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82" r:id="rId3"/>
    <p:sldId id="258" r:id="rId4"/>
    <p:sldId id="259" r:id="rId5"/>
    <p:sldId id="260" r:id="rId6"/>
    <p:sldId id="261" r:id="rId7"/>
    <p:sldId id="264" r:id="rId8"/>
    <p:sldId id="267" r:id="rId9"/>
    <p:sldId id="265" r:id="rId10"/>
    <p:sldId id="269" r:id="rId11"/>
    <p:sldId id="270" r:id="rId12"/>
    <p:sldId id="268" r:id="rId13"/>
    <p:sldId id="266" r:id="rId14"/>
    <p:sldId id="275" r:id="rId15"/>
    <p:sldId id="276" r:id="rId16"/>
    <p:sldId id="277" r:id="rId17"/>
    <p:sldId id="278" r:id="rId18"/>
    <p:sldId id="279" r:id="rId19"/>
    <p:sldId id="281" r:id="rId20"/>
    <p:sldId id="280" r:id="rId21"/>
    <p:sldId id="272" r:id="rId22"/>
    <p:sldId id="273" r:id="rId23"/>
    <p:sldId id="274"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911DF5-46ED-4D28-A6C3-53443F2A3BA2}" v="378" dt="2024-01-25T19:02:56.4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5118" autoAdjust="0"/>
  </p:normalViewPr>
  <p:slideViewPr>
    <p:cSldViewPr snapToGrid="0">
      <p:cViewPr varScale="1">
        <p:scale>
          <a:sx n="64" d="100"/>
          <a:sy n="64" d="100"/>
        </p:scale>
        <p:origin x="9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uja Topare" userId="874b02c8b88d51af" providerId="LiveId" clId="{83911DF5-46ED-4D28-A6C3-53443F2A3BA2}"/>
    <pc:docChg chg="undo custSel modSld sldOrd">
      <pc:chgData name="Tanuja Topare" userId="874b02c8b88d51af" providerId="LiveId" clId="{83911DF5-46ED-4D28-A6C3-53443F2A3BA2}" dt="2024-01-26T07:00:19.522" v="630" actId="1076"/>
      <pc:docMkLst>
        <pc:docMk/>
      </pc:docMkLst>
      <pc:sldChg chg="addSp delSp modSp delDesignElem">
        <pc:chgData name="Tanuja Topare" userId="874b02c8b88d51af" providerId="LiveId" clId="{83911DF5-46ED-4D28-A6C3-53443F2A3BA2}" dt="2024-01-25T18:38:44.813" v="406"/>
        <pc:sldMkLst>
          <pc:docMk/>
          <pc:sldMk cId="953659989" sldId="257"/>
        </pc:sldMkLst>
        <pc:spChg chg="mod">
          <ac:chgData name="Tanuja Topare" userId="874b02c8b88d51af" providerId="LiveId" clId="{83911DF5-46ED-4D28-A6C3-53443F2A3BA2}" dt="2024-01-25T18:38:44.813" v="406"/>
          <ac:spMkLst>
            <pc:docMk/>
            <pc:sldMk cId="953659989" sldId="257"/>
            <ac:spMk id="2" creationId="{BB1974ED-A415-11FF-78FB-17562126B10B}"/>
          </ac:spMkLst>
        </pc:spChg>
        <pc:spChg chg="del">
          <ac:chgData name="Tanuja Topare" userId="874b02c8b88d51af" providerId="LiveId" clId="{83911DF5-46ED-4D28-A6C3-53443F2A3BA2}" dt="2024-01-25T17:52:35.710" v="20"/>
          <ac:spMkLst>
            <pc:docMk/>
            <pc:sldMk cId="953659989" sldId="257"/>
            <ac:spMk id="20" creationId="{9228552E-C8B1-4A80-8448-0787CE0FC704}"/>
          </ac:spMkLst>
        </pc:spChg>
        <pc:picChg chg="add mod">
          <ac:chgData name="Tanuja Topare" userId="874b02c8b88d51af" providerId="LiveId" clId="{83911DF5-46ED-4D28-A6C3-53443F2A3BA2}" dt="2024-01-25T18:34:59.606" v="376"/>
          <ac:picMkLst>
            <pc:docMk/>
            <pc:sldMk cId="953659989" sldId="257"/>
            <ac:picMk id="4" creationId="{52190D84-D994-793D-39DC-573566749779}"/>
          </ac:picMkLst>
        </pc:picChg>
      </pc:sldChg>
      <pc:sldChg chg="addSp modSp mod">
        <pc:chgData name="Tanuja Topare" userId="874b02c8b88d51af" providerId="LiveId" clId="{83911DF5-46ED-4D28-A6C3-53443F2A3BA2}" dt="2024-01-25T18:35:04.417" v="377"/>
        <pc:sldMkLst>
          <pc:docMk/>
          <pc:sldMk cId="2495755384" sldId="258"/>
        </pc:sldMkLst>
        <pc:picChg chg="mod">
          <ac:chgData name="Tanuja Topare" userId="874b02c8b88d51af" providerId="LiveId" clId="{83911DF5-46ED-4D28-A6C3-53443F2A3BA2}" dt="2024-01-25T17:50:13.978" v="3" actId="14100"/>
          <ac:picMkLst>
            <pc:docMk/>
            <pc:sldMk cId="2495755384" sldId="258"/>
            <ac:picMk id="8" creationId="{4E54A400-A1B2-0A78-4B7B-D76185369F8D}"/>
          </ac:picMkLst>
        </pc:picChg>
        <pc:picChg chg="add mod">
          <ac:chgData name="Tanuja Topare" userId="874b02c8b88d51af" providerId="LiveId" clId="{83911DF5-46ED-4D28-A6C3-53443F2A3BA2}" dt="2024-01-25T18:35:04.417" v="377"/>
          <ac:picMkLst>
            <pc:docMk/>
            <pc:sldMk cId="2495755384" sldId="258"/>
            <ac:picMk id="9" creationId="{AF502F97-73D9-B84D-BBD5-2A374AF75FBD}"/>
          </ac:picMkLst>
        </pc:picChg>
      </pc:sldChg>
      <pc:sldChg chg="addSp modSp mod setBg">
        <pc:chgData name="Tanuja Topare" userId="874b02c8b88d51af" providerId="LiveId" clId="{83911DF5-46ED-4D28-A6C3-53443F2A3BA2}" dt="2024-01-25T18:35:09.397" v="378"/>
        <pc:sldMkLst>
          <pc:docMk/>
          <pc:sldMk cId="3004371109" sldId="259"/>
        </pc:sldMkLst>
        <pc:spChg chg="mod">
          <ac:chgData name="Tanuja Topare" userId="874b02c8b88d51af" providerId="LiveId" clId="{83911DF5-46ED-4D28-A6C3-53443F2A3BA2}" dt="2024-01-25T17:54:08.937" v="30" actId="207"/>
          <ac:spMkLst>
            <pc:docMk/>
            <pc:sldMk cId="3004371109" sldId="259"/>
            <ac:spMk id="2" creationId="{BF1F2FD1-15CB-628C-62DF-5AF3F5F0D379}"/>
          </ac:spMkLst>
        </pc:spChg>
        <pc:grpChg chg="mod">
          <ac:chgData name="Tanuja Topare" userId="874b02c8b88d51af" providerId="LiveId" clId="{83911DF5-46ED-4D28-A6C3-53443F2A3BA2}" dt="2024-01-25T17:52:57.358" v="23" actId="14100"/>
          <ac:grpSpMkLst>
            <pc:docMk/>
            <pc:sldMk cId="3004371109" sldId="259"/>
            <ac:grpSpMk id="4" creationId="{6F178092-B9A2-2F77-D7B3-9FE7E8308F9F}"/>
          </ac:grpSpMkLst>
        </pc:grpChg>
        <pc:picChg chg="mod">
          <ac:chgData name="Tanuja Topare" userId="874b02c8b88d51af" providerId="LiveId" clId="{83911DF5-46ED-4D28-A6C3-53443F2A3BA2}" dt="2024-01-25T17:53:14.259" v="24" actId="1440"/>
          <ac:picMkLst>
            <pc:docMk/>
            <pc:sldMk cId="3004371109" sldId="259"/>
            <ac:picMk id="8" creationId="{40C156C1-1C34-90F1-460D-986C3629F1A1}"/>
          </ac:picMkLst>
        </pc:picChg>
        <pc:picChg chg="add mod">
          <ac:chgData name="Tanuja Topare" userId="874b02c8b88d51af" providerId="LiveId" clId="{83911DF5-46ED-4D28-A6C3-53443F2A3BA2}" dt="2024-01-25T17:50:22.578" v="4"/>
          <ac:picMkLst>
            <pc:docMk/>
            <pc:sldMk cId="3004371109" sldId="259"/>
            <ac:picMk id="9" creationId="{BA7158BF-4F6A-8D99-2A48-237D37E68F70}"/>
          </ac:picMkLst>
        </pc:picChg>
        <pc:picChg chg="add mod ord">
          <ac:chgData name="Tanuja Topare" userId="874b02c8b88d51af" providerId="LiveId" clId="{83911DF5-46ED-4D28-A6C3-53443F2A3BA2}" dt="2024-01-25T17:51:42.510" v="15" actId="14100"/>
          <ac:picMkLst>
            <pc:docMk/>
            <pc:sldMk cId="3004371109" sldId="259"/>
            <ac:picMk id="10" creationId="{551B9F86-28C1-C545-C80A-306F1F3049C0}"/>
          </ac:picMkLst>
        </pc:picChg>
        <pc:picChg chg="add mod ord">
          <ac:chgData name="Tanuja Topare" userId="874b02c8b88d51af" providerId="LiveId" clId="{83911DF5-46ED-4D28-A6C3-53443F2A3BA2}" dt="2024-01-25T17:53:44.148" v="29" actId="167"/>
          <ac:picMkLst>
            <pc:docMk/>
            <pc:sldMk cId="3004371109" sldId="259"/>
            <ac:picMk id="11" creationId="{F0C9A926-9410-753A-4851-7FE2E2695A5B}"/>
          </ac:picMkLst>
        </pc:picChg>
        <pc:picChg chg="add mod">
          <ac:chgData name="Tanuja Topare" userId="874b02c8b88d51af" providerId="LiveId" clId="{83911DF5-46ED-4D28-A6C3-53443F2A3BA2}" dt="2024-01-25T18:35:09.397" v="378"/>
          <ac:picMkLst>
            <pc:docMk/>
            <pc:sldMk cId="3004371109" sldId="259"/>
            <ac:picMk id="12" creationId="{3BAFE923-DDC8-A095-50D5-CEAD7F6AF394}"/>
          </ac:picMkLst>
        </pc:picChg>
      </pc:sldChg>
      <pc:sldChg chg="addSp modSp mod">
        <pc:chgData name="Tanuja Topare" userId="874b02c8b88d51af" providerId="LiveId" clId="{83911DF5-46ED-4D28-A6C3-53443F2A3BA2}" dt="2024-01-25T18:35:18.093" v="379"/>
        <pc:sldMkLst>
          <pc:docMk/>
          <pc:sldMk cId="558014207" sldId="260"/>
        </pc:sldMkLst>
        <pc:spChg chg="mod">
          <ac:chgData name="Tanuja Topare" userId="874b02c8b88d51af" providerId="LiveId" clId="{83911DF5-46ED-4D28-A6C3-53443F2A3BA2}" dt="2024-01-25T17:57:32.935" v="44" actId="207"/>
          <ac:spMkLst>
            <pc:docMk/>
            <pc:sldMk cId="558014207" sldId="260"/>
            <ac:spMk id="2" creationId="{03720782-0985-C0B4-BEE2-E8887B9396E7}"/>
          </ac:spMkLst>
        </pc:spChg>
        <pc:picChg chg="add mod ord">
          <ac:chgData name="Tanuja Topare" userId="874b02c8b88d51af" providerId="LiveId" clId="{83911DF5-46ED-4D28-A6C3-53443F2A3BA2}" dt="2024-01-25T17:54:40.980" v="32" actId="167"/>
          <ac:picMkLst>
            <pc:docMk/>
            <pc:sldMk cId="558014207" sldId="260"/>
            <ac:picMk id="4" creationId="{11B6F873-5130-F6D5-2AEE-62535C05229F}"/>
          </ac:picMkLst>
        </pc:picChg>
        <pc:picChg chg="add mod">
          <ac:chgData name="Tanuja Topare" userId="874b02c8b88d51af" providerId="LiveId" clId="{83911DF5-46ED-4D28-A6C3-53443F2A3BA2}" dt="2024-01-25T18:35:18.093" v="379"/>
          <ac:picMkLst>
            <pc:docMk/>
            <pc:sldMk cId="558014207" sldId="260"/>
            <ac:picMk id="8" creationId="{7E58FFBD-9C72-42BD-BA8B-3251D4DBF04B}"/>
          </ac:picMkLst>
        </pc:picChg>
      </pc:sldChg>
      <pc:sldChg chg="addSp modSp mod">
        <pc:chgData name="Tanuja Topare" userId="874b02c8b88d51af" providerId="LiveId" clId="{83911DF5-46ED-4D28-A6C3-53443F2A3BA2}" dt="2024-01-25T18:35:22.135" v="380"/>
        <pc:sldMkLst>
          <pc:docMk/>
          <pc:sldMk cId="959615177" sldId="261"/>
        </pc:sldMkLst>
        <pc:spChg chg="mod">
          <ac:chgData name="Tanuja Topare" userId="874b02c8b88d51af" providerId="LiveId" clId="{83911DF5-46ED-4D28-A6C3-53443F2A3BA2}" dt="2024-01-25T17:55:40.721" v="35" actId="207"/>
          <ac:spMkLst>
            <pc:docMk/>
            <pc:sldMk cId="959615177" sldId="261"/>
            <ac:spMk id="19" creationId="{5D56C755-398B-2E7B-38EB-4A2A15C0202E}"/>
          </ac:spMkLst>
        </pc:spChg>
        <pc:spChg chg="mod">
          <ac:chgData name="Tanuja Topare" userId="874b02c8b88d51af" providerId="LiveId" clId="{83911DF5-46ED-4D28-A6C3-53443F2A3BA2}" dt="2024-01-25T17:55:47.218" v="36" actId="207"/>
          <ac:spMkLst>
            <pc:docMk/>
            <pc:sldMk cId="959615177" sldId="261"/>
            <ac:spMk id="23" creationId="{35EF75EF-07A5-C2AB-059F-F8205A7F403E}"/>
          </ac:spMkLst>
        </pc:spChg>
        <pc:spChg chg="mod">
          <ac:chgData name="Tanuja Topare" userId="874b02c8b88d51af" providerId="LiveId" clId="{83911DF5-46ED-4D28-A6C3-53443F2A3BA2}" dt="2024-01-25T17:55:53.933" v="37" actId="207"/>
          <ac:spMkLst>
            <pc:docMk/>
            <pc:sldMk cId="959615177" sldId="261"/>
            <ac:spMk id="24" creationId="{2E00A8ED-9566-5776-2ED4-AD65F242E8F8}"/>
          </ac:spMkLst>
        </pc:spChg>
        <pc:spChg chg="mod">
          <ac:chgData name="Tanuja Topare" userId="874b02c8b88d51af" providerId="LiveId" clId="{83911DF5-46ED-4D28-A6C3-53443F2A3BA2}" dt="2024-01-25T17:55:59.675" v="38" actId="207"/>
          <ac:spMkLst>
            <pc:docMk/>
            <pc:sldMk cId="959615177" sldId="261"/>
            <ac:spMk id="25" creationId="{33D7B4ED-E788-0C95-FB12-2A80C331905C}"/>
          </ac:spMkLst>
        </pc:spChg>
        <pc:spChg chg="mod">
          <ac:chgData name="Tanuja Topare" userId="874b02c8b88d51af" providerId="LiveId" clId="{83911DF5-46ED-4D28-A6C3-53443F2A3BA2}" dt="2024-01-25T17:56:10.232" v="39" actId="207"/>
          <ac:spMkLst>
            <pc:docMk/>
            <pc:sldMk cId="959615177" sldId="261"/>
            <ac:spMk id="30" creationId="{D2592183-FE07-94BB-2F41-EB39986D119B}"/>
          </ac:spMkLst>
        </pc:spChg>
        <pc:picChg chg="add mod ord">
          <ac:chgData name="Tanuja Topare" userId="874b02c8b88d51af" providerId="LiveId" clId="{83911DF5-46ED-4D28-A6C3-53443F2A3BA2}" dt="2024-01-25T17:55:08.584" v="34" actId="167"/>
          <ac:picMkLst>
            <pc:docMk/>
            <pc:sldMk cId="959615177" sldId="261"/>
            <ac:picMk id="2" creationId="{72567515-6501-54DD-F0CC-95111F1D462F}"/>
          </ac:picMkLst>
        </pc:picChg>
        <pc:picChg chg="add mod">
          <ac:chgData name="Tanuja Topare" userId="874b02c8b88d51af" providerId="LiveId" clId="{83911DF5-46ED-4D28-A6C3-53443F2A3BA2}" dt="2024-01-25T18:35:22.135" v="380"/>
          <ac:picMkLst>
            <pc:docMk/>
            <pc:sldMk cId="959615177" sldId="261"/>
            <ac:picMk id="3" creationId="{F625E74A-8967-D23C-5265-10C95FA714A6}"/>
          </ac:picMkLst>
        </pc:picChg>
      </pc:sldChg>
      <pc:sldChg chg="addSp modSp mod">
        <pc:chgData name="Tanuja Topare" userId="874b02c8b88d51af" providerId="LiveId" clId="{83911DF5-46ED-4D28-A6C3-53443F2A3BA2}" dt="2024-01-25T18:37:43.429" v="391" actId="207"/>
        <pc:sldMkLst>
          <pc:docMk/>
          <pc:sldMk cId="3917084073" sldId="264"/>
        </pc:sldMkLst>
        <pc:spChg chg="mod">
          <ac:chgData name="Tanuja Topare" userId="874b02c8b88d51af" providerId="LiveId" clId="{83911DF5-46ED-4D28-A6C3-53443F2A3BA2}" dt="2024-01-25T18:37:08.012" v="386" actId="207"/>
          <ac:spMkLst>
            <pc:docMk/>
            <pc:sldMk cId="3917084073" sldId="264"/>
            <ac:spMk id="3" creationId="{00F8ACA6-0867-52B5-D952-4EF4962F0079}"/>
          </ac:spMkLst>
        </pc:spChg>
        <pc:spChg chg="mod">
          <ac:chgData name="Tanuja Topare" userId="874b02c8b88d51af" providerId="LiveId" clId="{83911DF5-46ED-4D28-A6C3-53443F2A3BA2}" dt="2024-01-25T18:37:12.840" v="387" actId="207"/>
          <ac:spMkLst>
            <pc:docMk/>
            <pc:sldMk cId="3917084073" sldId="264"/>
            <ac:spMk id="16" creationId="{04BEFDE0-4BBA-1A15-0B83-5B51CD696FD7}"/>
          </ac:spMkLst>
        </pc:spChg>
        <pc:spChg chg="mod">
          <ac:chgData name="Tanuja Topare" userId="874b02c8b88d51af" providerId="LiveId" clId="{83911DF5-46ED-4D28-A6C3-53443F2A3BA2}" dt="2024-01-25T18:37:19.135" v="388" actId="207"/>
          <ac:spMkLst>
            <pc:docMk/>
            <pc:sldMk cId="3917084073" sldId="264"/>
            <ac:spMk id="17" creationId="{555B360D-DF74-92D0-FFD7-044DBA305F1B}"/>
          </ac:spMkLst>
        </pc:spChg>
        <pc:spChg chg="mod">
          <ac:chgData name="Tanuja Topare" userId="874b02c8b88d51af" providerId="LiveId" clId="{83911DF5-46ED-4D28-A6C3-53443F2A3BA2}" dt="2024-01-25T18:37:33.121" v="389" actId="207"/>
          <ac:spMkLst>
            <pc:docMk/>
            <pc:sldMk cId="3917084073" sldId="264"/>
            <ac:spMk id="18" creationId="{C8A126C4-CA55-48BF-CFF8-4F8E980A3216}"/>
          </ac:spMkLst>
        </pc:spChg>
        <pc:spChg chg="mod">
          <ac:chgData name="Tanuja Topare" userId="874b02c8b88d51af" providerId="LiveId" clId="{83911DF5-46ED-4D28-A6C3-53443F2A3BA2}" dt="2024-01-25T18:37:38.578" v="390" actId="207"/>
          <ac:spMkLst>
            <pc:docMk/>
            <pc:sldMk cId="3917084073" sldId="264"/>
            <ac:spMk id="19" creationId="{BA99905F-5D6C-1A1D-6A62-12C467CFFA76}"/>
          </ac:spMkLst>
        </pc:spChg>
        <pc:spChg chg="mod">
          <ac:chgData name="Tanuja Topare" userId="874b02c8b88d51af" providerId="LiveId" clId="{83911DF5-46ED-4D28-A6C3-53443F2A3BA2}" dt="2024-01-25T18:37:43.429" v="391" actId="207"/>
          <ac:spMkLst>
            <pc:docMk/>
            <pc:sldMk cId="3917084073" sldId="264"/>
            <ac:spMk id="20" creationId="{01FCE453-45F5-097F-C5E5-AA6DEB098395}"/>
          </ac:spMkLst>
        </pc:spChg>
        <pc:spChg chg="mod">
          <ac:chgData name="Tanuja Topare" userId="874b02c8b88d51af" providerId="LiveId" clId="{83911DF5-46ED-4D28-A6C3-53443F2A3BA2}" dt="2024-01-25T17:57:47.967" v="45" actId="207"/>
          <ac:spMkLst>
            <pc:docMk/>
            <pc:sldMk cId="3917084073" sldId="264"/>
            <ac:spMk id="21" creationId="{C7E93F19-640F-F6AB-027E-43E869BB3ACC}"/>
          </ac:spMkLst>
        </pc:spChg>
        <pc:picChg chg="add mod ord">
          <ac:chgData name="Tanuja Topare" userId="874b02c8b88d51af" providerId="LiveId" clId="{83911DF5-46ED-4D28-A6C3-53443F2A3BA2}" dt="2024-01-25T18:35:53.867" v="383"/>
          <ac:picMkLst>
            <pc:docMk/>
            <pc:sldMk cId="3917084073" sldId="264"/>
            <ac:picMk id="2" creationId="{ECDDD5F6-03DB-8492-573B-BC94B781DC3A}"/>
          </ac:picMkLst>
        </pc:picChg>
        <pc:picChg chg="add mod">
          <ac:chgData name="Tanuja Topare" userId="874b02c8b88d51af" providerId="LiveId" clId="{83911DF5-46ED-4D28-A6C3-53443F2A3BA2}" dt="2024-01-25T18:35:26.769" v="381"/>
          <ac:picMkLst>
            <pc:docMk/>
            <pc:sldMk cId="3917084073" sldId="264"/>
            <ac:picMk id="4" creationId="{BCBD9884-03DB-4C60-5954-B6A575272B56}"/>
          </ac:picMkLst>
        </pc:picChg>
      </pc:sldChg>
      <pc:sldChg chg="addSp modSp mod">
        <pc:chgData name="Tanuja Topare" userId="874b02c8b88d51af" providerId="LiveId" clId="{83911DF5-46ED-4D28-A6C3-53443F2A3BA2}" dt="2024-01-25T18:58:04.395" v="489" actId="207"/>
        <pc:sldMkLst>
          <pc:docMk/>
          <pc:sldMk cId="1378518926" sldId="265"/>
        </pc:sldMkLst>
        <pc:spChg chg="mod">
          <ac:chgData name="Tanuja Topare" userId="874b02c8b88d51af" providerId="LiveId" clId="{83911DF5-46ED-4D28-A6C3-53443F2A3BA2}" dt="2024-01-25T18:57:37.124" v="487" actId="1076"/>
          <ac:spMkLst>
            <pc:docMk/>
            <pc:sldMk cId="1378518926" sldId="265"/>
            <ac:spMk id="2" creationId="{9F38BC3C-9F5D-03B3-4F2D-EC38245505D2}"/>
          </ac:spMkLst>
        </pc:spChg>
        <pc:spChg chg="mod">
          <ac:chgData name="Tanuja Topare" userId="874b02c8b88d51af" providerId="LiveId" clId="{83911DF5-46ED-4D28-A6C3-53443F2A3BA2}" dt="2024-01-25T18:55:19.181" v="466" actId="207"/>
          <ac:spMkLst>
            <pc:docMk/>
            <pc:sldMk cId="1378518926" sldId="265"/>
            <ac:spMk id="4" creationId="{9A5182C8-4E5E-8269-34C9-B6A8B5468F0F}"/>
          </ac:spMkLst>
        </pc:spChg>
        <pc:spChg chg="mod">
          <ac:chgData name="Tanuja Topare" userId="874b02c8b88d51af" providerId="LiveId" clId="{83911DF5-46ED-4D28-A6C3-53443F2A3BA2}" dt="2024-01-25T18:17:26.477" v="254" actId="1076"/>
          <ac:spMkLst>
            <pc:docMk/>
            <pc:sldMk cId="1378518926" sldId="265"/>
            <ac:spMk id="5" creationId="{CF81EEBE-EDB9-98AC-0FBC-90F3DF0D981E}"/>
          </ac:spMkLst>
        </pc:spChg>
        <pc:spChg chg="mod">
          <ac:chgData name="Tanuja Topare" userId="874b02c8b88d51af" providerId="LiveId" clId="{83911DF5-46ED-4D28-A6C3-53443F2A3BA2}" dt="2024-01-25T18:17:32.478" v="255" actId="14100"/>
          <ac:spMkLst>
            <pc:docMk/>
            <pc:sldMk cId="1378518926" sldId="265"/>
            <ac:spMk id="6" creationId="{8845971F-B432-0F8B-24FD-BCBB8F4DE54D}"/>
          </ac:spMkLst>
        </pc:spChg>
        <pc:spChg chg="mod">
          <ac:chgData name="Tanuja Topare" userId="874b02c8b88d51af" providerId="LiveId" clId="{83911DF5-46ED-4D28-A6C3-53443F2A3BA2}" dt="2024-01-25T18:58:04.395" v="489" actId="207"/>
          <ac:spMkLst>
            <pc:docMk/>
            <pc:sldMk cId="1378518926" sldId="265"/>
            <ac:spMk id="8" creationId="{A4A6233C-0B62-2F3C-D836-55708ACB0029}"/>
          </ac:spMkLst>
        </pc:spChg>
        <pc:spChg chg="add mod">
          <ac:chgData name="Tanuja Topare" userId="874b02c8b88d51af" providerId="LiveId" clId="{83911DF5-46ED-4D28-A6C3-53443F2A3BA2}" dt="2024-01-25T18:17:12.658" v="251" actId="14100"/>
          <ac:spMkLst>
            <pc:docMk/>
            <pc:sldMk cId="1378518926" sldId="265"/>
            <ac:spMk id="16" creationId="{BE35098F-ECE8-DA8C-F364-4116AD45DCB4}"/>
          </ac:spMkLst>
        </pc:spChg>
        <pc:spChg chg="add mod">
          <ac:chgData name="Tanuja Topare" userId="874b02c8b88d51af" providerId="LiveId" clId="{83911DF5-46ED-4D28-A6C3-53443F2A3BA2}" dt="2024-01-25T18:55:25.256" v="467" actId="207"/>
          <ac:spMkLst>
            <pc:docMk/>
            <pc:sldMk cId="1378518926" sldId="265"/>
            <ac:spMk id="17" creationId="{3FD047BF-4F31-A40A-6E69-9777E28BEF41}"/>
          </ac:spMkLst>
        </pc:spChg>
        <pc:picChg chg="mod">
          <ac:chgData name="Tanuja Topare" userId="874b02c8b88d51af" providerId="LiveId" clId="{83911DF5-46ED-4D28-A6C3-53443F2A3BA2}" dt="2024-01-25T18:17:47.246" v="257" actId="14100"/>
          <ac:picMkLst>
            <pc:docMk/>
            <pc:sldMk cId="1378518926" sldId="265"/>
            <ac:picMk id="14" creationId="{75079275-3BB0-4E53-9541-C4B38BD0C247}"/>
          </ac:picMkLst>
        </pc:picChg>
        <pc:picChg chg="add mod ord">
          <ac:chgData name="Tanuja Topare" userId="874b02c8b88d51af" providerId="LiveId" clId="{83911DF5-46ED-4D28-A6C3-53443F2A3BA2}" dt="2024-01-25T17:59:59.322" v="58" actId="167"/>
          <ac:picMkLst>
            <pc:docMk/>
            <pc:sldMk cId="1378518926" sldId="265"/>
            <ac:picMk id="15" creationId="{3783A54A-142E-E3D5-709F-93658D0EB099}"/>
          </ac:picMkLst>
        </pc:picChg>
        <pc:picChg chg="add mod">
          <ac:chgData name="Tanuja Topare" userId="874b02c8b88d51af" providerId="LiveId" clId="{83911DF5-46ED-4D28-A6C3-53443F2A3BA2}" dt="2024-01-25T18:37:54.624" v="393"/>
          <ac:picMkLst>
            <pc:docMk/>
            <pc:sldMk cId="1378518926" sldId="265"/>
            <ac:picMk id="18" creationId="{6CBF3EA0-2907-F04B-316E-820E95D5FD72}"/>
          </ac:picMkLst>
        </pc:picChg>
      </pc:sldChg>
      <pc:sldChg chg="addSp delSp modSp mod ord">
        <pc:chgData name="Tanuja Topare" userId="874b02c8b88d51af" providerId="LiveId" clId="{83911DF5-46ED-4D28-A6C3-53443F2A3BA2}" dt="2024-01-25T19:05:07.256" v="568" actId="122"/>
        <pc:sldMkLst>
          <pc:docMk/>
          <pc:sldMk cId="2505860587" sldId="266"/>
        </pc:sldMkLst>
        <pc:spChg chg="add mod">
          <ac:chgData name="Tanuja Topare" userId="874b02c8b88d51af" providerId="LiveId" clId="{83911DF5-46ED-4D28-A6C3-53443F2A3BA2}" dt="2024-01-25T19:00:01.609" v="502"/>
          <ac:spMkLst>
            <pc:docMk/>
            <pc:sldMk cId="2505860587" sldId="266"/>
            <ac:spMk id="3" creationId="{56808AFC-4EAC-6F56-09D6-A2A449BB83AF}"/>
          </ac:spMkLst>
        </pc:spChg>
        <pc:spChg chg="del">
          <ac:chgData name="Tanuja Topare" userId="874b02c8b88d51af" providerId="LiveId" clId="{83911DF5-46ED-4D28-A6C3-53443F2A3BA2}" dt="2024-01-25T19:01:10.784" v="519" actId="478"/>
          <ac:spMkLst>
            <pc:docMk/>
            <pc:sldMk cId="2505860587" sldId="266"/>
            <ac:spMk id="4" creationId="{D2F0CF40-F5B0-ACBF-615D-677254D69C44}"/>
          </ac:spMkLst>
        </pc:spChg>
        <pc:spChg chg="del">
          <ac:chgData name="Tanuja Topare" userId="874b02c8b88d51af" providerId="LiveId" clId="{83911DF5-46ED-4D28-A6C3-53443F2A3BA2}" dt="2024-01-25T19:01:37.181" v="529" actId="478"/>
          <ac:spMkLst>
            <pc:docMk/>
            <pc:sldMk cId="2505860587" sldId="266"/>
            <ac:spMk id="5" creationId="{A604288B-C491-8BE6-E6CB-603895F6D309}"/>
          </ac:spMkLst>
        </pc:spChg>
        <pc:spChg chg="del mod">
          <ac:chgData name="Tanuja Topare" userId="874b02c8b88d51af" providerId="LiveId" clId="{83911DF5-46ED-4D28-A6C3-53443F2A3BA2}" dt="2024-01-25T19:01:22.378" v="524"/>
          <ac:spMkLst>
            <pc:docMk/>
            <pc:sldMk cId="2505860587" sldId="266"/>
            <ac:spMk id="7" creationId="{32F18DD5-6A85-148B-D718-0515E5F7561B}"/>
          </ac:spMkLst>
        </pc:spChg>
        <pc:spChg chg="del mod">
          <ac:chgData name="Tanuja Topare" userId="874b02c8b88d51af" providerId="LiveId" clId="{83911DF5-46ED-4D28-A6C3-53443F2A3BA2}" dt="2024-01-25T19:01:30.712" v="527" actId="478"/>
          <ac:spMkLst>
            <pc:docMk/>
            <pc:sldMk cId="2505860587" sldId="266"/>
            <ac:spMk id="8" creationId="{7D9C7481-9D5A-BCF4-AFA4-32F8B8B94EC6}"/>
          </ac:spMkLst>
        </pc:spChg>
        <pc:spChg chg="del">
          <ac:chgData name="Tanuja Topare" userId="874b02c8b88d51af" providerId="LiveId" clId="{83911DF5-46ED-4D28-A6C3-53443F2A3BA2}" dt="2024-01-25T19:01:35.041" v="528" actId="478"/>
          <ac:spMkLst>
            <pc:docMk/>
            <pc:sldMk cId="2505860587" sldId="266"/>
            <ac:spMk id="9" creationId="{C1859181-6394-3D13-2866-AA9027DC3057}"/>
          </ac:spMkLst>
        </pc:spChg>
        <pc:spChg chg="mod">
          <ac:chgData name="Tanuja Topare" userId="874b02c8b88d51af" providerId="LiveId" clId="{83911DF5-46ED-4D28-A6C3-53443F2A3BA2}" dt="2024-01-25T19:05:07.256" v="568" actId="122"/>
          <ac:spMkLst>
            <pc:docMk/>
            <pc:sldMk cId="2505860587" sldId="266"/>
            <ac:spMk id="10" creationId="{19A1E7A6-0BD7-E1CD-FC35-879C62A174D3}"/>
          </ac:spMkLst>
        </pc:spChg>
        <pc:spChg chg="add mod">
          <ac:chgData name="Tanuja Topare" userId="874b02c8b88d51af" providerId="LiveId" clId="{83911DF5-46ED-4D28-A6C3-53443F2A3BA2}" dt="2024-01-25T19:03:55.850" v="559" actId="1076"/>
          <ac:spMkLst>
            <pc:docMk/>
            <pc:sldMk cId="2505860587" sldId="266"/>
            <ac:spMk id="11" creationId="{D0F328AA-B85A-5981-8AD8-F987E218B835}"/>
          </ac:spMkLst>
        </pc:spChg>
        <pc:spChg chg="add mod">
          <ac:chgData name="Tanuja Topare" userId="874b02c8b88d51af" providerId="LiveId" clId="{83911DF5-46ED-4D28-A6C3-53443F2A3BA2}" dt="2024-01-25T19:01:06.004" v="517"/>
          <ac:spMkLst>
            <pc:docMk/>
            <pc:sldMk cId="2505860587" sldId="266"/>
            <ac:spMk id="12" creationId="{5070FB03-CA0E-AF57-4DCA-70BC48021061}"/>
          </ac:spMkLst>
        </pc:spChg>
        <pc:picChg chg="add mod">
          <ac:chgData name="Tanuja Topare" userId="874b02c8b88d51af" providerId="LiveId" clId="{83911DF5-46ED-4D28-A6C3-53443F2A3BA2}" dt="2024-01-25T18:38:09.033" v="397"/>
          <ac:picMkLst>
            <pc:docMk/>
            <pc:sldMk cId="2505860587" sldId="266"/>
            <ac:picMk id="2" creationId="{23AC6130-60F3-D0A6-5082-6EEE23BB4E5E}"/>
          </ac:picMkLst>
        </pc:picChg>
        <pc:picChg chg="add mod ord">
          <ac:chgData name="Tanuja Topare" userId="874b02c8b88d51af" providerId="LiveId" clId="{83911DF5-46ED-4D28-A6C3-53443F2A3BA2}" dt="2024-01-25T19:04:04.521" v="560" actId="1076"/>
          <ac:picMkLst>
            <pc:docMk/>
            <pc:sldMk cId="2505860587" sldId="266"/>
            <ac:picMk id="13" creationId="{A06F09A4-F08A-6A9B-D327-7398D1AD3183}"/>
          </ac:picMkLst>
        </pc:picChg>
      </pc:sldChg>
      <pc:sldChg chg="addSp delSp modSp mod ord">
        <pc:chgData name="Tanuja Topare" userId="874b02c8b88d51af" providerId="LiveId" clId="{83911DF5-46ED-4D28-A6C3-53443F2A3BA2}" dt="2024-01-25T18:58:25.373" v="491" actId="207"/>
        <pc:sldMkLst>
          <pc:docMk/>
          <pc:sldMk cId="2423772371" sldId="267"/>
        </pc:sldMkLst>
        <pc:spChg chg="del">
          <ac:chgData name="Tanuja Topare" userId="874b02c8b88d51af" providerId="LiveId" clId="{83911DF5-46ED-4D28-A6C3-53443F2A3BA2}" dt="2024-01-25T18:19:45.123" v="272" actId="478"/>
          <ac:spMkLst>
            <pc:docMk/>
            <pc:sldMk cId="2423772371" sldId="267"/>
            <ac:spMk id="2" creationId="{D6EBD2F8-9784-8378-BC30-3EC5594A9C92}"/>
          </ac:spMkLst>
        </pc:spChg>
        <pc:spChg chg="del mod">
          <ac:chgData name="Tanuja Topare" userId="874b02c8b88d51af" providerId="LiveId" clId="{83911DF5-46ED-4D28-A6C3-53443F2A3BA2}" dt="2024-01-25T18:19:53.628" v="274" actId="478"/>
          <ac:spMkLst>
            <pc:docMk/>
            <pc:sldMk cId="2423772371" sldId="267"/>
            <ac:spMk id="4" creationId="{D4CB3205-72B8-0459-42D3-B526CA15B322}"/>
          </ac:spMkLst>
        </pc:spChg>
        <pc:spChg chg="mod">
          <ac:chgData name="Tanuja Topare" userId="874b02c8b88d51af" providerId="LiveId" clId="{83911DF5-46ED-4D28-A6C3-53443F2A3BA2}" dt="2024-01-25T18:26:49.841" v="306" actId="1076"/>
          <ac:spMkLst>
            <pc:docMk/>
            <pc:sldMk cId="2423772371" sldId="267"/>
            <ac:spMk id="5" creationId="{DDE44F89-F0EA-A362-CD38-B7E6C4532405}"/>
          </ac:spMkLst>
        </pc:spChg>
        <pc:spChg chg="mod">
          <ac:chgData name="Tanuja Topare" userId="874b02c8b88d51af" providerId="LiveId" clId="{83911DF5-46ED-4D28-A6C3-53443F2A3BA2}" dt="2024-01-25T18:26:42.923" v="304" actId="1076"/>
          <ac:spMkLst>
            <pc:docMk/>
            <pc:sldMk cId="2423772371" sldId="267"/>
            <ac:spMk id="6" creationId="{C34F49B6-7627-D903-A220-5A2B4BAA4025}"/>
          </ac:spMkLst>
        </pc:spChg>
        <pc:spChg chg="mod">
          <ac:chgData name="Tanuja Topare" userId="874b02c8b88d51af" providerId="LiveId" clId="{83911DF5-46ED-4D28-A6C3-53443F2A3BA2}" dt="2024-01-25T18:58:25.373" v="491" actId="207"/>
          <ac:spMkLst>
            <pc:docMk/>
            <pc:sldMk cId="2423772371" sldId="267"/>
            <ac:spMk id="8" creationId="{FC4E82BB-FF5F-3954-7EC6-6A0DA73FA7FD}"/>
          </ac:spMkLst>
        </pc:spChg>
        <pc:spChg chg="add del">
          <ac:chgData name="Tanuja Topare" userId="874b02c8b88d51af" providerId="LiveId" clId="{83911DF5-46ED-4D28-A6C3-53443F2A3BA2}" dt="2024-01-25T18:19:26.412" v="265" actId="22"/>
          <ac:spMkLst>
            <pc:docMk/>
            <pc:sldMk cId="2423772371" sldId="267"/>
            <ac:spMk id="10" creationId="{7CFD6427-B2D9-57E6-4839-01EDD18015E3}"/>
          </ac:spMkLst>
        </pc:spChg>
        <pc:spChg chg="add mod">
          <ac:chgData name="Tanuja Topare" userId="874b02c8b88d51af" providerId="LiveId" clId="{83911DF5-46ED-4D28-A6C3-53443F2A3BA2}" dt="2024-01-25T18:54:50.537" v="462" actId="207"/>
          <ac:spMkLst>
            <pc:docMk/>
            <pc:sldMk cId="2423772371" sldId="267"/>
            <ac:spMk id="11" creationId="{FB46F00A-ABB9-60DE-1942-F28BB459D325}"/>
          </ac:spMkLst>
        </pc:spChg>
        <pc:spChg chg="add mod">
          <ac:chgData name="Tanuja Topare" userId="874b02c8b88d51af" providerId="LiveId" clId="{83911DF5-46ED-4D28-A6C3-53443F2A3BA2}" dt="2024-01-25T18:54:56.962" v="463" actId="207"/>
          <ac:spMkLst>
            <pc:docMk/>
            <pc:sldMk cId="2423772371" sldId="267"/>
            <ac:spMk id="12" creationId="{15C9B291-4A5D-95B0-4FE5-4D84D2B8069D}"/>
          </ac:spMkLst>
        </pc:spChg>
        <pc:spChg chg="add mod">
          <ac:chgData name="Tanuja Topare" userId="874b02c8b88d51af" providerId="LiveId" clId="{83911DF5-46ED-4D28-A6C3-53443F2A3BA2}" dt="2024-01-25T18:55:03.252" v="464" actId="207"/>
          <ac:spMkLst>
            <pc:docMk/>
            <pc:sldMk cId="2423772371" sldId="267"/>
            <ac:spMk id="13" creationId="{0F720739-6130-DDDA-DE01-A5A9C5C6BE00}"/>
          </ac:spMkLst>
        </pc:spChg>
        <pc:spChg chg="add mod">
          <ac:chgData name="Tanuja Topare" userId="874b02c8b88d51af" providerId="LiveId" clId="{83911DF5-46ED-4D28-A6C3-53443F2A3BA2}" dt="2024-01-25T18:26:04.656" v="300" actId="1076"/>
          <ac:spMkLst>
            <pc:docMk/>
            <pc:sldMk cId="2423772371" sldId="267"/>
            <ac:spMk id="14" creationId="{53426877-2A88-4C43-6775-D6E6C04AD9E0}"/>
          </ac:spMkLst>
        </pc:spChg>
        <pc:spChg chg="add mod">
          <ac:chgData name="Tanuja Topare" userId="874b02c8b88d51af" providerId="LiveId" clId="{83911DF5-46ED-4D28-A6C3-53443F2A3BA2}" dt="2024-01-25T18:30:50.756" v="347" actId="1076"/>
          <ac:spMkLst>
            <pc:docMk/>
            <pc:sldMk cId="2423772371" sldId="267"/>
            <ac:spMk id="20" creationId="{01163047-3269-B22A-F64D-D501895CFEB2}"/>
          </ac:spMkLst>
        </pc:spChg>
        <pc:picChg chg="add mod modCrop">
          <ac:chgData name="Tanuja Topare" userId="874b02c8b88d51af" providerId="LiveId" clId="{83911DF5-46ED-4D28-A6C3-53443F2A3BA2}" dt="2024-01-25T18:28:43.124" v="318" actId="14100"/>
          <ac:picMkLst>
            <pc:docMk/>
            <pc:sldMk cId="2423772371" sldId="267"/>
            <ac:picMk id="16" creationId="{5FD81890-A5E1-BBAB-3AF6-AF4545CF79A2}"/>
          </ac:picMkLst>
        </pc:picChg>
        <pc:picChg chg="add mod modCrop">
          <ac:chgData name="Tanuja Topare" userId="874b02c8b88d51af" providerId="LiveId" clId="{83911DF5-46ED-4D28-A6C3-53443F2A3BA2}" dt="2024-01-25T18:30:05.612" v="334" actId="14100"/>
          <ac:picMkLst>
            <pc:docMk/>
            <pc:sldMk cId="2423772371" sldId="267"/>
            <ac:picMk id="18" creationId="{51D3E3AF-8B78-1922-1F3B-6BDBC0293CF8}"/>
          </ac:picMkLst>
        </pc:picChg>
        <pc:picChg chg="add mod modCrop">
          <ac:chgData name="Tanuja Topare" userId="874b02c8b88d51af" providerId="LiveId" clId="{83911DF5-46ED-4D28-A6C3-53443F2A3BA2}" dt="2024-01-25T18:29:57.226" v="332" actId="1076"/>
          <ac:picMkLst>
            <pc:docMk/>
            <pc:sldMk cId="2423772371" sldId="267"/>
            <ac:picMk id="19" creationId="{7BD085B8-06C6-A2A6-B825-5BE0043EBD50}"/>
          </ac:picMkLst>
        </pc:picChg>
        <pc:picChg chg="add mod">
          <ac:chgData name="Tanuja Topare" userId="874b02c8b88d51af" providerId="LiveId" clId="{83911DF5-46ED-4D28-A6C3-53443F2A3BA2}" dt="2024-01-25T18:37:51.332" v="392"/>
          <ac:picMkLst>
            <pc:docMk/>
            <pc:sldMk cId="2423772371" sldId="267"/>
            <ac:picMk id="21" creationId="{47584188-C072-2D1D-C918-9D8DD08D1CAA}"/>
          </ac:picMkLst>
        </pc:picChg>
      </pc:sldChg>
      <pc:sldChg chg="addSp delSp modSp mod ord">
        <pc:chgData name="Tanuja Topare" userId="874b02c8b88d51af" providerId="LiveId" clId="{83911DF5-46ED-4D28-A6C3-53443F2A3BA2}" dt="2024-01-26T07:00:19.522" v="630" actId="1076"/>
        <pc:sldMkLst>
          <pc:docMk/>
          <pc:sldMk cId="106884951" sldId="268"/>
        </pc:sldMkLst>
        <pc:spChg chg="del">
          <ac:chgData name="Tanuja Topare" userId="874b02c8b88d51af" providerId="LiveId" clId="{83911DF5-46ED-4D28-A6C3-53443F2A3BA2}" dt="2024-01-25T18:50:59.814" v="442" actId="478"/>
          <ac:spMkLst>
            <pc:docMk/>
            <pc:sldMk cId="106884951" sldId="268"/>
            <ac:spMk id="2" creationId="{9D0A52E2-E0FE-1659-5E05-DEBCAAC706FC}"/>
          </ac:spMkLst>
        </pc:spChg>
        <pc:spChg chg="del mod">
          <ac:chgData name="Tanuja Topare" userId="874b02c8b88d51af" providerId="LiveId" clId="{83911DF5-46ED-4D28-A6C3-53443F2A3BA2}" dt="2024-01-25T18:53:48.854" v="460" actId="478"/>
          <ac:spMkLst>
            <pc:docMk/>
            <pc:sldMk cId="106884951" sldId="268"/>
            <ac:spMk id="3" creationId="{3ABAA4DC-1871-4EDB-913B-B1252D60B758}"/>
          </ac:spMkLst>
        </pc:spChg>
        <pc:spChg chg="del mod">
          <ac:chgData name="Tanuja Topare" userId="874b02c8b88d51af" providerId="LiveId" clId="{83911DF5-46ED-4D28-A6C3-53443F2A3BA2}" dt="2024-01-25T18:51:06.044" v="444" actId="478"/>
          <ac:spMkLst>
            <pc:docMk/>
            <pc:sldMk cId="106884951" sldId="268"/>
            <ac:spMk id="4" creationId="{8059BCE7-8DDB-5936-D536-200C3D58DE9B}"/>
          </ac:spMkLst>
        </pc:spChg>
        <pc:spChg chg="mod">
          <ac:chgData name="Tanuja Topare" userId="874b02c8b88d51af" providerId="LiveId" clId="{83911DF5-46ED-4D28-A6C3-53443F2A3BA2}" dt="2024-01-26T06:59:24.975" v="620" actId="20577"/>
          <ac:spMkLst>
            <pc:docMk/>
            <pc:sldMk cId="106884951" sldId="268"/>
            <ac:spMk id="5" creationId="{C886EDEF-0231-DFD7-80DB-4B4A5461A0E8}"/>
          </ac:spMkLst>
        </pc:spChg>
        <pc:spChg chg="mod">
          <ac:chgData name="Tanuja Topare" userId="874b02c8b88d51af" providerId="LiveId" clId="{83911DF5-46ED-4D28-A6C3-53443F2A3BA2}" dt="2024-01-26T06:59:41.149" v="624" actId="14100"/>
          <ac:spMkLst>
            <pc:docMk/>
            <pc:sldMk cId="106884951" sldId="268"/>
            <ac:spMk id="6" creationId="{2D627C87-F01C-CF27-056A-4B7B7E71B52B}"/>
          </ac:spMkLst>
        </pc:spChg>
        <pc:spChg chg="mod">
          <ac:chgData name="Tanuja Topare" userId="874b02c8b88d51af" providerId="LiveId" clId="{83911DF5-46ED-4D28-A6C3-53443F2A3BA2}" dt="2024-01-25T18:56:12.724" v="473" actId="1076"/>
          <ac:spMkLst>
            <pc:docMk/>
            <pc:sldMk cId="106884951" sldId="268"/>
            <ac:spMk id="7" creationId="{BFFC43AB-2384-CD42-D658-DF75ED79E501}"/>
          </ac:spMkLst>
        </pc:spChg>
        <pc:spChg chg="mod">
          <ac:chgData name="Tanuja Topare" userId="874b02c8b88d51af" providerId="LiveId" clId="{83911DF5-46ED-4D28-A6C3-53443F2A3BA2}" dt="2024-01-25T19:06:23.125" v="574" actId="122"/>
          <ac:spMkLst>
            <pc:docMk/>
            <pc:sldMk cId="106884951" sldId="268"/>
            <ac:spMk id="8" creationId="{5F852369-0E8C-C929-4230-8D768C3B77FB}"/>
          </ac:spMkLst>
        </pc:spChg>
        <pc:spChg chg="add mod">
          <ac:chgData name="Tanuja Topare" userId="874b02c8b88d51af" providerId="LiveId" clId="{83911DF5-46ED-4D28-A6C3-53443F2A3BA2}" dt="2024-01-25T19:00:22.773" v="509" actId="1076"/>
          <ac:spMkLst>
            <pc:docMk/>
            <pc:sldMk cId="106884951" sldId="268"/>
            <ac:spMk id="10" creationId="{8992053E-43AA-9705-4D53-5B84C306B0E6}"/>
          </ac:spMkLst>
        </pc:spChg>
        <pc:spChg chg="add mod">
          <ac:chgData name="Tanuja Topare" userId="874b02c8b88d51af" providerId="LiveId" clId="{83911DF5-46ED-4D28-A6C3-53443F2A3BA2}" dt="2024-01-26T06:59:37.839" v="623" actId="1076"/>
          <ac:spMkLst>
            <pc:docMk/>
            <pc:sldMk cId="106884951" sldId="268"/>
            <ac:spMk id="11" creationId="{04273737-9F26-A46A-FD51-657EF874C04E}"/>
          </ac:spMkLst>
        </pc:spChg>
        <pc:spChg chg="add mod">
          <ac:chgData name="Tanuja Topare" userId="874b02c8b88d51af" providerId="LiveId" clId="{83911DF5-46ED-4D28-A6C3-53443F2A3BA2}" dt="2024-01-25T19:00:10.653" v="505" actId="1076"/>
          <ac:spMkLst>
            <pc:docMk/>
            <pc:sldMk cId="106884951" sldId="268"/>
            <ac:spMk id="12" creationId="{37FECFF4-F641-1D48-740D-581B70F1914A}"/>
          </ac:spMkLst>
        </pc:spChg>
        <pc:picChg chg="add mod modCrop">
          <ac:chgData name="Tanuja Topare" userId="874b02c8b88d51af" providerId="LiveId" clId="{83911DF5-46ED-4D28-A6C3-53443F2A3BA2}" dt="2024-01-26T07:00:19.522" v="630" actId="1076"/>
          <ac:picMkLst>
            <pc:docMk/>
            <pc:sldMk cId="106884951" sldId="268"/>
            <ac:picMk id="3" creationId="{BEDD3587-4CD2-2F24-AA9D-E889FD0AF27C}"/>
          </ac:picMkLst>
        </pc:picChg>
        <pc:picChg chg="add mod">
          <ac:chgData name="Tanuja Topare" userId="874b02c8b88d51af" providerId="LiveId" clId="{83911DF5-46ED-4D28-A6C3-53443F2A3BA2}" dt="2024-01-25T18:37:58.424" v="394"/>
          <ac:picMkLst>
            <pc:docMk/>
            <pc:sldMk cId="106884951" sldId="268"/>
            <ac:picMk id="9" creationId="{81CBC8C7-0CFA-7E34-9925-AF40DC0C009B}"/>
          </ac:picMkLst>
        </pc:picChg>
        <pc:picChg chg="add mod ord">
          <ac:chgData name="Tanuja Topare" userId="874b02c8b88d51af" providerId="LiveId" clId="{83911DF5-46ED-4D28-A6C3-53443F2A3BA2}" dt="2024-01-25T18:59:21.206" v="497" actId="167"/>
          <ac:picMkLst>
            <pc:docMk/>
            <pc:sldMk cId="106884951" sldId="268"/>
            <ac:picMk id="13" creationId="{CFDA4A46-76EF-B741-055A-623DB05D95D7}"/>
          </ac:picMkLst>
        </pc:picChg>
      </pc:sldChg>
      <pc:sldChg chg="addSp delSp modSp mod ord">
        <pc:chgData name="Tanuja Topare" userId="874b02c8b88d51af" providerId="LiveId" clId="{83911DF5-46ED-4D28-A6C3-53443F2A3BA2}" dt="2024-01-25T19:05:40.403" v="571" actId="207"/>
        <pc:sldMkLst>
          <pc:docMk/>
          <pc:sldMk cId="696473646" sldId="269"/>
        </pc:sldMkLst>
        <pc:spChg chg="del">
          <ac:chgData name="Tanuja Topare" userId="874b02c8b88d51af" providerId="LiveId" clId="{83911DF5-46ED-4D28-A6C3-53443F2A3BA2}" dt="2024-01-25T19:02:33.766" v="546" actId="478"/>
          <ac:spMkLst>
            <pc:docMk/>
            <pc:sldMk cId="696473646" sldId="269"/>
            <ac:spMk id="2" creationId="{C7E2D743-FBCE-29C4-2AEC-3C8039AC9B94}"/>
          </ac:spMkLst>
        </pc:spChg>
        <pc:spChg chg="del">
          <ac:chgData name="Tanuja Topare" userId="874b02c8b88d51af" providerId="LiveId" clId="{83911DF5-46ED-4D28-A6C3-53443F2A3BA2}" dt="2024-01-25T19:02:25.827" v="542" actId="478"/>
          <ac:spMkLst>
            <pc:docMk/>
            <pc:sldMk cId="696473646" sldId="269"/>
            <ac:spMk id="3" creationId="{E0BDBA70-D78E-BBCD-E8E8-4AFFB0CAAF78}"/>
          </ac:spMkLst>
        </pc:spChg>
        <pc:spChg chg="del">
          <ac:chgData name="Tanuja Topare" userId="874b02c8b88d51af" providerId="LiveId" clId="{83911DF5-46ED-4D28-A6C3-53443F2A3BA2}" dt="2024-01-25T19:02:30.062" v="544" actId="478"/>
          <ac:spMkLst>
            <pc:docMk/>
            <pc:sldMk cId="696473646" sldId="269"/>
            <ac:spMk id="4" creationId="{F467F80D-6894-C320-CCFF-23954A42D5FB}"/>
          </ac:spMkLst>
        </pc:spChg>
        <pc:spChg chg="del mod">
          <ac:chgData name="Tanuja Topare" userId="874b02c8b88d51af" providerId="LiveId" clId="{83911DF5-46ED-4D28-A6C3-53443F2A3BA2}" dt="2024-01-25T19:02:15.456" v="539" actId="478"/>
          <ac:spMkLst>
            <pc:docMk/>
            <pc:sldMk cId="696473646" sldId="269"/>
            <ac:spMk id="5" creationId="{EE1798CD-587B-E570-031A-8089D2BD6502}"/>
          </ac:spMkLst>
        </pc:spChg>
        <pc:spChg chg="del">
          <ac:chgData name="Tanuja Topare" userId="874b02c8b88d51af" providerId="LiveId" clId="{83911DF5-46ED-4D28-A6C3-53443F2A3BA2}" dt="2024-01-25T19:02:19.266" v="540" actId="478"/>
          <ac:spMkLst>
            <pc:docMk/>
            <pc:sldMk cId="696473646" sldId="269"/>
            <ac:spMk id="6" creationId="{43495D4C-DBA2-EEB8-919F-1AE3D036F697}"/>
          </ac:spMkLst>
        </pc:spChg>
        <pc:spChg chg="del">
          <ac:chgData name="Tanuja Topare" userId="874b02c8b88d51af" providerId="LiveId" clId="{83911DF5-46ED-4D28-A6C3-53443F2A3BA2}" dt="2024-01-25T19:02:23.654" v="541" actId="478"/>
          <ac:spMkLst>
            <pc:docMk/>
            <pc:sldMk cId="696473646" sldId="269"/>
            <ac:spMk id="7" creationId="{96847950-A79E-2672-35E5-93395AF8B418}"/>
          </ac:spMkLst>
        </pc:spChg>
        <pc:spChg chg="mod">
          <ac:chgData name="Tanuja Topare" userId="874b02c8b88d51af" providerId="LiveId" clId="{83911DF5-46ED-4D28-A6C3-53443F2A3BA2}" dt="2024-01-25T19:05:40.403" v="571" actId="207"/>
          <ac:spMkLst>
            <pc:docMk/>
            <pc:sldMk cId="696473646" sldId="269"/>
            <ac:spMk id="8" creationId="{7F3203E1-BDC5-52A0-0CF5-AC51A2DB3801}"/>
          </ac:spMkLst>
        </pc:spChg>
        <pc:spChg chg="add del mod">
          <ac:chgData name="Tanuja Topare" userId="874b02c8b88d51af" providerId="LiveId" clId="{83911DF5-46ED-4D28-A6C3-53443F2A3BA2}" dt="2024-01-25T19:02:36.149" v="547" actId="1076"/>
          <ac:spMkLst>
            <pc:docMk/>
            <pc:sldMk cId="696473646" sldId="269"/>
            <ac:spMk id="10" creationId="{EA309C3D-AD15-2B77-5EDD-4F48327572D8}"/>
          </ac:spMkLst>
        </pc:spChg>
        <pc:spChg chg="add mod">
          <ac:chgData name="Tanuja Topare" userId="874b02c8b88d51af" providerId="LiveId" clId="{83911DF5-46ED-4D28-A6C3-53443F2A3BA2}" dt="2024-01-25T19:02:38.527" v="548" actId="1076"/>
          <ac:spMkLst>
            <pc:docMk/>
            <pc:sldMk cId="696473646" sldId="269"/>
            <ac:spMk id="11" creationId="{07A48F78-002B-B40D-699A-CB2AB4086080}"/>
          </ac:spMkLst>
        </pc:spChg>
        <pc:spChg chg="add mod">
          <ac:chgData name="Tanuja Topare" userId="874b02c8b88d51af" providerId="LiveId" clId="{83911DF5-46ED-4D28-A6C3-53443F2A3BA2}" dt="2024-01-25T19:02:40.701" v="549" actId="1076"/>
          <ac:spMkLst>
            <pc:docMk/>
            <pc:sldMk cId="696473646" sldId="269"/>
            <ac:spMk id="12" creationId="{F7875719-E6A1-5494-49AC-332684C1C0B0}"/>
          </ac:spMkLst>
        </pc:spChg>
        <pc:picChg chg="add mod">
          <ac:chgData name="Tanuja Topare" userId="874b02c8b88d51af" providerId="LiveId" clId="{83911DF5-46ED-4D28-A6C3-53443F2A3BA2}" dt="2024-01-25T18:38:01.603" v="395"/>
          <ac:picMkLst>
            <pc:docMk/>
            <pc:sldMk cId="696473646" sldId="269"/>
            <ac:picMk id="9" creationId="{3A6C17BB-421F-8C96-151E-0D4DCE4A0015}"/>
          </ac:picMkLst>
        </pc:picChg>
        <pc:picChg chg="add mod ord">
          <ac:chgData name="Tanuja Topare" userId="874b02c8b88d51af" providerId="LiveId" clId="{83911DF5-46ED-4D28-A6C3-53443F2A3BA2}" dt="2024-01-25T19:03:23.644" v="555" actId="167"/>
          <ac:picMkLst>
            <pc:docMk/>
            <pc:sldMk cId="696473646" sldId="269"/>
            <ac:picMk id="13" creationId="{C37CB203-7013-125B-A0B3-4FB2E8FF1E96}"/>
          </ac:picMkLst>
        </pc:picChg>
      </pc:sldChg>
      <pc:sldChg chg="addSp delSp modSp mod ord modTransition">
        <pc:chgData name="Tanuja Topare" userId="874b02c8b88d51af" providerId="LiveId" clId="{83911DF5-46ED-4D28-A6C3-53443F2A3BA2}" dt="2024-01-25T19:04:58.530" v="567" actId="122"/>
        <pc:sldMkLst>
          <pc:docMk/>
          <pc:sldMk cId="2719533552" sldId="270"/>
        </pc:sldMkLst>
        <pc:spChg chg="del">
          <ac:chgData name="Tanuja Topare" userId="874b02c8b88d51af" providerId="LiveId" clId="{83911DF5-46ED-4D28-A6C3-53443F2A3BA2}" dt="2024-01-25T19:01:42.824" v="530" actId="478"/>
          <ac:spMkLst>
            <pc:docMk/>
            <pc:sldMk cId="2719533552" sldId="270"/>
            <ac:spMk id="2" creationId="{460F1F21-E2A1-6396-8342-E9ECFADF1E51}"/>
          </ac:spMkLst>
        </pc:spChg>
        <pc:spChg chg="del">
          <ac:chgData name="Tanuja Topare" userId="874b02c8b88d51af" providerId="LiveId" clId="{83911DF5-46ED-4D28-A6C3-53443F2A3BA2}" dt="2024-01-25T19:02:03.827" v="536" actId="478"/>
          <ac:spMkLst>
            <pc:docMk/>
            <pc:sldMk cId="2719533552" sldId="270"/>
            <ac:spMk id="3" creationId="{5F0EE876-4927-DE0B-BB7C-B1893ED34AC6}"/>
          </ac:spMkLst>
        </pc:spChg>
        <pc:spChg chg="del">
          <ac:chgData name="Tanuja Topare" userId="874b02c8b88d51af" providerId="LiveId" clId="{83911DF5-46ED-4D28-A6C3-53443F2A3BA2}" dt="2024-01-25T19:02:01.564" v="535" actId="478"/>
          <ac:spMkLst>
            <pc:docMk/>
            <pc:sldMk cId="2719533552" sldId="270"/>
            <ac:spMk id="4" creationId="{3ADF7012-A2E2-D75E-86EE-17171BCC199D}"/>
          </ac:spMkLst>
        </pc:spChg>
        <pc:spChg chg="del">
          <ac:chgData name="Tanuja Topare" userId="874b02c8b88d51af" providerId="LiveId" clId="{83911DF5-46ED-4D28-A6C3-53443F2A3BA2}" dt="2024-01-25T19:01:59.116" v="534" actId="478"/>
          <ac:spMkLst>
            <pc:docMk/>
            <pc:sldMk cId="2719533552" sldId="270"/>
            <ac:spMk id="5" creationId="{BDEA3BA2-C3A1-E537-9F3C-5971D7E55EDE}"/>
          </ac:spMkLst>
        </pc:spChg>
        <pc:spChg chg="del">
          <ac:chgData name="Tanuja Topare" userId="874b02c8b88d51af" providerId="LiveId" clId="{83911DF5-46ED-4D28-A6C3-53443F2A3BA2}" dt="2024-01-25T19:01:50.228" v="532" actId="478"/>
          <ac:spMkLst>
            <pc:docMk/>
            <pc:sldMk cId="2719533552" sldId="270"/>
            <ac:spMk id="6" creationId="{28AFFB6D-C17A-EBA7-DE34-CE3D3143B4E3}"/>
          </ac:spMkLst>
        </pc:spChg>
        <pc:spChg chg="del">
          <ac:chgData name="Tanuja Topare" userId="874b02c8b88d51af" providerId="LiveId" clId="{83911DF5-46ED-4D28-A6C3-53443F2A3BA2}" dt="2024-01-25T19:01:55.071" v="533" actId="478"/>
          <ac:spMkLst>
            <pc:docMk/>
            <pc:sldMk cId="2719533552" sldId="270"/>
            <ac:spMk id="7" creationId="{33408F32-3CD6-7500-F948-1D58D2393FDB}"/>
          </ac:spMkLst>
        </pc:spChg>
        <pc:spChg chg="mod">
          <ac:chgData name="Tanuja Topare" userId="874b02c8b88d51af" providerId="LiveId" clId="{83911DF5-46ED-4D28-A6C3-53443F2A3BA2}" dt="2024-01-25T19:04:58.530" v="567" actId="122"/>
          <ac:spMkLst>
            <pc:docMk/>
            <pc:sldMk cId="2719533552" sldId="270"/>
            <ac:spMk id="8" creationId="{B4B6FBB6-C43A-FFFE-E005-B5ACF585EB67}"/>
          </ac:spMkLst>
        </pc:spChg>
        <pc:spChg chg="add mod">
          <ac:chgData name="Tanuja Topare" userId="874b02c8b88d51af" providerId="LiveId" clId="{83911DF5-46ED-4D28-A6C3-53443F2A3BA2}" dt="2024-01-25T18:59:57.518" v="501"/>
          <ac:spMkLst>
            <pc:docMk/>
            <pc:sldMk cId="2719533552" sldId="270"/>
            <ac:spMk id="10" creationId="{0CABC35E-C7C8-AF1D-4219-F281F420E32A}"/>
          </ac:spMkLst>
        </pc:spChg>
        <pc:spChg chg="add mod">
          <ac:chgData name="Tanuja Topare" userId="874b02c8b88d51af" providerId="LiveId" clId="{83911DF5-46ED-4D28-A6C3-53443F2A3BA2}" dt="2024-01-25T19:00:46.116" v="514"/>
          <ac:spMkLst>
            <pc:docMk/>
            <pc:sldMk cId="2719533552" sldId="270"/>
            <ac:spMk id="11" creationId="{C3952972-D9A2-5B9E-A681-59F7B9546A30}"/>
          </ac:spMkLst>
        </pc:spChg>
        <pc:spChg chg="add mod">
          <ac:chgData name="Tanuja Topare" userId="874b02c8b88d51af" providerId="LiveId" clId="{83911DF5-46ED-4D28-A6C3-53443F2A3BA2}" dt="2024-01-25T19:02:08.110" v="537" actId="1076"/>
          <ac:spMkLst>
            <pc:docMk/>
            <pc:sldMk cId="2719533552" sldId="270"/>
            <ac:spMk id="12" creationId="{F29E9389-AC7E-F5B1-0723-4790A72530E5}"/>
          </ac:spMkLst>
        </pc:spChg>
        <pc:picChg chg="add mod">
          <ac:chgData name="Tanuja Topare" userId="874b02c8b88d51af" providerId="LiveId" clId="{83911DF5-46ED-4D28-A6C3-53443F2A3BA2}" dt="2024-01-25T18:38:06.324" v="396"/>
          <ac:picMkLst>
            <pc:docMk/>
            <pc:sldMk cId="2719533552" sldId="270"/>
            <ac:picMk id="9" creationId="{03DEFFB3-5766-BE61-70C5-C577B7D1CFF6}"/>
          </ac:picMkLst>
        </pc:picChg>
        <pc:picChg chg="add mod ord">
          <ac:chgData name="Tanuja Topare" userId="874b02c8b88d51af" providerId="LiveId" clId="{83911DF5-46ED-4D28-A6C3-53443F2A3BA2}" dt="2024-01-25T19:03:13.386" v="554" actId="167"/>
          <ac:picMkLst>
            <pc:docMk/>
            <pc:sldMk cId="2719533552" sldId="270"/>
            <ac:picMk id="13" creationId="{98DC4BD2-D12B-BE04-6531-4BE6E7397A8D}"/>
          </ac:picMkLst>
        </pc:picChg>
      </pc:sldChg>
      <pc:sldChg chg="addSp delSp modSp mod delDesignElem">
        <pc:chgData name="Tanuja Topare" userId="874b02c8b88d51af" providerId="LiveId" clId="{83911DF5-46ED-4D28-A6C3-53443F2A3BA2}" dt="2024-01-25T18:41:29.675" v="416" actId="1076"/>
        <pc:sldMkLst>
          <pc:docMk/>
          <pc:sldMk cId="4140205369" sldId="271"/>
        </pc:sldMkLst>
        <pc:spChg chg="del">
          <ac:chgData name="Tanuja Topare" userId="874b02c8b88d51af" providerId="LiveId" clId="{83911DF5-46ED-4D28-A6C3-53443F2A3BA2}" dt="2024-01-25T17:52:35.710" v="20"/>
          <ac:spMkLst>
            <pc:docMk/>
            <pc:sldMk cId="4140205369" sldId="271"/>
            <ac:spMk id="8" creationId="{71B2258F-86CA-4D4D-8270-BC05FCDEBFB3}"/>
          </ac:spMkLst>
        </pc:spChg>
        <pc:picChg chg="add mod">
          <ac:chgData name="Tanuja Topare" userId="874b02c8b88d51af" providerId="LiveId" clId="{83911DF5-46ED-4D28-A6C3-53443F2A3BA2}" dt="2024-01-25T18:38:32.942" v="402"/>
          <ac:picMkLst>
            <pc:docMk/>
            <pc:sldMk cId="4140205369" sldId="271"/>
            <ac:picMk id="3" creationId="{12DC4F74-A913-EA60-D96C-B5B5A6F6C884}"/>
          </ac:picMkLst>
        </pc:picChg>
        <pc:picChg chg="mod">
          <ac:chgData name="Tanuja Topare" userId="874b02c8b88d51af" providerId="LiveId" clId="{83911DF5-46ED-4D28-A6C3-53443F2A3BA2}" dt="2024-01-25T18:41:29.675" v="416" actId="1076"/>
          <ac:picMkLst>
            <pc:docMk/>
            <pc:sldMk cId="4140205369" sldId="271"/>
            <ac:picMk id="4" creationId="{23E5631D-07CF-95DB-D955-E2D2397CF9A6}"/>
          </ac:picMkLst>
        </pc:picChg>
        <pc:picChg chg="add mod ord">
          <ac:chgData name="Tanuja Topare" userId="874b02c8b88d51af" providerId="LiveId" clId="{83911DF5-46ED-4D28-A6C3-53443F2A3BA2}" dt="2024-01-25T18:41:00.613" v="414" actId="167"/>
          <ac:picMkLst>
            <pc:docMk/>
            <pc:sldMk cId="4140205369" sldId="271"/>
            <ac:picMk id="5" creationId="{62511041-0F39-3BAB-0FB2-C3B584E5306D}"/>
          </ac:picMkLst>
        </pc:picChg>
      </pc:sldChg>
      <pc:sldChg chg="addSp modSp mod">
        <pc:chgData name="Tanuja Topare" userId="874b02c8b88d51af" providerId="LiveId" clId="{83911DF5-46ED-4D28-A6C3-53443F2A3BA2}" dt="2024-01-25T19:11:55.494" v="585" actId="1076"/>
        <pc:sldMkLst>
          <pc:docMk/>
          <pc:sldMk cId="308692152" sldId="272"/>
        </pc:sldMkLst>
        <pc:spChg chg="mod">
          <ac:chgData name="Tanuja Topare" userId="874b02c8b88d51af" providerId="LiveId" clId="{83911DF5-46ED-4D28-A6C3-53443F2A3BA2}" dt="2024-01-25T19:11:51.023" v="584" actId="1076"/>
          <ac:spMkLst>
            <pc:docMk/>
            <pc:sldMk cId="308692152" sldId="272"/>
            <ac:spMk id="4" creationId="{EFA41FA8-7A2B-CAB1-3A00-18218E8DCE29}"/>
          </ac:spMkLst>
        </pc:spChg>
        <pc:picChg chg="mod">
          <ac:chgData name="Tanuja Topare" userId="874b02c8b88d51af" providerId="LiveId" clId="{83911DF5-46ED-4D28-A6C3-53443F2A3BA2}" dt="2024-01-25T19:11:47.484" v="583" actId="14100"/>
          <ac:picMkLst>
            <pc:docMk/>
            <pc:sldMk cId="308692152" sldId="272"/>
            <ac:picMk id="3" creationId="{E8D9707B-BAA1-3DEF-4F08-866CC7A7741A}"/>
          </ac:picMkLst>
        </pc:picChg>
        <pc:picChg chg="add mod">
          <ac:chgData name="Tanuja Topare" userId="874b02c8b88d51af" providerId="LiveId" clId="{83911DF5-46ED-4D28-A6C3-53443F2A3BA2}" dt="2024-01-25T19:11:55.494" v="585" actId="1076"/>
          <ac:picMkLst>
            <pc:docMk/>
            <pc:sldMk cId="308692152" sldId="272"/>
            <ac:picMk id="6" creationId="{33CAFC29-2992-218A-F884-DF6A423F9321}"/>
          </ac:picMkLst>
        </pc:picChg>
        <pc:picChg chg="add mod">
          <ac:chgData name="Tanuja Topare" userId="874b02c8b88d51af" providerId="LiveId" clId="{83911DF5-46ED-4D28-A6C3-53443F2A3BA2}" dt="2024-01-25T18:38:13.080" v="398"/>
          <ac:picMkLst>
            <pc:docMk/>
            <pc:sldMk cId="308692152" sldId="272"/>
            <ac:picMk id="7" creationId="{AF9F8204-C15F-56F3-55B5-85B19BE9012F}"/>
          </ac:picMkLst>
        </pc:picChg>
        <pc:picChg chg="add mod ord">
          <ac:chgData name="Tanuja Topare" userId="874b02c8b88d51af" providerId="LiveId" clId="{83911DF5-46ED-4D28-A6C3-53443F2A3BA2}" dt="2024-01-25T18:40:12.366" v="408" actId="167"/>
          <ac:picMkLst>
            <pc:docMk/>
            <pc:sldMk cId="308692152" sldId="272"/>
            <ac:picMk id="8" creationId="{2BB1F422-C387-5FFB-18F7-48B2FD9B66BA}"/>
          </ac:picMkLst>
        </pc:picChg>
      </pc:sldChg>
      <pc:sldChg chg="addSp modSp mod">
        <pc:chgData name="Tanuja Topare" userId="874b02c8b88d51af" providerId="LiveId" clId="{83911DF5-46ED-4D28-A6C3-53443F2A3BA2}" dt="2024-01-25T19:12:03.454" v="587" actId="14100"/>
        <pc:sldMkLst>
          <pc:docMk/>
          <pc:sldMk cId="1950377699" sldId="273"/>
        </pc:sldMkLst>
        <pc:picChg chg="mod">
          <ac:chgData name="Tanuja Topare" userId="874b02c8b88d51af" providerId="LiveId" clId="{83911DF5-46ED-4D28-A6C3-53443F2A3BA2}" dt="2024-01-25T19:12:03.454" v="587" actId="14100"/>
          <ac:picMkLst>
            <pc:docMk/>
            <pc:sldMk cId="1950377699" sldId="273"/>
            <ac:picMk id="3" creationId="{A32972FA-C433-8064-0E1C-CAFABE3D6858}"/>
          </ac:picMkLst>
        </pc:picChg>
        <pc:picChg chg="add mod">
          <ac:chgData name="Tanuja Topare" userId="874b02c8b88d51af" providerId="LiveId" clId="{83911DF5-46ED-4D28-A6C3-53443F2A3BA2}" dt="2024-01-25T18:33:43.878" v="360" actId="1076"/>
          <ac:picMkLst>
            <pc:docMk/>
            <pc:sldMk cId="1950377699" sldId="273"/>
            <ac:picMk id="6" creationId="{36B8579B-D5B6-BB03-4F30-D15806D21E54}"/>
          </ac:picMkLst>
        </pc:picChg>
        <pc:picChg chg="add mod">
          <ac:chgData name="Tanuja Topare" userId="874b02c8b88d51af" providerId="LiveId" clId="{83911DF5-46ED-4D28-A6C3-53443F2A3BA2}" dt="2024-01-25T18:38:18.593" v="399"/>
          <ac:picMkLst>
            <pc:docMk/>
            <pc:sldMk cId="1950377699" sldId="273"/>
            <ac:picMk id="7" creationId="{23816EFC-AB23-476F-C698-D20EC917AA46}"/>
          </ac:picMkLst>
        </pc:picChg>
        <pc:picChg chg="add mod ord">
          <ac:chgData name="Tanuja Topare" userId="874b02c8b88d51af" providerId="LiveId" clId="{83911DF5-46ED-4D28-A6C3-53443F2A3BA2}" dt="2024-01-25T18:40:33.427" v="410" actId="167"/>
          <ac:picMkLst>
            <pc:docMk/>
            <pc:sldMk cId="1950377699" sldId="273"/>
            <ac:picMk id="8" creationId="{329AF914-B136-8EFA-D497-991B72C62401}"/>
          </ac:picMkLst>
        </pc:picChg>
      </pc:sldChg>
      <pc:sldChg chg="addSp delSp modSp mod">
        <pc:chgData name="Tanuja Topare" userId="874b02c8b88d51af" providerId="LiveId" clId="{83911DF5-46ED-4D28-A6C3-53443F2A3BA2}" dt="2024-01-25T19:14:11.513" v="591" actId="14100"/>
        <pc:sldMkLst>
          <pc:docMk/>
          <pc:sldMk cId="4098214744" sldId="274"/>
        </pc:sldMkLst>
        <pc:spChg chg="mod">
          <ac:chgData name="Tanuja Topare" userId="874b02c8b88d51af" providerId="LiveId" clId="{83911DF5-46ED-4D28-A6C3-53443F2A3BA2}" dt="2024-01-25T19:12:12.278" v="588" actId="1076"/>
          <ac:spMkLst>
            <pc:docMk/>
            <pc:sldMk cId="4098214744" sldId="274"/>
            <ac:spMk id="4" creationId="{554D99FA-DFA1-1FA0-0283-B77133462C94}"/>
          </ac:spMkLst>
        </pc:spChg>
        <pc:picChg chg="mod">
          <ac:chgData name="Tanuja Topare" userId="874b02c8b88d51af" providerId="LiveId" clId="{83911DF5-46ED-4D28-A6C3-53443F2A3BA2}" dt="2024-01-25T19:14:11.513" v="591" actId="14100"/>
          <ac:picMkLst>
            <pc:docMk/>
            <pc:sldMk cId="4098214744" sldId="274"/>
            <ac:picMk id="3" creationId="{1E6E275A-F6F5-0360-C70A-9CB3802FC6F8}"/>
          </ac:picMkLst>
        </pc:picChg>
        <pc:picChg chg="add mod">
          <ac:chgData name="Tanuja Topare" userId="874b02c8b88d51af" providerId="LiveId" clId="{83911DF5-46ED-4D28-A6C3-53443F2A3BA2}" dt="2024-01-25T19:12:15.722" v="589" actId="1076"/>
          <ac:picMkLst>
            <pc:docMk/>
            <pc:sldMk cId="4098214744" sldId="274"/>
            <ac:picMk id="6" creationId="{15717C06-A90F-E896-C88B-91590345303C}"/>
          </ac:picMkLst>
        </pc:picChg>
        <pc:picChg chg="add mod">
          <ac:chgData name="Tanuja Topare" userId="874b02c8b88d51af" providerId="LiveId" clId="{83911DF5-46ED-4D28-A6C3-53443F2A3BA2}" dt="2024-01-25T18:34:48.412" v="375" actId="1076"/>
          <ac:picMkLst>
            <pc:docMk/>
            <pc:sldMk cId="4098214744" sldId="274"/>
            <ac:picMk id="8" creationId="{BDD1009D-1B73-355E-315B-3408A9C9FE0C}"/>
          </ac:picMkLst>
        </pc:picChg>
        <pc:picChg chg="add del mod">
          <ac:chgData name="Tanuja Topare" userId="874b02c8b88d51af" providerId="LiveId" clId="{83911DF5-46ED-4D28-A6C3-53443F2A3BA2}" dt="2024-01-25T18:38:26.477" v="401" actId="478"/>
          <ac:picMkLst>
            <pc:docMk/>
            <pc:sldMk cId="4098214744" sldId="274"/>
            <ac:picMk id="9" creationId="{6C7CEC47-C698-7810-6D00-B6C43E88684D}"/>
          </ac:picMkLst>
        </pc:picChg>
        <pc:picChg chg="add mod ord">
          <ac:chgData name="Tanuja Topare" userId="874b02c8b88d51af" providerId="LiveId" clId="{83911DF5-46ED-4D28-A6C3-53443F2A3BA2}" dt="2024-01-25T18:40:47.585" v="412" actId="167"/>
          <ac:picMkLst>
            <pc:docMk/>
            <pc:sldMk cId="4098214744" sldId="274"/>
            <ac:picMk id="10" creationId="{02583C72-E77E-6C17-D82B-012D556C73BB}"/>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DELL\Desktop\Project%201%20-%20Healthcare%20(11%20AM%20-%2012%20PM)\Excel\project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Project%201%20-%20Healthcare%20(11%20AM%20-%2012%20PM)\Excel\project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Project%201%20-%20Healthcare%20(11%20AM%20-%2012%20PM)\Excel\project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Project%201%20-%20Healthcare%20(11%20AM%20-%2012%20PM)\Excel\project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[project1.xlsx]Kpi1!PivotTable4</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a:t>
            </a:r>
            <a:r>
              <a:rPr lang="en-US" baseline="0"/>
              <a:t> of patients across various summaries</a:t>
            </a:r>
            <a:endParaRPr lang="en-US"/>
          </a:p>
        </c:rich>
      </c:tx>
      <c:layout>
        <c:manualLayout>
          <c:xMode val="edge"/>
          <c:yMode val="edge"/>
          <c:x val="0.18721902425125131"/>
          <c:y val="2.973337126094076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436108055411004"/>
          <c:y val="0.18380179001138219"/>
          <c:w val="0.83890758904163731"/>
          <c:h val="0.70123775888421036"/>
        </c:manualLayout>
      </c:layout>
      <c:barChart>
        <c:barDir val="col"/>
        <c:grouping val="clustered"/>
        <c:varyColors val="0"/>
        <c:ser>
          <c:idx val="0"/>
          <c:order val="0"/>
          <c:tx>
            <c:strRef>
              <c:f>'Kpi1'!$A$3</c:f>
              <c:strCache>
                <c:ptCount val="1"/>
                <c:pt idx="0">
                  <c:v>Sum of Number of patients included in the transfusion summary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'Kpi1'!$A$4</c:f>
              <c:strCache>
                <c:ptCount val="1"/>
                <c:pt idx="0">
                  <c:v>Total</c:v>
                </c:pt>
              </c:strCache>
            </c:strRef>
          </c:cat>
          <c:val>
            <c:numRef>
              <c:f>'Kpi1'!$A$4</c:f>
              <c:numCache>
                <c:formatCode>General</c:formatCode>
                <c:ptCount val="1"/>
                <c:pt idx="0">
                  <c:v>421791</c:v>
                </c:pt>
              </c:numCache>
            </c:numRef>
          </c:val>
          <c:extLst>
            <c:ext xmlns:c16="http://schemas.microsoft.com/office/drawing/2014/chart" uri="{C3380CC4-5D6E-409C-BE32-E72D297353CC}">
              <c16:uniqueId val="{00000000-512F-4655-B16F-D9647560CD7B}"/>
            </c:ext>
          </c:extLst>
        </c:ser>
        <c:ser>
          <c:idx val="1"/>
          <c:order val="1"/>
          <c:tx>
            <c:strRef>
              <c:f>'Kpi1'!$B$3</c:f>
              <c:strCache>
                <c:ptCount val="1"/>
                <c:pt idx="0">
                  <c:v>Sum of Number of patients in hypercalcemia summary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'Kpi1'!$A$4</c:f>
              <c:strCache>
                <c:ptCount val="1"/>
                <c:pt idx="0">
                  <c:v>Total</c:v>
                </c:pt>
              </c:strCache>
            </c:strRef>
          </c:cat>
          <c:val>
            <c:numRef>
              <c:f>'Kpi1'!$B$4</c:f>
              <c:numCache>
                <c:formatCode>General</c:formatCode>
                <c:ptCount val="1"/>
                <c:pt idx="0">
                  <c:v>633918</c:v>
                </c:pt>
              </c:numCache>
            </c:numRef>
          </c:val>
          <c:extLst>
            <c:ext xmlns:c16="http://schemas.microsoft.com/office/drawing/2014/chart" uri="{C3380CC4-5D6E-409C-BE32-E72D297353CC}">
              <c16:uniqueId val="{00000001-512F-4655-B16F-D9647560CD7B}"/>
            </c:ext>
          </c:extLst>
        </c:ser>
        <c:ser>
          <c:idx val="2"/>
          <c:order val="2"/>
          <c:tx>
            <c:strRef>
              <c:f>'Kpi1'!$C$3</c:f>
              <c:strCache>
                <c:ptCount val="1"/>
                <c:pt idx="0">
                  <c:v>Sum of Number of patients in Serum phosphorus summary</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'Kpi1'!$A$4</c:f>
              <c:strCache>
                <c:ptCount val="1"/>
                <c:pt idx="0">
                  <c:v>Total</c:v>
                </c:pt>
              </c:strCache>
            </c:strRef>
          </c:cat>
          <c:val>
            <c:numRef>
              <c:f>'Kpi1'!$C$4</c:f>
              <c:numCache>
                <c:formatCode>General</c:formatCode>
                <c:ptCount val="1"/>
                <c:pt idx="0">
                  <c:v>663878</c:v>
                </c:pt>
              </c:numCache>
            </c:numRef>
          </c:val>
          <c:extLst>
            <c:ext xmlns:c16="http://schemas.microsoft.com/office/drawing/2014/chart" uri="{C3380CC4-5D6E-409C-BE32-E72D297353CC}">
              <c16:uniqueId val="{00000002-512F-4655-B16F-D9647560CD7B}"/>
            </c:ext>
          </c:extLst>
        </c:ser>
        <c:ser>
          <c:idx val="3"/>
          <c:order val="3"/>
          <c:tx>
            <c:strRef>
              <c:f>'Kpi1'!$D$3</c:f>
              <c:strCache>
                <c:ptCount val="1"/>
                <c:pt idx="0">
                  <c:v>Sum of Number of patients included in hospitalization summary</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'Kpi1'!$A$4</c:f>
              <c:strCache>
                <c:ptCount val="1"/>
                <c:pt idx="0">
                  <c:v>Total</c:v>
                </c:pt>
              </c:strCache>
            </c:strRef>
          </c:cat>
          <c:val>
            <c:numRef>
              <c:f>'Kpi1'!$D$4</c:f>
              <c:numCache>
                <c:formatCode>General</c:formatCode>
                <c:ptCount val="1"/>
                <c:pt idx="0">
                  <c:v>494578</c:v>
                </c:pt>
              </c:numCache>
            </c:numRef>
          </c:val>
          <c:extLst>
            <c:ext xmlns:c16="http://schemas.microsoft.com/office/drawing/2014/chart" uri="{C3380CC4-5D6E-409C-BE32-E72D297353CC}">
              <c16:uniqueId val="{00000003-512F-4655-B16F-D9647560CD7B}"/>
            </c:ext>
          </c:extLst>
        </c:ser>
        <c:ser>
          <c:idx val="4"/>
          <c:order val="4"/>
          <c:tx>
            <c:strRef>
              <c:f>'Kpi1'!$E$3</c:f>
              <c:strCache>
                <c:ptCount val="1"/>
                <c:pt idx="0">
                  <c:v>Sum of Number of hospitalizations included in hospital readmission summary</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'Kpi1'!$A$4</c:f>
              <c:strCache>
                <c:ptCount val="1"/>
                <c:pt idx="0">
                  <c:v>Total</c:v>
                </c:pt>
              </c:strCache>
            </c:strRef>
          </c:cat>
          <c:val>
            <c:numRef>
              <c:f>'Kpi1'!$E$4</c:f>
              <c:numCache>
                <c:formatCode>General</c:formatCode>
                <c:ptCount val="1"/>
                <c:pt idx="0">
                  <c:v>538135</c:v>
                </c:pt>
              </c:numCache>
            </c:numRef>
          </c:val>
          <c:extLst>
            <c:ext xmlns:c16="http://schemas.microsoft.com/office/drawing/2014/chart" uri="{C3380CC4-5D6E-409C-BE32-E72D297353CC}">
              <c16:uniqueId val="{00000004-512F-4655-B16F-D9647560CD7B}"/>
            </c:ext>
          </c:extLst>
        </c:ser>
        <c:ser>
          <c:idx val="5"/>
          <c:order val="5"/>
          <c:tx>
            <c:strRef>
              <c:f>'Kpi1'!$F$3</c:f>
              <c:strCache>
                <c:ptCount val="1"/>
                <c:pt idx="0">
                  <c:v>Sum of Number of Patients included in survival summary</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'Kpi1'!$A$4</c:f>
              <c:strCache>
                <c:ptCount val="1"/>
                <c:pt idx="0">
                  <c:v>Total</c:v>
                </c:pt>
              </c:strCache>
            </c:strRef>
          </c:cat>
          <c:val>
            <c:numRef>
              <c:f>'Kpi1'!$F$4</c:f>
              <c:numCache>
                <c:formatCode>General</c:formatCode>
                <c:ptCount val="1"/>
                <c:pt idx="0">
                  <c:v>1937701</c:v>
                </c:pt>
              </c:numCache>
            </c:numRef>
          </c:val>
          <c:extLst>
            <c:ext xmlns:c16="http://schemas.microsoft.com/office/drawing/2014/chart" uri="{C3380CC4-5D6E-409C-BE32-E72D297353CC}">
              <c16:uniqueId val="{00000005-512F-4655-B16F-D9647560CD7B}"/>
            </c:ext>
          </c:extLst>
        </c:ser>
        <c:ser>
          <c:idx val="6"/>
          <c:order val="6"/>
          <c:tx>
            <c:strRef>
              <c:f>'Kpi1'!$G$3</c:f>
              <c:strCache>
                <c:ptCount val="1"/>
                <c:pt idx="0">
                  <c:v>Sum of Number of Patients included in fistula summary</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'Kpi1'!$A$4</c:f>
              <c:strCache>
                <c:ptCount val="1"/>
                <c:pt idx="0">
                  <c:v>Total</c:v>
                </c:pt>
              </c:strCache>
            </c:strRef>
          </c:cat>
          <c:val>
            <c:numRef>
              <c:f>'Kpi1'!$G$4</c:f>
              <c:numCache>
                <c:formatCode>General</c:formatCode>
                <c:ptCount val="1"/>
                <c:pt idx="0">
                  <c:v>596383</c:v>
                </c:pt>
              </c:numCache>
            </c:numRef>
          </c:val>
          <c:extLst>
            <c:ext xmlns:c16="http://schemas.microsoft.com/office/drawing/2014/chart" uri="{C3380CC4-5D6E-409C-BE32-E72D297353CC}">
              <c16:uniqueId val="{00000006-512F-4655-B16F-D9647560CD7B}"/>
            </c:ext>
          </c:extLst>
        </c:ser>
        <c:ser>
          <c:idx val="7"/>
          <c:order val="7"/>
          <c:tx>
            <c:strRef>
              <c:f>'Kpi1'!$H$3</c:f>
              <c:strCache>
                <c:ptCount val="1"/>
                <c:pt idx="0">
                  <c:v>Sum of Number of patients in long term catheter summary</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'Kpi1'!$A$4</c:f>
              <c:strCache>
                <c:ptCount val="1"/>
                <c:pt idx="0">
                  <c:v>Total</c:v>
                </c:pt>
              </c:strCache>
            </c:strRef>
          </c:cat>
          <c:val>
            <c:numRef>
              <c:f>'Kpi1'!$H$4</c:f>
              <c:numCache>
                <c:formatCode>General</c:formatCode>
                <c:ptCount val="1"/>
                <c:pt idx="0">
                  <c:v>596565</c:v>
                </c:pt>
              </c:numCache>
            </c:numRef>
          </c:val>
          <c:extLst>
            <c:ext xmlns:c16="http://schemas.microsoft.com/office/drawing/2014/chart" uri="{C3380CC4-5D6E-409C-BE32-E72D297353CC}">
              <c16:uniqueId val="{00000007-512F-4655-B16F-D9647560CD7B}"/>
            </c:ext>
          </c:extLst>
        </c:ser>
        <c:ser>
          <c:idx val="8"/>
          <c:order val="8"/>
          <c:tx>
            <c:strRef>
              <c:f>'Kpi1'!$I$3</c:f>
              <c:strCache>
                <c:ptCount val="1"/>
                <c:pt idx="0">
                  <c:v>Sum of Number of patients in nPCR summary</c:v>
                </c:pt>
              </c:strCache>
            </c:strRef>
          </c:tx>
          <c:spPr>
            <a:solidFill>
              <a:schemeClr val="accent3">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'Kpi1'!$A$4</c:f>
              <c:strCache>
                <c:ptCount val="1"/>
                <c:pt idx="0">
                  <c:v>Total</c:v>
                </c:pt>
              </c:strCache>
            </c:strRef>
          </c:cat>
          <c:val>
            <c:numRef>
              <c:f>'Kpi1'!$I$4</c:f>
              <c:numCache>
                <c:formatCode>General</c:formatCode>
                <c:ptCount val="1"/>
                <c:pt idx="0">
                  <c:v>980</c:v>
                </c:pt>
              </c:numCache>
            </c:numRef>
          </c:val>
          <c:extLst>
            <c:ext xmlns:c16="http://schemas.microsoft.com/office/drawing/2014/chart" uri="{C3380CC4-5D6E-409C-BE32-E72D297353CC}">
              <c16:uniqueId val="{00000008-512F-4655-B16F-D9647560CD7B}"/>
            </c:ext>
          </c:extLst>
        </c:ser>
        <c:ser>
          <c:idx val="9"/>
          <c:order val="9"/>
          <c:tx>
            <c:strRef>
              <c:f>'Kpi1'!$J$3</c:f>
              <c:strCache>
                <c:ptCount val="1"/>
                <c:pt idx="0">
                  <c:v>Sum of Number of patient-months in nPCR summary</c:v>
                </c:pt>
              </c:strCache>
            </c:strRef>
          </c:tx>
          <c:spPr>
            <a:solidFill>
              <a:schemeClr val="accent4">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'Kpi1'!$A$4</c:f>
              <c:strCache>
                <c:ptCount val="1"/>
                <c:pt idx="0">
                  <c:v>Total</c:v>
                </c:pt>
              </c:strCache>
            </c:strRef>
          </c:cat>
          <c:val>
            <c:numRef>
              <c:f>'Kpi1'!$J$4</c:f>
              <c:numCache>
                <c:formatCode>General</c:formatCode>
                <c:ptCount val="1"/>
                <c:pt idx="0">
                  <c:v>6573</c:v>
                </c:pt>
              </c:numCache>
            </c:numRef>
          </c:val>
          <c:extLst>
            <c:ext xmlns:c16="http://schemas.microsoft.com/office/drawing/2014/chart" uri="{C3380CC4-5D6E-409C-BE32-E72D297353CC}">
              <c16:uniqueId val="{00000009-512F-4655-B16F-D9647560CD7B}"/>
            </c:ext>
          </c:extLst>
        </c:ser>
        <c:ser>
          <c:idx val="10"/>
          <c:order val="10"/>
          <c:tx>
            <c:strRef>
              <c:f>'Kpi1'!$K$3</c:f>
              <c:strCache>
                <c:ptCount val="1"/>
                <c:pt idx="0">
                  <c:v>Sum of Number of patient months in long term catheter summary</c:v>
                </c:pt>
              </c:strCache>
            </c:strRef>
          </c:tx>
          <c:spPr>
            <a:solidFill>
              <a:schemeClr val="accent5">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'Kpi1'!$A$4</c:f>
              <c:strCache>
                <c:ptCount val="1"/>
                <c:pt idx="0">
                  <c:v>Total</c:v>
                </c:pt>
              </c:strCache>
            </c:strRef>
          </c:cat>
          <c:val>
            <c:numRef>
              <c:f>'Kpi1'!$K$4</c:f>
              <c:numCache>
                <c:formatCode>General</c:formatCode>
                <c:ptCount val="1"/>
                <c:pt idx="0">
                  <c:v>5161357</c:v>
                </c:pt>
              </c:numCache>
            </c:numRef>
          </c:val>
          <c:extLst>
            <c:ext xmlns:c16="http://schemas.microsoft.com/office/drawing/2014/chart" uri="{C3380CC4-5D6E-409C-BE32-E72D297353CC}">
              <c16:uniqueId val="{0000000A-512F-4655-B16F-D9647560CD7B}"/>
            </c:ext>
          </c:extLst>
        </c:ser>
        <c:ser>
          <c:idx val="11"/>
          <c:order val="11"/>
          <c:tx>
            <c:strRef>
              <c:f>'Kpi1'!$L$3</c:f>
              <c:strCache>
                <c:ptCount val="1"/>
                <c:pt idx="0">
                  <c:v>Sum of Number of patient-months in Serum phosphorus summary</c:v>
                </c:pt>
              </c:strCache>
            </c:strRef>
          </c:tx>
          <c:spPr>
            <a:solidFill>
              <a:schemeClr val="accent6">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'Kpi1'!$A$4</c:f>
              <c:strCache>
                <c:ptCount val="1"/>
                <c:pt idx="0">
                  <c:v>Total</c:v>
                </c:pt>
              </c:strCache>
            </c:strRef>
          </c:cat>
          <c:val>
            <c:numRef>
              <c:f>'Kpi1'!$L$4</c:f>
              <c:numCache>
                <c:formatCode>General</c:formatCode>
                <c:ptCount val="1"/>
                <c:pt idx="0">
                  <c:v>5717945</c:v>
                </c:pt>
              </c:numCache>
            </c:numRef>
          </c:val>
          <c:extLst>
            <c:ext xmlns:c16="http://schemas.microsoft.com/office/drawing/2014/chart" uri="{C3380CC4-5D6E-409C-BE32-E72D297353CC}">
              <c16:uniqueId val="{0000000B-512F-4655-B16F-D9647560CD7B}"/>
            </c:ext>
          </c:extLst>
        </c:ser>
        <c:ser>
          <c:idx val="12"/>
          <c:order val="12"/>
          <c:tx>
            <c:strRef>
              <c:f>'Kpi1'!$M$3</c:f>
              <c:strCache>
                <c:ptCount val="1"/>
                <c:pt idx="0">
                  <c:v>Sum of Number of patient-months in hypercalcemia summary</c:v>
                </c:pt>
              </c:strCache>
            </c:strRef>
          </c:tx>
          <c:spPr>
            <a:solidFill>
              <a:schemeClr val="accent1">
                <a:lumMod val="80000"/>
                <a:lumOff val="2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'Kpi1'!$A$4</c:f>
              <c:strCache>
                <c:ptCount val="1"/>
                <c:pt idx="0">
                  <c:v>Total</c:v>
                </c:pt>
              </c:strCache>
            </c:strRef>
          </c:cat>
          <c:val>
            <c:numRef>
              <c:f>'Kpi1'!$M$4</c:f>
              <c:numCache>
                <c:formatCode>General</c:formatCode>
                <c:ptCount val="1"/>
                <c:pt idx="0">
                  <c:v>5559180</c:v>
                </c:pt>
              </c:numCache>
            </c:numRef>
          </c:val>
          <c:extLst>
            <c:ext xmlns:c16="http://schemas.microsoft.com/office/drawing/2014/chart" uri="{C3380CC4-5D6E-409C-BE32-E72D297353CC}">
              <c16:uniqueId val="{0000000C-512F-4655-B16F-D9647560CD7B}"/>
            </c:ext>
          </c:extLst>
        </c:ser>
        <c:dLbls>
          <c:dLblPos val="outEnd"/>
          <c:showLegendKey val="0"/>
          <c:showVal val="1"/>
          <c:showCatName val="0"/>
          <c:showSerName val="0"/>
          <c:showPercent val="0"/>
          <c:showBubbleSize val="0"/>
        </c:dLbls>
        <c:gapWidth val="219"/>
        <c:overlap val="-27"/>
        <c:axId val="1137469951"/>
        <c:axId val="1137471199"/>
      </c:barChart>
      <c:catAx>
        <c:axId val="1137469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7471199"/>
        <c:crosses val="autoZero"/>
        <c:auto val="1"/>
        <c:lblAlgn val="ctr"/>
        <c:lblOffset val="100"/>
        <c:noMultiLvlLbl val="0"/>
      </c:catAx>
      <c:valAx>
        <c:axId val="113747119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7469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w="44450" cap="flat" cmpd="sng" algn="ctr">
      <a:solidFill>
        <a:schemeClr val="accent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[project1.xlsx]Kpi3!PivotTable3</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Chain</a:t>
            </a:r>
            <a:r>
              <a:rPr lang="en-US" baseline="0"/>
              <a:t> Organization W.R.T Total performance score as no score</a:t>
            </a:r>
            <a:endParaRPr lang="en-US"/>
          </a:p>
        </c:rich>
      </c:tx>
      <c:layout>
        <c:manualLayout>
          <c:xMode val="edge"/>
          <c:yMode val="edge"/>
          <c:x val="0.13420822397200349"/>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lightRig rig="threePt" dir="t"/>
          </a:scene3d>
          <a:sp3d>
            <a:bevelT/>
            <a:bevelB w="635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threePt" dir="t"/>
          </a:scene3d>
          <a:sp3d>
            <a:bevelT/>
            <a:bevelB w="635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lightRig rig="threePt" dir="t"/>
          </a:scene3d>
          <a:sp3d>
            <a:bevelT/>
            <a:bevelB w="635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'Kpi3'!$B$3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'Kpi3'!$A$4:$A$24</c:f>
              <c:strCache>
                <c:ptCount val="20"/>
                <c:pt idx="0">
                  <c:v>AMERICAN RENAL ASSOCIATES</c:v>
                </c:pt>
                <c:pt idx="1">
                  <c:v>ATLANTIS HEALTHCARE GROUP</c:v>
                </c:pt>
                <c:pt idx="2">
                  <c:v>CENTERS FOR DIALYSIS CARE</c:v>
                </c:pt>
                <c:pt idx="3">
                  <c:v>DAVITA</c:v>
                </c:pt>
                <c:pt idx="4">
                  <c:v>DIALYSIS CLINIC, INC.</c:v>
                </c:pt>
                <c:pt idx="5">
                  <c:v>DIALYSPA</c:v>
                </c:pt>
                <c:pt idx="6">
                  <c:v>DIALYZE DIRECT PA LLC</c:v>
                </c:pt>
                <c:pt idx="7">
                  <c:v>DIAMOND DIALYSIS - STAFFORD, TEXAS, LLC</c:v>
                </c:pt>
                <c:pt idx="8">
                  <c:v>FREEDOM DIALYSIS, LLC</c:v>
                </c:pt>
                <c:pt idx="9">
                  <c:v>FRESENIUS MEDICAL CARE</c:v>
                </c:pt>
                <c:pt idx="10">
                  <c:v>I DIALYSIS, LLC</c:v>
                </c:pt>
                <c:pt idx="11">
                  <c:v>INDEPENDENT</c:v>
                </c:pt>
                <c:pt idx="12">
                  <c:v>INNOVATIVE DIALYSIS SYSTEMS</c:v>
                </c:pt>
                <c:pt idx="13">
                  <c:v>NEPHROLOGY CARE PARTNERS</c:v>
                </c:pt>
                <c:pt idx="14">
                  <c:v>NORTHWEST KIDNEY CENTERS</c:v>
                </c:pt>
                <c:pt idx="15">
                  <c:v>SANKAR NEPHROLOGY GROUP</c:v>
                </c:pt>
                <c:pt idx="16">
                  <c:v>SULA DIALYSIS</c:v>
                </c:pt>
                <c:pt idx="17">
                  <c:v>UPMC HEALTH SYSTEM</c:v>
                </c:pt>
                <c:pt idx="18">
                  <c:v>US RENAL CARE, INC.</c:v>
                </c:pt>
                <c:pt idx="19">
                  <c:v>(blank)</c:v>
                </c:pt>
              </c:strCache>
            </c:strRef>
          </c:cat>
          <c:val>
            <c:numRef>
              <c:f>'Kpi3'!$B$4:$B$24</c:f>
              <c:numCache>
                <c:formatCode>General</c:formatCode>
                <c:ptCount val="20"/>
                <c:pt idx="0">
                  <c:v>6</c:v>
                </c:pt>
                <c:pt idx="1">
                  <c:v>17</c:v>
                </c:pt>
                <c:pt idx="2">
                  <c:v>2</c:v>
                </c:pt>
                <c:pt idx="3">
                  <c:v>119</c:v>
                </c:pt>
                <c:pt idx="4">
                  <c:v>8</c:v>
                </c:pt>
                <c:pt idx="5">
                  <c:v>3</c:v>
                </c:pt>
                <c:pt idx="6">
                  <c:v>1</c:v>
                </c:pt>
                <c:pt idx="7">
                  <c:v>1</c:v>
                </c:pt>
                <c:pt idx="8">
                  <c:v>1</c:v>
                </c:pt>
                <c:pt idx="9">
                  <c:v>118</c:v>
                </c:pt>
                <c:pt idx="10">
                  <c:v>1</c:v>
                </c:pt>
                <c:pt idx="11">
                  <c:v>53</c:v>
                </c:pt>
                <c:pt idx="12">
                  <c:v>1</c:v>
                </c:pt>
                <c:pt idx="13">
                  <c:v>1</c:v>
                </c:pt>
                <c:pt idx="14">
                  <c:v>1</c:v>
                </c:pt>
                <c:pt idx="15">
                  <c:v>1</c:v>
                </c:pt>
                <c:pt idx="16">
                  <c:v>1</c:v>
                </c:pt>
                <c:pt idx="17">
                  <c:v>1</c:v>
                </c:pt>
                <c:pt idx="18">
                  <c:v>16</c:v>
                </c:pt>
                <c:pt idx="19">
                  <c:v>17</c:v>
                </c:pt>
              </c:numCache>
            </c:numRef>
          </c:val>
          <c:extLst>
            <c:ext xmlns:c16="http://schemas.microsoft.com/office/drawing/2014/chart" uri="{C3380CC4-5D6E-409C-BE32-E72D297353CC}">
              <c16:uniqueId val="{00000001-C28B-42DF-B5E3-AFD8CBCE6629}"/>
            </c:ext>
          </c:extLst>
        </c:ser>
        <c:dLbls>
          <c:dLblPos val="outEnd"/>
          <c:showLegendKey val="0"/>
          <c:showVal val="1"/>
          <c:showCatName val="0"/>
          <c:showSerName val="0"/>
          <c:showPercent val="0"/>
          <c:showBubbleSize val="0"/>
        </c:dLbls>
        <c:gapWidth val="182"/>
        <c:axId val="1524882607"/>
        <c:axId val="1524885519"/>
      </c:barChart>
      <c:catAx>
        <c:axId val="152488260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885519"/>
        <c:crosses val="autoZero"/>
        <c:auto val="1"/>
        <c:lblAlgn val="ctr"/>
        <c:lblOffset val="100"/>
        <c:noMultiLvlLbl val="0"/>
      </c:catAx>
      <c:valAx>
        <c:axId val="152488551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4882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w="47625" cap="flat" cmpd="sng" algn="ctr">
      <a:solidFill>
        <a:schemeClr val="accent1">
          <a:alpha val="92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[project1.xlsx]Kpi4!PivotTable2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Sum</a:t>
            </a:r>
            <a:r>
              <a:rPr lang="en-US" baseline="0"/>
              <a:t> of # of dialysis stations</a:t>
            </a:r>
            <a:endParaRPr lang="en-US"/>
          </a:p>
        </c:rich>
      </c:tx>
      <c:layout>
        <c:manualLayout>
          <c:xMode val="edge"/>
          <c:yMode val="edge"/>
          <c:x val="0.27433333333333337"/>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946981627296587"/>
          <c:y val="0.16708333333333336"/>
          <c:w val="0.85219685039370074"/>
          <c:h val="0.72088764946048411"/>
        </c:manualLayout>
      </c:layout>
      <c:barChart>
        <c:barDir val="col"/>
        <c:grouping val="clustered"/>
        <c:varyColors val="0"/>
        <c:ser>
          <c:idx val="0"/>
          <c:order val="0"/>
          <c:tx>
            <c:strRef>
              <c:f>'Kpi4'!$A$4</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'Kpi4'!$A$5</c:f>
              <c:strCache>
                <c:ptCount val="1"/>
                <c:pt idx="0">
                  <c:v>Total</c:v>
                </c:pt>
              </c:strCache>
            </c:strRef>
          </c:cat>
          <c:val>
            <c:numRef>
              <c:f>'Kpi4'!$A$5</c:f>
              <c:numCache>
                <c:formatCode>General</c:formatCode>
                <c:ptCount val="1"/>
                <c:pt idx="0">
                  <c:v>135055</c:v>
                </c:pt>
              </c:numCache>
            </c:numRef>
          </c:val>
          <c:extLst>
            <c:ext xmlns:c16="http://schemas.microsoft.com/office/drawing/2014/chart" uri="{C3380CC4-5D6E-409C-BE32-E72D297353CC}">
              <c16:uniqueId val="{00000000-101D-49C1-BE86-236CA25A5F50}"/>
            </c:ext>
          </c:extLst>
        </c:ser>
        <c:dLbls>
          <c:dLblPos val="outEnd"/>
          <c:showLegendKey val="0"/>
          <c:showVal val="1"/>
          <c:showCatName val="0"/>
          <c:showSerName val="0"/>
          <c:showPercent val="0"/>
          <c:showBubbleSize val="0"/>
        </c:dLbls>
        <c:gapWidth val="219"/>
        <c:overlap val="-27"/>
        <c:axId val="432442351"/>
        <c:axId val="432440271"/>
      </c:barChart>
      <c:catAx>
        <c:axId val="43244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440271"/>
        <c:crosses val="autoZero"/>
        <c:auto val="1"/>
        <c:lblAlgn val="ctr"/>
        <c:lblOffset val="100"/>
        <c:noMultiLvlLbl val="0"/>
      </c:catAx>
      <c:valAx>
        <c:axId val="43244027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4423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ln w="50800" cap="flat" cmpd="sng" algn="ctr">
      <a:solidFill>
        <a:schemeClr val="accent1">
          <a:alpha val="94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731714785651794"/>
          <c:y val="0.19486111111111112"/>
          <c:w val="0.86601618547681536"/>
          <c:h val="0.72088764946048411"/>
        </c:manualLayout>
      </c:layout>
      <c:barChart>
        <c:barDir val="col"/>
        <c:grouping val="clustered"/>
        <c:varyColors val="0"/>
        <c:ser>
          <c:idx val="0"/>
          <c:order val="0"/>
          <c:tx>
            <c:strRef>
              <c:f>'Kpi6'!$B$6</c:f>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'Kpi6'!$A$7</c:f>
              <c:strCache>
                <c:ptCount val="1"/>
                <c:pt idx="0">
                  <c:v>Average Payment Reduction Rate</c:v>
                </c:pt>
              </c:strCache>
            </c:strRef>
          </c:cat>
          <c:val>
            <c:numRef>
              <c:f>'Kpi6'!$B$7</c:f>
              <c:numCache>
                <c:formatCode>0.00%</c:formatCode>
                <c:ptCount val="1"/>
                <c:pt idx="0">
                  <c:v>8.0928887376659365E-3</c:v>
                </c:pt>
              </c:numCache>
            </c:numRef>
          </c:val>
          <c:extLst>
            <c:ext xmlns:c16="http://schemas.microsoft.com/office/drawing/2014/chart" uri="{C3380CC4-5D6E-409C-BE32-E72D297353CC}">
              <c16:uniqueId val="{00000000-333D-4F78-BD25-4B8671DE723C}"/>
            </c:ext>
          </c:extLst>
        </c:ser>
        <c:dLbls>
          <c:dLblPos val="outEnd"/>
          <c:showLegendKey val="0"/>
          <c:showVal val="1"/>
          <c:showCatName val="0"/>
          <c:showSerName val="0"/>
          <c:showPercent val="0"/>
          <c:showBubbleSize val="0"/>
        </c:dLbls>
        <c:gapWidth val="219"/>
        <c:overlap val="-27"/>
        <c:axId val="741311600"/>
        <c:axId val="741314096"/>
      </c:barChart>
      <c:catAx>
        <c:axId val="741311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1314096"/>
        <c:crosses val="autoZero"/>
        <c:auto val="1"/>
        <c:lblAlgn val="ctr"/>
        <c:lblOffset val="100"/>
        <c:noMultiLvlLbl val="0"/>
      </c:catAx>
      <c:valAx>
        <c:axId val="741314096"/>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1311600"/>
        <c:crosses val="autoZero"/>
        <c:crossBetween val="between"/>
      </c:valAx>
      <c:spPr>
        <a:noFill/>
        <a:ln>
          <a:noFill/>
        </a:ln>
        <a:effectLst/>
      </c:spPr>
    </c:plotArea>
    <c:plotVisOnly val="1"/>
    <c:dispBlanksAs val="gap"/>
    <c:showDLblsOverMax val="0"/>
  </c:chart>
  <c:spPr>
    <a:gradFill>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gradFill>
    <a:ln w="57150" cap="flat" cmpd="sng" algn="ctr">
      <a:solidFill>
        <a:schemeClr val="accent1">
          <a:alpha val="93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8C4273-D92E-4D6D-9340-6EA4865397D8}" type="datetimeFigureOut">
              <a:rPr lang="en-US" smtClean="0"/>
              <a:t>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B0AC0B-B220-495F-9047-72F044B3B595}" type="slidenum">
              <a:rPr lang="en-US" smtClean="0"/>
              <a:t>‹#›</a:t>
            </a:fld>
            <a:endParaRPr lang="en-US"/>
          </a:p>
        </p:txBody>
      </p:sp>
    </p:spTree>
    <p:extLst>
      <p:ext uri="{BB962C8B-B14F-4D97-AF65-F5344CB8AC3E}">
        <p14:creationId xmlns:p14="http://schemas.microsoft.com/office/powerpoint/2010/main" val="230914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B0AC0B-B220-495F-9047-72F044B3B595}" type="slidenum">
              <a:rPr lang="en-US" smtClean="0"/>
              <a:t>9</a:t>
            </a:fld>
            <a:endParaRPr lang="en-US"/>
          </a:p>
        </p:txBody>
      </p:sp>
    </p:spTree>
    <p:extLst>
      <p:ext uri="{BB962C8B-B14F-4D97-AF65-F5344CB8AC3E}">
        <p14:creationId xmlns:p14="http://schemas.microsoft.com/office/powerpoint/2010/main" val="96652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B0AC0B-B220-495F-9047-72F044B3B595}" type="slidenum">
              <a:rPr lang="en-US" smtClean="0"/>
              <a:t>21</a:t>
            </a:fld>
            <a:endParaRPr lang="en-US"/>
          </a:p>
        </p:txBody>
      </p:sp>
    </p:spTree>
    <p:extLst>
      <p:ext uri="{BB962C8B-B14F-4D97-AF65-F5344CB8AC3E}">
        <p14:creationId xmlns:p14="http://schemas.microsoft.com/office/powerpoint/2010/main" val="2686377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B0AC0B-B220-495F-9047-72F044B3B595}" type="slidenum">
              <a:rPr lang="en-US" smtClean="0"/>
              <a:t>22</a:t>
            </a:fld>
            <a:endParaRPr lang="en-US"/>
          </a:p>
        </p:txBody>
      </p:sp>
    </p:spTree>
    <p:extLst>
      <p:ext uri="{BB962C8B-B14F-4D97-AF65-F5344CB8AC3E}">
        <p14:creationId xmlns:p14="http://schemas.microsoft.com/office/powerpoint/2010/main" val="198785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B0AC0B-B220-495F-9047-72F044B3B595}" type="slidenum">
              <a:rPr lang="en-US" smtClean="0"/>
              <a:t>23</a:t>
            </a:fld>
            <a:endParaRPr lang="en-US"/>
          </a:p>
        </p:txBody>
      </p:sp>
    </p:spTree>
    <p:extLst>
      <p:ext uri="{BB962C8B-B14F-4D97-AF65-F5344CB8AC3E}">
        <p14:creationId xmlns:p14="http://schemas.microsoft.com/office/powerpoint/2010/main" val="2367793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8DB4D8-B4B1-448F-B031-CED8F7D4B97E}"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1B364-0A51-4B78-A354-CA9B67665D7B}" type="slidenum">
              <a:rPr lang="en-US" smtClean="0"/>
              <a:t>‹#›</a:t>
            </a:fld>
            <a:endParaRPr lang="en-US"/>
          </a:p>
        </p:txBody>
      </p:sp>
    </p:spTree>
    <p:extLst>
      <p:ext uri="{BB962C8B-B14F-4D97-AF65-F5344CB8AC3E}">
        <p14:creationId xmlns:p14="http://schemas.microsoft.com/office/powerpoint/2010/main" val="18431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8DB4D8-B4B1-448F-B031-CED8F7D4B97E}"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1B364-0A51-4B78-A354-CA9B67665D7B}" type="slidenum">
              <a:rPr lang="en-US" smtClean="0"/>
              <a:t>‹#›</a:t>
            </a:fld>
            <a:endParaRPr lang="en-US"/>
          </a:p>
        </p:txBody>
      </p:sp>
    </p:spTree>
    <p:extLst>
      <p:ext uri="{BB962C8B-B14F-4D97-AF65-F5344CB8AC3E}">
        <p14:creationId xmlns:p14="http://schemas.microsoft.com/office/powerpoint/2010/main" val="109742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8DB4D8-B4B1-448F-B031-CED8F7D4B97E}"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1B364-0A51-4B78-A354-CA9B67665D7B}" type="slidenum">
              <a:rPr lang="en-US" smtClean="0"/>
              <a:t>‹#›</a:t>
            </a:fld>
            <a:endParaRPr lang="en-US"/>
          </a:p>
        </p:txBody>
      </p:sp>
    </p:spTree>
    <p:extLst>
      <p:ext uri="{BB962C8B-B14F-4D97-AF65-F5344CB8AC3E}">
        <p14:creationId xmlns:p14="http://schemas.microsoft.com/office/powerpoint/2010/main" val="124802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8DB4D8-B4B1-448F-B031-CED8F7D4B97E}"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1B364-0A51-4B78-A354-CA9B67665D7B}" type="slidenum">
              <a:rPr lang="en-US" smtClean="0"/>
              <a:t>‹#›</a:t>
            </a:fld>
            <a:endParaRPr lang="en-US"/>
          </a:p>
        </p:txBody>
      </p:sp>
    </p:spTree>
    <p:extLst>
      <p:ext uri="{BB962C8B-B14F-4D97-AF65-F5344CB8AC3E}">
        <p14:creationId xmlns:p14="http://schemas.microsoft.com/office/powerpoint/2010/main" val="88707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8DB4D8-B4B1-448F-B031-CED8F7D4B97E}"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31B364-0A51-4B78-A354-CA9B67665D7B}" type="slidenum">
              <a:rPr lang="en-US" smtClean="0"/>
              <a:t>‹#›</a:t>
            </a:fld>
            <a:endParaRPr lang="en-US"/>
          </a:p>
        </p:txBody>
      </p:sp>
    </p:spTree>
    <p:extLst>
      <p:ext uri="{BB962C8B-B14F-4D97-AF65-F5344CB8AC3E}">
        <p14:creationId xmlns:p14="http://schemas.microsoft.com/office/powerpoint/2010/main" val="61486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8DB4D8-B4B1-448F-B031-CED8F7D4B97E}"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1B364-0A51-4B78-A354-CA9B67665D7B}" type="slidenum">
              <a:rPr lang="en-US" smtClean="0"/>
              <a:t>‹#›</a:t>
            </a:fld>
            <a:endParaRPr lang="en-US"/>
          </a:p>
        </p:txBody>
      </p:sp>
    </p:spTree>
    <p:extLst>
      <p:ext uri="{BB962C8B-B14F-4D97-AF65-F5344CB8AC3E}">
        <p14:creationId xmlns:p14="http://schemas.microsoft.com/office/powerpoint/2010/main" val="3719948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8DB4D8-B4B1-448F-B031-CED8F7D4B97E}" type="datetimeFigureOut">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31B364-0A51-4B78-A354-CA9B67665D7B}" type="slidenum">
              <a:rPr lang="en-US" smtClean="0"/>
              <a:t>‹#›</a:t>
            </a:fld>
            <a:endParaRPr lang="en-US"/>
          </a:p>
        </p:txBody>
      </p:sp>
    </p:spTree>
    <p:extLst>
      <p:ext uri="{BB962C8B-B14F-4D97-AF65-F5344CB8AC3E}">
        <p14:creationId xmlns:p14="http://schemas.microsoft.com/office/powerpoint/2010/main" val="341928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8DB4D8-B4B1-448F-B031-CED8F7D4B97E}" type="datetimeFigureOut">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31B364-0A51-4B78-A354-CA9B67665D7B}" type="slidenum">
              <a:rPr lang="en-US" smtClean="0"/>
              <a:t>‹#›</a:t>
            </a:fld>
            <a:endParaRPr lang="en-US"/>
          </a:p>
        </p:txBody>
      </p:sp>
    </p:spTree>
    <p:extLst>
      <p:ext uri="{BB962C8B-B14F-4D97-AF65-F5344CB8AC3E}">
        <p14:creationId xmlns:p14="http://schemas.microsoft.com/office/powerpoint/2010/main" val="4136459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8DB4D8-B4B1-448F-B031-CED8F7D4B97E}" type="datetimeFigureOut">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31B364-0A51-4B78-A354-CA9B67665D7B}" type="slidenum">
              <a:rPr lang="en-US" smtClean="0"/>
              <a:t>‹#›</a:t>
            </a:fld>
            <a:endParaRPr lang="en-US"/>
          </a:p>
        </p:txBody>
      </p:sp>
    </p:spTree>
    <p:extLst>
      <p:ext uri="{BB962C8B-B14F-4D97-AF65-F5344CB8AC3E}">
        <p14:creationId xmlns:p14="http://schemas.microsoft.com/office/powerpoint/2010/main" val="369056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8DB4D8-B4B1-448F-B031-CED8F7D4B97E}"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1B364-0A51-4B78-A354-CA9B67665D7B}" type="slidenum">
              <a:rPr lang="en-US" smtClean="0"/>
              <a:t>‹#›</a:t>
            </a:fld>
            <a:endParaRPr lang="en-US"/>
          </a:p>
        </p:txBody>
      </p:sp>
    </p:spTree>
    <p:extLst>
      <p:ext uri="{BB962C8B-B14F-4D97-AF65-F5344CB8AC3E}">
        <p14:creationId xmlns:p14="http://schemas.microsoft.com/office/powerpoint/2010/main" val="3204450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8DB4D8-B4B1-448F-B031-CED8F7D4B97E}"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31B364-0A51-4B78-A354-CA9B67665D7B}" type="slidenum">
              <a:rPr lang="en-US" smtClean="0"/>
              <a:t>‹#›</a:t>
            </a:fld>
            <a:endParaRPr lang="en-US"/>
          </a:p>
        </p:txBody>
      </p:sp>
    </p:spTree>
    <p:extLst>
      <p:ext uri="{BB962C8B-B14F-4D97-AF65-F5344CB8AC3E}">
        <p14:creationId xmlns:p14="http://schemas.microsoft.com/office/powerpoint/2010/main" val="264601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8DB4D8-B4B1-448F-B031-CED8F7D4B97E}" type="datetimeFigureOut">
              <a:rPr lang="en-US" smtClean="0"/>
              <a:t>1/27/2024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1B364-0A51-4B78-A354-CA9B67665D7B}" type="slidenum">
              <a:rPr lang="en-US" smtClean="0"/>
              <a:t>‹#›</a:t>
            </a:fld>
            <a:endParaRPr lang="en-US"/>
          </a:p>
        </p:txBody>
      </p:sp>
    </p:spTree>
    <p:extLst>
      <p:ext uri="{BB962C8B-B14F-4D97-AF65-F5344CB8AC3E}">
        <p14:creationId xmlns:p14="http://schemas.microsoft.com/office/powerpoint/2010/main" val="17998770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1.jpeg"/></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27.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974ED-A415-11FF-78FB-17562126B10B}"/>
              </a:ext>
            </a:extLst>
          </p:cNvPr>
          <p:cNvSpPr>
            <a:spLocks noGrp="1"/>
          </p:cNvSpPr>
          <p:nvPr>
            <p:ph type="title"/>
          </p:nvPr>
        </p:nvSpPr>
        <p:spPr/>
        <p:txBody>
          <a:bodyPr vert="horz" lIns="91440" tIns="45720" rIns="91440" bIns="45720" rtlCol="0" anchor="ctr">
            <a:normAutofit/>
          </a:bodyPr>
          <a:lstStyle/>
          <a:p>
            <a:pPr algn="ctr"/>
            <a:r>
              <a:rPr lang="en-IN" sz="6000" b="1" dirty="0">
                <a:latin typeface="+mj-lt"/>
              </a:rPr>
              <a:t>Dialysis of Patients</a:t>
            </a:r>
            <a:endParaRPr lang="en-US" sz="6000" b="1" dirty="0">
              <a:solidFill>
                <a:srgbClr val="FFFFFF"/>
              </a:solidFill>
            </a:endParaRPr>
          </a:p>
        </p:txBody>
      </p:sp>
      <p:pic>
        <p:nvPicPr>
          <p:cNvPr id="5" name="Content Placeholder 4" descr="A doctor touching a screen with icons&#10;&#10;Description automatically generated">
            <a:extLst>
              <a:ext uri="{FF2B5EF4-FFF2-40B4-BE49-F238E27FC236}">
                <a16:creationId xmlns:a16="http://schemas.microsoft.com/office/drawing/2014/main" id="{082E0F35-D478-9CC6-21E2-C500A95A2757}"/>
              </a:ext>
            </a:extLst>
          </p:cNvPr>
          <p:cNvPicPr>
            <a:picLocks noGrp="1" noChangeAspect="1"/>
          </p:cNvPicPr>
          <p:nvPr>
            <p:ph idx="1"/>
          </p:nvPr>
        </p:nvPicPr>
        <p:blipFill rotWithShape="1">
          <a:blip r:embed="rId2">
            <a:alphaModFix amt="35000"/>
            <a:extLst>
              <a:ext uri="{28A0092B-C50C-407E-A947-70E740481C1C}">
                <a14:useLocalDpi xmlns:a14="http://schemas.microsoft.com/office/drawing/2010/main" val="0"/>
              </a:ext>
            </a:extLst>
          </a:blip>
          <a:srcRect t="7865" b="7865"/>
          <a:stretch/>
        </p:blipFill>
        <p:spPr>
          <a:xfrm>
            <a:off x="20" y="10"/>
            <a:ext cx="12191981" cy="6857990"/>
          </a:xfrm>
          <a:prstGeom prst="rect">
            <a:avLst/>
          </a:prstGeom>
        </p:spPr>
      </p:pic>
      <p:sp>
        <p:nvSpPr>
          <p:cNvPr id="6" name="TextBox 5">
            <a:extLst>
              <a:ext uri="{FF2B5EF4-FFF2-40B4-BE49-F238E27FC236}">
                <a16:creationId xmlns:a16="http://schemas.microsoft.com/office/drawing/2014/main" id="{0FFE4C71-7DFC-9935-3274-D897FFDCE968}"/>
              </a:ext>
            </a:extLst>
          </p:cNvPr>
          <p:cNvSpPr txBox="1"/>
          <p:nvPr/>
        </p:nvSpPr>
        <p:spPr>
          <a:xfrm>
            <a:off x="838200" y="1825625"/>
            <a:ext cx="8655756" cy="1325563"/>
          </a:xfrm>
          <a:prstGeom prst="rect">
            <a:avLst/>
          </a:prstGeom>
        </p:spPr>
        <p:txBody>
          <a:bodyPr vert="horz" lIns="91440" tIns="45720" rIns="91440" bIns="45720" rtlCol="0">
            <a:normAutofit/>
          </a:bodyPr>
          <a:lstStyle/>
          <a:p>
            <a:pPr algn="ctr">
              <a:lnSpc>
                <a:spcPct val="90000"/>
              </a:lnSpc>
              <a:spcAft>
                <a:spcPts val="600"/>
              </a:spcAft>
            </a:pPr>
            <a:r>
              <a:rPr lang="en-US" sz="4000" b="1" dirty="0"/>
              <a:t>                 DOMAIN : HEALTHCARE </a:t>
            </a:r>
          </a:p>
          <a:p>
            <a:pPr algn="ctr">
              <a:lnSpc>
                <a:spcPct val="90000"/>
              </a:lnSpc>
              <a:spcAft>
                <a:spcPts val="600"/>
              </a:spcAft>
            </a:pPr>
            <a:r>
              <a:rPr lang="en-US" sz="4000" b="1" dirty="0"/>
              <a:t>       GROUP : 4</a:t>
            </a:r>
            <a:endParaRPr lang="en-US" sz="4000" b="1" dirty="0">
              <a:solidFill>
                <a:srgbClr val="FFFFFF"/>
              </a:solidFill>
            </a:endParaRPr>
          </a:p>
        </p:txBody>
      </p:sp>
      <p:pic>
        <p:nvPicPr>
          <p:cNvPr id="4" name="Picture 3">
            <a:extLst>
              <a:ext uri="{FF2B5EF4-FFF2-40B4-BE49-F238E27FC236}">
                <a16:creationId xmlns:a16="http://schemas.microsoft.com/office/drawing/2014/main" id="{52190D84-D994-793D-39DC-5735667497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7946" y="0"/>
            <a:ext cx="924054" cy="323895"/>
          </a:xfrm>
          <a:prstGeom prst="rect">
            <a:avLst/>
          </a:prstGeom>
        </p:spPr>
      </p:pic>
    </p:spTree>
    <p:extLst>
      <p:ext uri="{BB962C8B-B14F-4D97-AF65-F5344CB8AC3E}">
        <p14:creationId xmlns:p14="http://schemas.microsoft.com/office/powerpoint/2010/main" val="9536599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F3203E1-BDC5-52A0-0CF5-AC51A2DB3801}"/>
              </a:ext>
            </a:extLst>
          </p:cNvPr>
          <p:cNvSpPr txBox="1"/>
          <p:nvPr/>
        </p:nvSpPr>
        <p:spPr>
          <a:xfrm>
            <a:off x="1365662" y="103609"/>
            <a:ext cx="10146399" cy="523220"/>
          </a:xfrm>
          <a:prstGeom prst="rect">
            <a:avLst/>
          </a:prstGeom>
          <a:solidFill>
            <a:schemeClr val="accent5">
              <a:lumMod val="50000"/>
            </a:schemeClr>
          </a:solidFill>
        </p:spPr>
        <p:txBody>
          <a:bodyPr wrap="square" rtlCol="0">
            <a:spAutoFit/>
          </a:bodyPr>
          <a:lstStyle/>
          <a:p>
            <a:r>
              <a:rPr lang="en-US" sz="2800" dirty="0"/>
              <a:t>KPI3 : Chain Organizations </a:t>
            </a:r>
            <a:r>
              <a:rPr lang="en-US" sz="2800" dirty="0" err="1"/>
              <a:t>w.r.t.</a:t>
            </a:r>
            <a:r>
              <a:rPr lang="en-US" sz="2800" dirty="0"/>
              <a:t> Total Performance Score as No Score</a:t>
            </a:r>
          </a:p>
        </p:txBody>
      </p:sp>
      <p:pic>
        <p:nvPicPr>
          <p:cNvPr id="9" name="Picture 8">
            <a:extLst>
              <a:ext uri="{FF2B5EF4-FFF2-40B4-BE49-F238E27FC236}">
                <a16:creationId xmlns:a16="http://schemas.microsoft.com/office/drawing/2014/main" id="{3A6C17BB-421F-8C96-151E-0D4DCE4A0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7946" y="26268"/>
            <a:ext cx="924054" cy="323895"/>
          </a:xfrm>
          <a:prstGeom prst="rect">
            <a:avLst/>
          </a:prstGeom>
        </p:spPr>
      </p:pic>
      <p:sp>
        <p:nvSpPr>
          <p:cNvPr id="10" name="Rectangle: Rounded Corners 9">
            <a:extLst>
              <a:ext uri="{FF2B5EF4-FFF2-40B4-BE49-F238E27FC236}">
                <a16:creationId xmlns:a16="http://schemas.microsoft.com/office/drawing/2014/main" id="{EA309C3D-AD15-2B77-5EDD-4F48327572D8}"/>
              </a:ext>
            </a:extLst>
          </p:cNvPr>
          <p:cNvSpPr/>
          <p:nvPr/>
        </p:nvSpPr>
        <p:spPr>
          <a:xfrm>
            <a:off x="123091" y="730438"/>
            <a:ext cx="4508870" cy="484593"/>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Observations :</a:t>
            </a:r>
          </a:p>
        </p:txBody>
      </p:sp>
      <p:sp>
        <p:nvSpPr>
          <p:cNvPr id="11" name="Rectangle: Rounded Corners 10">
            <a:extLst>
              <a:ext uri="{FF2B5EF4-FFF2-40B4-BE49-F238E27FC236}">
                <a16:creationId xmlns:a16="http://schemas.microsoft.com/office/drawing/2014/main" id="{07A48F78-002B-B40D-699A-CB2AB4086080}"/>
              </a:ext>
            </a:extLst>
          </p:cNvPr>
          <p:cNvSpPr/>
          <p:nvPr/>
        </p:nvSpPr>
        <p:spPr>
          <a:xfrm>
            <a:off x="252044" y="3124329"/>
            <a:ext cx="6208718" cy="635215"/>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Suggestions :</a:t>
            </a:r>
          </a:p>
        </p:txBody>
      </p:sp>
      <p:sp>
        <p:nvSpPr>
          <p:cNvPr id="12" name="Rectangle: Rounded Corners 11">
            <a:extLst>
              <a:ext uri="{FF2B5EF4-FFF2-40B4-BE49-F238E27FC236}">
                <a16:creationId xmlns:a16="http://schemas.microsoft.com/office/drawing/2014/main" id="{F7875719-E6A1-5494-49AC-332684C1C0B0}"/>
              </a:ext>
            </a:extLst>
          </p:cNvPr>
          <p:cNvSpPr/>
          <p:nvPr/>
        </p:nvSpPr>
        <p:spPr>
          <a:xfrm>
            <a:off x="252045" y="5052436"/>
            <a:ext cx="6208718" cy="635215"/>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Conclusions:</a:t>
            </a:r>
          </a:p>
        </p:txBody>
      </p:sp>
      <p:sp>
        <p:nvSpPr>
          <p:cNvPr id="4" name="TextBox 3">
            <a:extLst>
              <a:ext uri="{FF2B5EF4-FFF2-40B4-BE49-F238E27FC236}">
                <a16:creationId xmlns:a16="http://schemas.microsoft.com/office/drawing/2014/main" id="{0FBD07DA-374E-1A3C-AC24-460CE4890482}"/>
              </a:ext>
            </a:extLst>
          </p:cNvPr>
          <p:cNvSpPr txBox="1"/>
          <p:nvPr/>
        </p:nvSpPr>
        <p:spPr>
          <a:xfrm>
            <a:off x="374754" y="1663908"/>
            <a:ext cx="5486400"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a:t>According to the above given KPI the maximum value being 163755 which is represented by </a:t>
            </a:r>
            <a:r>
              <a:rPr lang="en-US" dirty="0" err="1"/>
              <a:t>Davita</a:t>
            </a:r>
            <a:r>
              <a:rPr lang="en-US" dirty="0"/>
              <a:t> while the minimum value being 12 represented by Physicians Choice Dialysis. And the total Sum being 424181</a:t>
            </a:r>
          </a:p>
        </p:txBody>
      </p:sp>
      <p:sp>
        <p:nvSpPr>
          <p:cNvPr id="5" name="TextBox 4">
            <a:extLst>
              <a:ext uri="{FF2B5EF4-FFF2-40B4-BE49-F238E27FC236}">
                <a16:creationId xmlns:a16="http://schemas.microsoft.com/office/drawing/2014/main" id="{F0A54566-AA80-539A-D421-EEA88EDDB609}"/>
              </a:ext>
            </a:extLst>
          </p:cNvPr>
          <p:cNvSpPr txBox="1"/>
          <p:nvPr/>
        </p:nvSpPr>
        <p:spPr>
          <a:xfrm>
            <a:off x="494675" y="3869014"/>
            <a:ext cx="6415790"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effectLst/>
                <a:latin typeface="Söhne"/>
              </a:rPr>
              <a:t>Improving a Key Performance Indicator (KPI) involves a targeted approach which involves </a:t>
            </a:r>
            <a:r>
              <a:rPr lang="en-IN" dirty="0">
                <a:effectLst/>
                <a:latin typeface="Söhne"/>
              </a:rPr>
              <a:t>Data Accuracy and Consistency,</a:t>
            </a:r>
            <a:r>
              <a:rPr lang="en-US" dirty="0">
                <a:latin typeface="Söhne"/>
              </a:rPr>
              <a:t> </a:t>
            </a:r>
            <a:r>
              <a:rPr lang="en-IN" dirty="0">
                <a:effectLst/>
                <a:latin typeface="Söhne"/>
              </a:rPr>
              <a:t>Benchmarking and Comparative Analysis</a:t>
            </a:r>
            <a:r>
              <a:rPr lang="en-US" dirty="0">
                <a:latin typeface="Söhne"/>
              </a:rPr>
              <a:t>.</a:t>
            </a:r>
            <a:endParaRPr lang="en-US" dirty="0"/>
          </a:p>
        </p:txBody>
      </p:sp>
      <p:sp>
        <p:nvSpPr>
          <p:cNvPr id="6" name="TextBox 5">
            <a:extLst>
              <a:ext uri="{FF2B5EF4-FFF2-40B4-BE49-F238E27FC236}">
                <a16:creationId xmlns:a16="http://schemas.microsoft.com/office/drawing/2014/main" id="{C9132E63-43A9-4C12-3F5F-B7C1474D9241}"/>
              </a:ext>
            </a:extLst>
          </p:cNvPr>
          <p:cNvSpPr txBox="1"/>
          <p:nvPr/>
        </p:nvSpPr>
        <p:spPr>
          <a:xfrm>
            <a:off x="494675" y="5726243"/>
            <a:ext cx="6310859"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a:t>The main conclusion that can be drawn from the above KPI is it basically represents the Total Performance Score as No Score with respect to Chain organizations which is present in the data set.</a:t>
            </a:r>
            <a:endParaRPr lang="en-IN" dirty="0"/>
          </a:p>
          <a:p>
            <a:endParaRPr lang="en-US" dirty="0"/>
          </a:p>
        </p:txBody>
      </p:sp>
      <p:graphicFrame>
        <p:nvGraphicFramePr>
          <p:cNvPr id="7" name="Chart 6">
            <a:extLst>
              <a:ext uri="{FF2B5EF4-FFF2-40B4-BE49-F238E27FC236}">
                <a16:creationId xmlns:a16="http://schemas.microsoft.com/office/drawing/2014/main" id="{011F84F6-0F8D-B728-EF51-59D4EF7641D7}"/>
              </a:ext>
            </a:extLst>
          </p:cNvPr>
          <p:cNvGraphicFramePr>
            <a:graphicFrameLocks/>
          </p:cNvGraphicFramePr>
          <p:nvPr>
            <p:extLst>
              <p:ext uri="{D42A27DB-BD31-4B8C-83A1-F6EECF244321}">
                <p14:modId xmlns:p14="http://schemas.microsoft.com/office/powerpoint/2010/main" val="1178671611"/>
              </p:ext>
            </p:extLst>
          </p:nvPr>
        </p:nvGraphicFramePr>
        <p:xfrm>
          <a:off x="6712807" y="1170349"/>
          <a:ext cx="5104438" cy="36302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964736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4B6FBB6-C43A-FFFE-E005-B5ACF585EB67}"/>
              </a:ext>
            </a:extLst>
          </p:cNvPr>
          <p:cNvSpPr txBox="1"/>
          <p:nvPr/>
        </p:nvSpPr>
        <p:spPr>
          <a:xfrm>
            <a:off x="2678647" y="249985"/>
            <a:ext cx="5668183" cy="523220"/>
          </a:xfrm>
          <a:prstGeom prst="rect">
            <a:avLst/>
          </a:prstGeom>
          <a:solidFill>
            <a:schemeClr val="accent5">
              <a:lumMod val="50000"/>
            </a:schemeClr>
          </a:solidFill>
        </p:spPr>
        <p:txBody>
          <a:bodyPr wrap="square" rtlCol="0">
            <a:spAutoFit/>
          </a:bodyPr>
          <a:lstStyle/>
          <a:p>
            <a:pPr algn="ctr"/>
            <a:r>
              <a:rPr lang="en-US" sz="2800" dirty="0"/>
              <a:t>KPI4 : Dialysis Stations Stats</a:t>
            </a:r>
          </a:p>
        </p:txBody>
      </p:sp>
      <p:pic>
        <p:nvPicPr>
          <p:cNvPr id="9" name="Picture 8">
            <a:extLst>
              <a:ext uri="{FF2B5EF4-FFF2-40B4-BE49-F238E27FC236}">
                <a16:creationId xmlns:a16="http://schemas.microsoft.com/office/drawing/2014/main" id="{03DEFFB3-5766-BE61-70C5-C577B7D1C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7946" y="26268"/>
            <a:ext cx="924054" cy="323895"/>
          </a:xfrm>
          <a:prstGeom prst="rect">
            <a:avLst/>
          </a:prstGeom>
        </p:spPr>
      </p:pic>
      <p:sp>
        <p:nvSpPr>
          <p:cNvPr id="10" name="Rectangle: Rounded Corners 9">
            <a:extLst>
              <a:ext uri="{FF2B5EF4-FFF2-40B4-BE49-F238E27FC236}">
                <a16:creationId xmlns:a16="http://schemas.microsoft.com/office/drawing/2014/main" id="{0CABC35E-C7C8-AF1D-4219-F281F420E32A}"/>
              </a:ext>
            </a:extLst>
          </p:cNvPr>
          <p:cNvSpPr/>
          <p:nvPr/>
        </p:nvSpPr>
        <p:spPr>
          <a:xfrm>
            <a:off x="123090" y="4504387"/>
            <a:ext cx="6897511" cy="480860"/>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Conclusions:</a:t>
            </a:r>
          </a:p>
        </p:txBody>
      </p:sp>
      <p:sp>
        <p:nvSpPr>
          <p:cNvPr id="11" name="Rectangle: Rounded Corners 10">
            <a:extLst>
              <a:ext uri="{FF2B5EF4-FFF2-40B4-BE49-F238E27FC236}">
                <a16:creationId xmlns:a16="http://schemas.microsoft.com/office/drawing/2014/main" id="{C3952972-D9A2-5B9E-A681-59F7B9546A30}"/>
              </a:ext>
            </a:extLst>
          </p:cNvPr>
          <p:cNvSpPr/>
          <p:nvPr/>
        </p:nvSpPr>
        <p:spPr>
          <a:xfrm>
            <a:off x="0" y="837857"/>
            <a:ext cx="6897511" cy="484593"/>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Observations :</a:t>
            </a:r>
          </a:p>
        </p:txBody>
      </p:sp>
      <p:sp>
        <p:nvSpPr>
          <p:cNvPr id="12" name="Rectangle: Rounded Corners 11">
            <a:extLst>
              <a:ext uri="{FF2B5EF4-FFF2-40B4-BE49-F238E27FC236}">
                <a16:creationId xmlns:a16="http://schemas.microsoft.com/office/drawing/2014/main" id="{F29E9389-AC7E-F5B1-0723-4790A72530E5}"/>
              </a:ext>
            </a:extLst>
          </p:cNvPr>
          <p:cNvSpPr/>
          <p:nvPr/>
        </p:nvSpPr>
        <p:spPr>
          <a:xfrm>
            <a:off x="68686" y="2894023"/>
            <a:ext cx="6897511" cy="484593"/>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Suggestions :</a:t>
            </a:r>
          </a:p>
        </p:txBody>
      </p:sp>
      <p:graphicFrame>
        <p:nvGraphicFramePr>
          <p:cNvPr id="2" name="Chart 1">
            <a:extLst>
              <a:ext uri="{FF2B5EF4-FFF2-40B4-BE49-F238E27FC236}">
                <a16:creationId xmlns:a16="http://schemas.microsoft.com/office/drawing/2014/main" id="{3C7DDB6E-B281-69BC-D3C4-5F7ACFEA211B}"/>
              </a:ext>
            </a:extLst>
          </p:cNvPr>
          <p:cNvGraphicFramePr>
            <a:graphicFrameLocks/>
          </p:cNvGraphicFramePr>
          <p:nvPr>
            <p:extLst>
              <p:ext uri="{D42A27DB-BD31-4B8C-83A1-F6EECF244321}">
                <p14:modId xmlns:p14="http://schemas.microsoft.com/office/powerpoint/2010/main" val="3213199762"/>
              </p:ext>
            </p:extLst>
          </p:nvPr>
        </p:nvGraphicFramePr>
        <p:xfrm>
          <a:off x="7157973" y="852846"/>
          <a:ext cx="4572000" cy="2743201"/>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C8E73379-651F-E2EC-4797-9AE177C1D853}"/>
              </a:ext>
            </a:extLst>
          </p:cNvPr>
          <p:cNvSpPr txBox="1"/>
          <p:nvPr/>
        </p:nvSpPr>
        <p:spPr>
          <a:xfrm>
            <a:off x="68686" y="1387102"/>
            <a:ext cx="6876964" cy="923330"/>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t>According to the above given KPI the total no. dialysis stations 135055. Highest no. of stations are in the state CA and lowest are in state of AS.</a:t>
            </a:r>
          </a:p>
        </p:txBody>
      </p:sp>
      <p:sp>
        <p:nvSpPr>
          <p:cNvPr id="5" name="TextBox 4">
            <a:extLst>
              <a:ext uri="{FF2B5EF4-FFF2-40B4-BE49-F238E27FC236}">
                <a16:creationId xmlns:a16="http://schemas.microsoft.com/office/drawing/2014/main" id="{50152F76-5BDD-1626-2985-8EB715C7E68E}"/>
              </a:ext>
            </a:extLst>
          </p:cNvPr>
          <p:cNvSpPr txBox="1"/>
          <p:nvPr/>
        </p:nvSpPr>
        <p:spPr>
          <a:xfrm>
            <a:off x="123091" y="3581057"/>
            <a:ext cx="6822560"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effectLst/>
                <a:latin typeface="Söhne"/>
              </a:rPr>
              <a:t>Improving a Key Performance Indicator (KPI) involves a targeted approach which involves </a:t>
            </a:r>
            <a:r>
              <a:rPr lang="en-IN" dirty="0">
                <a:effectLst/>
                <a:latin typeface="Söhne"/>
              </a:rPr>
              <a:t>Data Accuracy and Consistency,</a:t>
            </a:r>
            <a:r>
              <a:rPr lang="en-US" dirty="0">
                <a:effectLst/>
                <a:latin typeface="Söhne"/>
              </a:rPr>
              <a:t>Technology Integration,</a:t>
            </a:r>
            <a:r>
              <a:rPr lang="en-US" dirty="0">
                <a:latin typeface="Söhne"/>
              </a:rPr>
              <a:t> </a:t>
            </a:r>
            <a:r>
              <a:rPr lang="en-US" dirty="0">
                <a:effectLst/>
                <a:latin typeface="Söhne"/>
              </a:rPr>
              <a:t>and Process Optimi</a:t>
            </a:r>
            <a:r>
              <a:rPr lang="en-US" dirty="0">
                <a:latin typeface="Söhne"/>
              </a:rPr>
              <a:t>zation.</a:t>
            </a:r>
            <a:endParaRPr lang="en-US" dirty="0"/>
          </a:p>
        </p:txBody>
      </p:sp>
      <p:sp>
        <p:nvSpPr>
          <p:cNvPr id="6" name="TextBox 5">
            <a:extLst>
              <a:ext uri="{FF2B5EF4-FFF2-40B4-BE49-F238E27FC236}">
                <a16:creationId xmlns:a16="http://schemas.microsoft.com/office/drawing/2014/main" id="{502D22CC-A237-F0C1-7412-3469F598EAD6}"/>
              </a:ext>
            </a:extLst>
          </p:cNvPr>
          <p:cNvSpPr txBox="1"/>
          <p:nvPr/>
        </p:nvSpPr>
        <p:spPr>
          <a:xfrm>
            <a:off x="462027" y="5470899"/>
            <a:ext cx="6504170"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The main conclusion that can be drawn from the above KPI gives pictorial representation of the Dialysis Station Stats.</a:t>
            </a:r>
          </a:p>
        </p:txBody>
      </p:sp>
    </p:spTree>
    <p:extLst>
      <p:ext uri="{BB962C8B-B14F-4D97-AF65-F5344CB8AC3E}">
        <p14:creationId xmlns:p14="http://schemas.microsoft.com/office/powerpoint/2010/main" val="27195335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86EDEF-0231-DFD7-80DB-4B4A5461A0E8}"/>
              </a:ext>
            </a:extLst>
          </p:cNvPr>
          <p:cNvSpPr txBox="1"/>
          <p:nvPr/>
        </p:nvSpPr>
        <p:spPr>
          <a:xfrm>
            <a:off x="-76202" y="1615264"/>
            <a:ext cx="7219895"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The "Patient Infection" category has the highest count among all the categories. </a:t>
            </a:r>
          </a:p>
          <a:p>
            <a:pPr marL="285750" indent="-285750">
              <a:buFont typeface="Wingdings" panose="05000000000000000000" pitchFamily="2" charset="2"/>
              <a:buChar char="§"/>
            </a:pPr>
            <a:r>
              <a:rPr lang="en-US" dirty="0"/>
              <a:t>"SWR" categories have relatively lower counts compared to others. </a:t>
            </a:r>
          </a:p>
          <a:p>
            <a:pPr marL="285750" indent="-285750">
              <a:buFont typeface="Wingdings" panose="05000000000000000000" pitchFamily="2" charset="2"/>
              <a:buChar char="§"/>
            </a:pPr>
            <a:r>
              <a:rPr lang="en-US" dirty="0"/>
              <a:t>The total sum of number of Category text as excepted is 47416.</a:t>
            </a:r>
          </a:p>
        </p:txBody>
      </p:sp>
      <p:sp>
        <p:nvSpPr>
          <p:cNvPr id="6" name="TextBox 5">
            <a:extLst>
              <a:ext uri="{FF2B5EF4-FFF2-40B4-BE49-F238E27FC236}">
                <a16:creationId xmlns:a16="http://schemas.microsoft.com/office/drawing/2014/main" id="{2D627C87-F01C-CF27-056A-4B7B7E71B52B}"/>
              </a:ext>
            </a:extLst>
          </p:cNvPr>
          <p:cNvSpPr txBox="1"/>
          <p:nvPr/>
        </p:nvSpPr>
        <p:spPr>
          <a:xfrm>
            <a:off x="-38103" y="3728728"/>
            <a:ext cx="7219895" cy="892552"/>
          </a:xfrm>
          <a:prstGeom prst="rect">
            <a:avLst/>
          </a:prstGeom>
          <a:noFill/>
        </p:spPr>
        <p:txBody>
          <a:bodyPr wrap="square" rtlCol="0">
            <a:spAutoFit/>
          </a:bodyPr>
          <a:lstStyle/>
          <a:p>
            <a:pPr marL="285750" indent="-285750">
              <a:buFont typeface="Wingdings" panose="05000000000000000000" pitchFamily="2" charset="2"/>
              <a:buChar char="§"/>
            </a:pPr>
            <a:r>
              <a:rPr lang="en-US" dirty="0"/>
              <a:t>Consider looking into the "Grand Total" to get an overall perspective on the distribution of the "As Expected" condition across all categories.</a:t>
            </a:r>
          </a:p>
          <a:p>
            <a:pPr marL="285750" indent="-285750">
              <a:buFont typeface="Wingdings" panose="05000000000000000000" pitchFamily="2" charset="2"/>
              <a:buChar char="§"/>
            </a:pPr>
            <a:endParaRPr lang="en-US" sz="1600" dirty="0"/>
          </a:p>
        </p:txBody>
      </p:sp>
      <p:sp>
        <p:nvSpPr>
          <p:cNvPr id="7" name="TextBox 6">
            <a:extLst>
              <a:ext uri="{FF2B5EF4-FFF2-40B4-BE49-F238E27FC236}">
                <a16:creationId xmlns:a16="http://schemas.microsoft.com/office/drawing/2014/main" id="{BFFC43AB-2384-CD42-D658-DF75ED79E501}"/>
              </a:ext>
            </a:extLst>
          </p:cNvPr>
          <p:cNvSpPr txBox="1"/>
          <p:nvPr/>
        </p:nvSpPr>
        <p:spPr>
          <a:xfrm>
            <a:off x="0" y="5083042"/>
            <a:ext cx="7143693" cy="1477328"/>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t>The main conclusion that can be drawn from the above KPI is it basically represents the Number of Category Text As Excepted.</a:t>
            </a:r>
          </a:p>
          <a:p>
            <a:pPr marL="285750" indent="-285750" algn="just">
              <a:buFont typeface="Wingdings" panose="05000000000000000000" pitchFamily="2" charset="2"/>
              <a:buChar char="§"/>
            </a:pPr>
            <a:r>
              <a:rPr lang="en-US" dirty="0"/>
              <a:t>The "Grand Total" provides an overview of the total count of occurrences under the "As Expected" condition, giving a comprehensive view of the dataset. </a:t>
            </a:r>
            <a:endParaRPr lang="en-IN" dirty="0"/>
          </a:p>
        </p:txBody>
      </p:sp>
      <p:sp>
        <p:nvSpPr>
          <p:cNvPr id="8" name="TextBox 7">
            <a:extLst>
              <a:ext uri="{FF2B5EF4-FFF2-40B4-BE49-F238E27FC236}">
                <a16:creationId xmlns:a16="http://schemas.microsoft.com/office/drawing/2014/main" id="{5F852369-0E8C-C929-4230-8D768C3B77FB}"/>
              </a:ext>
            </a:extLst>
          </p:cNvPr>
          <p:cNvSpPr txBox="1"/>
          <p:nvPr/>
        </p:nvSpPr>
        <p:spPr>
          <a:xfrm>
            <a:off x="1936134" y="309999"/>
            <a:ext cx="6897510" cy="523220"/>
          </a:xfrm>
          <a:prstGeom prst="rect">
            <a:avLst/>
          </a:prstGeom>
          <a:solidFill>
            <a:schemeClr val="accent5">
              <a:lumMod val="50000"/>
            </a:schemeClr>
          </a:solidFill>
        </p:spPr>
        <p:txBody>
          <a:bodyPr wrap="square" rtlCol="0">
            <a:spAutoFit/>
          </a:bodyPr>
          <a:lstStyle/>
          <a:p>
            <a:pPr algn="ctr"/>
            <a:r>
              <a:rPr lang="en-US" sz="2800" dirty="0"/>
              <a:t>KPI5 : # of Category Text - As Expected</a:t>
            </a:r>
          </a:p>
        </p:txBody>
      </p:sp>
      <p:pic>
        <p:nvPicPr>
          <p:cNvPr id="9" name="Picture 8">
            <a:extLst>
              <a:ext uri="{FF2B5EF4-FFF2-40B4-BE49-F238E27FC236}">
                <a16:creationId xmlns:a16="http://schemas.microsoft.com/office/drawing/2014/main" id="{81CBC8C7-0CFA-7E34-9925-AF40DC0C0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7946" y="26268"/>
            <a:ext cx="924054" cy="323895"/>
          </a:xfrm>
          <a:prstGeom prst="rect">
            <a:avLst/>
          </a:prstGeom>
        </p:spPr>
      </p:pic>
      <p:sp>
        <p:nvSpPr>
          <p:cNvPr id="10" name="Rectangle: Rounded Corners 9">
            <a:extLst>
              <a:ext uri="{FF2B5EF4-FFF2-40B4-BE49-F238E27FC236}">
                <a16:creationId xmlns:a16="http://schemas.microsoft.com/office/drawing/2014/main" id="{8992053E-43AA-9705-4D53-5B84C306B0E6}"/>
              </a:ext>
            </a:extLst>
          </p:cNvPr>
          <p:cNvSpPr/>
          <p:nvPr/>
        </p:nvSpPr>
        <p:spPr>
          <a:xfrm>
            <a:off x="3653" y="1099699"/>
            <a:ext cx="6897511" cy="484593"/>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Observations :</a:t>
            </a:r>
          </a:p>
        </p:txBody>
      </p:sp>
      <p:sp>
        <p:nvSpPr>
          <p:cNvPr id="11" name="Rectangle: Rounded Corners 10">
            <a:extLst>
              <a:ext uri="{FF2B5EF4-FFF2-40B4-BE49-F238E27FC236}">
                <a16:creationId xmlns:a16="http://schemas.microsoft.com/office/drawing/2014/main" id="{04273737-9F26-A46A-FD51-657EF874C04E}"/>
              </a:ext>
            </a:extLst>
          </p:cNvPr>
          <p:cNvSpPr/>
          <p:nvPr/>
        </p:nvSpPr>
        <p:spPr>
          <a:xfrm>
            <a:off x="0" y="2905812"/>
            <a:ext cx="6897511" cy="484593"/>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Suggestions :</a:t>
            </a:r>
          </a:p>
        </p:txBody>
      </p:sp>
      <p:sp>
        <p:nvSpPr>
          <p:cNvPr id="12" name="Rectangle: Rounded Corners 11">
            <a:extLst>
              <a:ext uri="{FF2B5EF4-FFF2-40B4-BE49-F238E27FC236}">
                <a16:creationId xmlns:a16="http://schemas.microsoft.com/office/drawing/2014/main" id="{37FECFF4-F641-1D48-740D-581B70F1914A}"/>
              </a:ext>
            </a:extLst>
          </p:cNvPr>
          <p:cNvSpPr/>
          <p:nvPr/>
        </p:nvSpPr>
        <p:spPr>
          <a:xfrm>
            <a:off x="48719" y="4567477"/>
            <a:ext cx="6897511" cy="484593"/>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Conclusions:</a:t>
            </a:r>
          </a:p>
        </p:txBody>
      </p:sp>
      <p:pic>
        <p:nvPicPr>
          <p:cNvPr id="3" name="Picture 2">
            <a:extLst>
              <a:ext uri="{FF2B5EF4-FFF2-40B4-BE49-F238E27FC236}">
                <a16:creationId xmlns:a16="http://schemas.microsoft.com/office/drawing/2014/main" id="{BEDD3587-4CD2-2F24-AA9D-E889FD0AF27C}"/>
              </a:ext>
            </a:extLst>
          </p:cNvPr>
          <p:cNvPicPr>
            <a:picLocks noChangeAspect="1"/>
          </p:cNvPicPr>
          <p:nvPr/>
        </p:nvPicPr>
        <p:blipFill rotWithShape="1">
          <a:blip r:embed="rId3"/>
          <a:srcRect l="1742" t="1126" b="4347"/>
          <a:stretch/>
        </p:blipFill>
        <p:spPr>
          <a:xfrm>
            <a:off x="7043364" y="1628698"/>
            <a:ext cx="5002783" cy="2992582"/>
          </a:xfrm>
          <a:prstGeom prst="rect">
            <a:avLst/>
          </a:prstGeom>
        </p:spPr>
      </p:pic>
    </p:spTree>
    <p:extLst>
      <p:ext uri="{BB962C8B-B14F-4D97-AF65-F5344CB8AC3E}">
        <p14:creationId xmlns:p14="http://schemas.microsoft.com/office/powerpoint/2010/main" val="1068849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DC5176C-B377-C14F-7CD4-7E99E78E4AFF}"/>
              </a:ext>
            </a:extLst>
          </p:cNvPr>
          <p:cNvSpPr/>
          <p:nvPr/>
        </p:nvSpPr>
        <p:spPr>
          <a:xfrm>
            <a:off x="0" y="2936249"/>
            <a:ext cx="6897511" cy="4292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Suggestions :</a:t>
            </a:r>
          </a:p>
        </p:txBody>
      </p:sp>
      <p:sp>
        <p:nvSpPr>
          <p:cNvPr id="10" name="TextBox 9">
            <a:extLst>
              <a:ext uri="{FF2B5EF4-FFF2-40B4-BE49-F238E27FC236}">
                <a16:creationId xmlns:a16="http://schemas.microsoft.com/office/drawing/2014/main" id="{19A1E7A6-0BD7-E1CD-FC35-879C62A174D3}"/>
              </a:ext>
            </a:extLst>
          </p:cNvPr>
          <p:cNvSpPr txBox="1"/>
          <p:nvPr/>
        </p:nvSpPr>
        <p:spPr>
          <a:xfrm>
            <a:off x="2573139" y="195676"/>
            <a:ext cx="6711537" cy="523220"/>
          </a:xfrm>
          <a:prstGeom prst="rect">
            <a:avLst/>
          </a:prstGeom>
          <a:solidFill>
            <a:schemeClr val="accent5">
              <a:lumMod val="50000"/>
            </a:schemeClr>
          </a:solidFill>
        </p:spPr>
        <p:txBody>
          <a:bodyPr wrap="square" rtlCol="0">
            <a:spAutoFit/>
          </a:bodyPr>
          <a:lstStyle/>
          <a:p>
            <a:pPr algn="ctr"/>
            <a:r>
              <a:rPr lang="en-US" sz="2800" dirty="0"/>
              <a:t>KPI6 : Average Payment Reduction Rate</a:t>
            </a:r>
          </a:p>
        </p:txBody>
      </p:sp>
      <p:pic>
        <p:nvPicPr>
          <p:cNvPr id="2" name="Picture 1">
            <a:extLst>
              <a:ext uri="{FF2B5EF4-FFF2-40B4-BE49-F238E27FC236}">
                <a16:creationId xmlns:a16="http://schemas.microsoft.com/office/drawing/2014/main" id="{23AC6130-60F3-D0A6-5082-6EEE23BB4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7946" y="26268"/>
            <a:ext cx="924054" cy="323895"/>
          </a:xfrm>
          <a:prstGeom prst="rect">
            <a:avLst/>
          </a:prstGeom>
        </p:spPr>
      </p:pic>
      <p:sp>
        <p:nvSpPr>
          <p:cNvPr id="3" name="Rectangle: Rounded Corners 2">
            <a:extLst>
              <a:ext uri="{FF2B5EF4-FFF2-40B4-BE49-F238E27FC236}">
                <a16:creationId xmlns:a16="http://schemas.microsoft.com/office/drawing/2014/main" id="{56808AFC-4EAC-6F56-09D6-A2A449BB83AF}"/>
              </a:ext>
            </a:extLst>
          </p:cNvPr>
          <p:cNvSpPr/>
          <p:nvPr/>
        </p:nvSpPr>
        <p:spPr>
          <a:xfrm>
            <a:off x="123089" y="4466718"/>
            <a:ext cx="6897511" cy="484593"/>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Conclusions:</a:t>
            </a:r>
          </a:p>
        </p:txBody>
      </p:sp>
      <p:sp>
        <p:nvSpPr>
          <p:cNvPr id="11" name="Rectangle: Rounded Corners 10">
            <a:extLst>
              <a:ext uri="{FF2B5EF4-FFF2-40B4-BE49-F238E27FC236}">
                <a16:creationId xmlns:a16="http://schemas.microsoft.com/office/drawing/2014/main" id="{D0F328AA-B85A-5981-8AD8-F987E218B835}"/>
              </a:ext>
            </a:extLst>
          </p:cNvPr>
          <p:cNvSpPr/>
          <p:nvPr/>
        </p:nvSpPr>
        <p:spPr>
          <a:xfrm>
            <a:off x="123089" y="989971"/>
            <a:ext cx="6897511" cy="484593"/>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Observations :</a:t>
            </a:r>
          </a:p>
        </p:txBody>
      </p:sp>
      <p:sp>
        <p:nvSpPr>
          <p:cNvPr id="12" name="Rectangle: Rounded Corners 11">
            <a:extLst>
              <a:ext uri="{FF2B5EF4-FFF2-40B4-BE49-F238E27FC236}">
                <a16:creationId xmlns:a16="http://schemas.microsoft.com/office/drawing/2014/main" id="{5070FB03-CA0E-AF57-4DCA-70BC48021061}"/>
              </a:ext>
            </a:extLst>
          </p:cNvPr>
          <p:cNvSpPr/>
          <p:nvPr/>
        </p:nvSpPr>
        <p:spPr>
          <a:xfrm>
            <a:off x="-1" y="2957897"/>
            <a:ext cx="6897511" cy="484593"/>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Suggestions :</a:t>
            </a:r>
          </a:p>
        </p:txBody>
      </p:sp>
      <p:graphicFrame>
        <p:nvGraphicFramePr>
          <p:cNvPr id="4" name="Chart 3">
            <a:extLst>
              <a:ext uri="{FF2B5EF4-FFF2-40B4-BE49-F238E27FC236}">
                <a16:creationId xmlns:a16="http://schemas.microsoft.com/office/drawing/2014/main" id="{E11A0C44-78DF-C3E8-1650-780421D66875}"/>
              </a:ext>
            </a:extLst>
          </p:cNvPr>
          <p:cNvGraphicFramePr>
            <a:graphicFrameLocks/>
          </p:cNvGraphicFramePr>
          <p:nvPr>
            <p:extLst>
              <p:ext uri="{D42A27DB-BD31-4B8C-83A1-F6EECF244321}">
                <p14:modId xmlns:p14="http://schemas.microsoft.com/office/powerpoint/2010/main" val="2151509604"/>
              </p:ext>
            </p:extLst>
          </p:nvPr>
        </p:nvGraphicFramePr>
        <p:xfrm>
          <a:off x="7320300" y="888304"/>
          <a:ext cx="4572000" cy="335391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008FBAAA-5261-6670-4077-E09E70A93FFF}"/>
              </a:ext>
            </a:extLst>
          </p:cNvPr>
          <p:cNvSpPr txBox="1"/>
          <p:nvPr/>
        </p:nvSpPr>
        <p:spPr>
          <a:xfrm>
            <a:off x="123089" y="1526301"/>
            <a:ext cx="6262721"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According to the above given KPI the Average payment reduction rate is 0.81 which is being represented pictorially by the above Bar chart.</a:t>
            </a:r>
            <a:endParaRPr lang="en-US" dirty="0"/>
          </a:p>
        </p:txBody>
      </p:sp>
      <p:sp>
        <p:nvSpPr>
          <p:cNvPr id="7" name="TextBox 6">
            <a:extLst>
              <a:ext uri="{FF2B5EF4-FFF2-40B4-BE49-F238E27FC236}">
                <a16:creationId xmlns:a16="http://schemas.microsoft.com/office/drawing/2014/main" id="{FBBC2C8E-8784-988D-856D-87C88C89695B}"/>
              </a:ext>
            </a:extLst>
          </p:cNvPr>
          <p:cNvSpPr txBox="1"/>
          <p:nvPr/>
        </p:nvSpPr>
        <p:spPr>
          <a:xfrm>
            <a:off x="123089" y="3490626"/>
            <a:ext cx="6502563"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effectLst/>
                <a:latin typeface="Times New Roman" panose="02020603050405020304" pitchFamily="18" charset="0"/>
                <a:cs typeface="Times New Roman" panose="02020603050405020304" pitchFamily="18" charset="0"/>
              </a:rPr>
              <a:t>Improving a Key Performance Indicator (KPI) involves a targeted approach which involves </a:t>
            </a:r>
            <a:r>
              <a:rPr lang="en-IN" dirty="0">
                <a:effectLst/>
                <a:latin typeface="Times New Roman" panose="02020603050405020304" pitchFamily="18" charset="0"/>
                <a:cs typeface="Times New Roman" panose="02020603050405020304" pitchFamily="18" charset="0"/>
              </a:rPr>
              <a:t>Data Accuracy and Consistency,</a:t>
            </a:r>
            <a:r>
              <a:rPr lang="en-US" dirty="0">
                <a:effectLst/>
                <a:latin typeface="Times New Roman" panose="02020603050405020304" pitchFamily="18" charset="0"/>
                <a:cs typeface="Times New Roman" panose="02020603050405020304" pitchFamily="18" charset="0"/>
              </a:rPr>
              <a:t>Technology Integration,</a:t>
            </a:r>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and Process Optimi</a:t>
            </a:r>
            <a:r>
              <a:rPr lang="en-US" dirty="0">
                <a:latin typeface="Times New Roman" panose="02020603050405020304" pitchFamily="18" charset="0"/>
                <a:cs typeface="Times New Roman" panose="02020603050405020304" pitchFamily="18" charset="0"/>
              </a:rPr>
              <a:t>zation.</a:t>
            </a:r>
            <a:endParaRPr lang="en-US" dirty="0"/>
          </a:p>
        </p:txBody>
      </p:sp>
      <p:sp>
        <p:nvSpPr>
          <p:cNvPr id="8" name="TextBox 7">
            <a:extLst>
              <a:ext uri="{FF2B5EF4-FFF2-40B4-BE49-F238E27FC236}">
                <a16:creationId xmlns:a16="http://schemas.microsoft.com/office/drawing/2014/main" id="{07E45670-BBE2-B699-220A-5334ADAA7245}"/>
              </a:ext>
            </a:extLst>
          </p:cNvPr>
          <p:cNvSpPr txBox="1"/>
          <p:nvPr/>
        </p:nvSpPr>
        <p:spPr>
          <a:xfrm>
            <a:off x="237807" y="5145849"/>
            <a:ext cx="6387845" cy="646331"/>
          </a:xfrm>
          <a:prstGeom prst="rect">
            <a:avLst/>
          </a:prstGeom>
          <a:noFill/>
        </p:spPr>
        <p:txBody>
          <a:bodyPr wrap="square" rtlCol="0">
            <a:spAutoFit/>
          </a:bodyPr>
          <a:lstStyle/>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main conclusion that can be drawn from the above KPI is it basically represents the Average Payment Reduction Rate.</a:t>
            </a:r>
            <a:endParaRPr lang="en-IN" dirty="0">
              <a:latin typeface="Times New Roman" panose="02020603050405020304" pitchFamily="18" charset="0"/>
              <a:cs typeface="Times New Roman" panose="02020603050405020304" pitchFamily="18" charset="0"/>
            </a:endParaRPr>
          </a:p>
        </p:txBody>
      </p:sp>
      <p:sp>
        <p:nvSpPr>
          <p:cNvPr id="9" name="Arrow: Right 8">
            <a:extLst>
              <a:ext uri="{FF2B5EF4-FFF2-40B4-BE49-F238E27FC236}">
                <a16:creationId xmlns:a16="http://schemas.microsoft.com/office/drawing/2014/main" id="{21E71A57-CB53-0616-1528-EE5FC3DBD133}"/>
              </a:ext>
            </a:extLst>
          </p:cNvPr>
          <p:cNvSpPr/>
          <p:nvPr/>
        </p:nvSpPr>
        <p:spPr>
          <a:xfrm>
            <a:off x="123089" y="3637028"/>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58605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0FC38C-4DAD-7B1D-FEC1-EF85C40E222F}"/>
              </a:ext>
            </a:extLst>
          </p:cNvPr>
          <p:cNvSpPr txBox="1"/>
          <p:nvPr/>
        </p:nvSpPr>
        <p:spPr>
          <a:xfrm>
            <a:off x="4257207" y="1606658"/>
            <a:ext cx="5152866" cy="830997"/>
          </a:xfrm>
          <a:prstGeom prst="rect">
            <a:avLst/>
          </a:prstGeom>
          <a:noFill/>
        </p:spPr>
        <p:txBody>
          <a:bodyPr wrap="square">
            <a:spAutoFit/>
          </a:bodyPr>
          <a:lstStyle/>
          <a:p>
            <a:r>
              <a:rPr lang="en-US" sz="4800" b="1" u="sng" dirty="0" err="1">
                <a:solidFill>
                  <a:schemeClr val="tx1">
                    <a:lumMod val="75000"/>
                  </a:schemeClr>
                </a:solidFill>
              </a:rPr>
              <a:t>Sql</a:t>
            </a:r>
            <a:r>
              <a:rPr lang="en-US" sz="4800" b="1" u="sng" dirty="0">
                <a:solidFill>
                  <a:schemeClr val="tx1">
                    <a:lumMod val="75000"/>
                  </a:schemeClr>
                </a:solidFill>
              </a:rPr>
              <a:t> Analysis </a:t>
            </a:r>
          </a:p>
        </p:txBody>
      </p:sp>
      <p:pic>
        <p:nvPicPr>
          <p:cNvPr id="4" name="Picture 3">
            <a:extLst>
              <a:ext uri="{FF2B5EF4-FFF2-40B4-BE49-F238E27FC236}">
                <a16:creationId xmlns:a16="http://schemas.microsoft.com/office/drawing/2014/main" id="{1FF665F6-41AD-E747-368E-A398D71F0616}"/>
              </a:ext>
            </a:extLst>
          </p:cNvPr>
          <p:cNvPicPr>
            <a:picLocks noChangeAspect="1"/>
          </p:cNvPicPr>
          <p:nvPr/>
        </p:nvPicPr>
        <p:blipFill>
          <a:blip r:embed="rId2"/>
          <a:stretch>
            <a:fillRect/>
          </a:stretch>
        </p:blipFill>
        <p:spPr>
          <a:xfrm>
            <a:off x="4928658" y="2622042"/>
            <a:ext cx="1615156" cy="1091970"/>
          </a:xfrm>
          <a:prstGeom prst="rect">
            <a:avLst/>
          </a:prstGeom>
        </p:spPr>
      </p:pic>
      <p:pic>
        <p:nvPicPr>
          <p:cNvPr id="5" name="Picture 4" descr="A doctor touching a screen with icons&#10;&#10;Description automatically generated">
            <a:extLst>
              <a:ext uri="{FF2B5EF4-FFF2-40B4-BE49-F238E27FC236}">
                <a16:creationId xmlns:a16="http://schemas.microsoft.com/office/drawing/2014/main" id="{4A1AC97C-DD5B-1596-458E-1667D704CDCE}"/>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0" y="26268"/>
            <a:ext cx="12192000" cy="6858000"/>
          </a:xfrm>
          <a:prstGeom prst="rect">
            <a:avLst/>
          </a:prstGeom>
        </p:spPr>
      </p:pic>
    </p:spTree>
    <p:extLst>
      <p:ext uri="{BB962C8B-B14F-4D97-AF65-F5344CB8AC3E}">
        <p14:creationId xmlns:p14="http://schemas.microsoft.com/office/powerpoint/2010/main" val="3088729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B3BD12-0827-5EEE-B198-58B7EC5BEBDD}"/>
              </a:ext>
            </a:extLst>
          </p:cNvPr>
          <p:cNvSpPr txBox="1"/>
          <p:nvPr/>
        </p:nvSpPr>
        <p:spPr>
          <a:xfrm>
            <a:off x="2803161" y="329784"/>
            <a:ext cx="6337090" cy="830997"/>
          </a:xfrm>
          <a:prstGeom prst="rect">
            <a:avLst/>
          </a:prstGeom>
          <a:noFill/>
        </p:spPr>
        <p:txBody>
          <a:bodyPr wrap="square">
            <a:spAutoFit/>
          </a:bodyPr>
          <a:lstStyle/>
          <a:p>
            <a:r>
              <a:rPr lang="en-US" sz="2400" b="1" dirty="0">
                <a:solidFill>
                  <a:schemeClr val="tx1">
                    <a:lumMod val="65000"/>
                  </a:schemeClr>
                </a:solidFill>
                <a:latin typeface="Constantia" panose="02030602050306030303" pitchFamily="18" charset="0"/>
              </a:rPr>
              <a:t>KPI - 1 </a:t>
            </a:r>
            <a:r>
              <a:rPr lang="en-IN" sz="2400" b="1" dirty="0">
                <a:solidFill>
                  <a:schemeClr val="tx1">
                    <a:lumMod val="65000"/>
                  </a:schemeClr>
                </a:solidFill>
                <a:latin typeface="Constantia" panose="02030602050306030303" pitchFamily="18" charset="0"/>
              </a:rPr>
              <a:t>Number of Patients across various summaries     </a:t>
            </a:r>
            <a:endParaRPr lang="en-US" sz="2400" b="1" dirty="0">
              <a:solidFill>
                <a:schemeClr val="tx1">
                  <a:lumMod val="65000"/>
                </a:schemeClr>
              </a:solidFill>
              <a:latin typeface="Constantia" panose="02030602050306030303" pitchFamily="18" charset="0"/>
            </a:endParaRPr>
          </a:p>
        </p:txBody>
      </p:sp>
      <p:pic>
        <p:nvPicPr>
          <p:cNvPr id="6" name="Picture 5">
            <a:extLst>
              <a:ext uri="{FF2B5EF4-FFF2-40B4-BE49-F238E27FC236}">
                <a16:creationId xmlns:a16="http://schemas.microsoft.com/office/drawing/2014/main" id="{DBD0D9AB-6029-2E95-DCC0-7CF74B9DA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0175"/>
            <a:ext cx="12192000" cy="4057650"/>
          </a:xfrm>
          <a:prstGeom prst="rect">
            <a:avLst/>
          </a:prstGeom>
        </p:spPr>
      </p:pic>
    </p:spTree>
    <p:extLst>
      <p:ext uri="{BB962C8B-B14F-4D97-AF65-F5344CB8AC3E}">
        <p14:creationId xmlns:p14="http://schemas.microsoft.com/office/powerpoint/2010/main" val="3730122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9F34BF-82B2-ACBA-B5C8-19451A1E8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175" y="1057275"/>
            <a:ext cx="7867650" cy="4743450"/>
          </a:xfrm>
          <a:prstGeom prst="rect">
            <a:avLst/>
          </a:prstGeom>
        </p:spPr>
      </p:pic>
      <p:sp>
        <p:nvSpPr>
          <p:cNvPr id="5" name="TextBox 4">
            <a:extLst>
              <a:ext uri="{FF2B5EF4-FFF2-40B4-BE49-F238E27FC236}">
                <a16:creationId xmlns:a16="http://schemas.microsoft.com/office/drawing/2014/main" id="{F9C015FD-F40E-C27C-97A6-FCF213FE99DF}"/>
              </a:ext>
            </a:extLst>
          </p:cNvPr>
          <p:cNvSpPr txBox="1"/>
          <p:nvPr/>
        </p:nvSpPr>
        <p:spPr>
          <a:xfrm>
            <a:off x="2152650" y="214143"/>
            <a:ext cx="7620000" cy="954107"/>
          </a:xfrm>
          <a:prstGeom prst="rect">
            <a:avLst/>
          </a:prstGeom>
          <a:noFill/>
        </p:spPr>
        <p:txBody>
          <a:bodyPr wrap="square" rtlCol="0">
            <a:spAutoFit/>
          </a:bodyPr>
          <a:lstStyle/>
          <a:p>
            <a:pPr algn="ctr"/>
            <a:r>
              <a:rPr lang="en-US" sz="2800" b="1" dirty="0">
                <a:solidFill>
                  <a:schemeClr val="bg2">
                    <a:lumMod val="40000"/>
                    <a:lumOff val="60000"/>
                  </a:schemeClr>
                </a:solidFill>
                <a:latin typeface="Constantia" panose="02030602050306030303" pitchFamily="18" charset="0"/>
              </a:rPr>
              <a:t>KPI - 2 </a:t>
            </a:r>
            <a:r>
              <a:rPr lang="en-IN" sz="2800" b="1" dirty="0">
                <a:solidFill>
                  <a:schemeClr val="bg2">
                    <a:lumMod val="40000"/>
                    <a:lumOff val="60000"/>
                  </a:schemeClr>
                </a:solidFill>
                <a:latin typeface="Constantia" panose="02030602050306030303" pitchFamily="18" charset="0"/>
              </a:rPr>
              <a:t>Profit Vs Non-Profit Stats </a:t>
            </a:r>
            <a:r>
              <a:rPr lang="en-US" sz="2800" b="1" dirty="0">
                <a:solidFill>
                  <a:schemeClr val="bg2">
                    <a:lumMod val="40000"/>
                    <a:lumOff val="60000"/>
                  </a:schemeClr>
                </a:solidFill>
                <a:latin typeface="Constantia" panose="02030602050306030303" pitchFamily="18" charset="0"/>
              </a:rPr>
              <a:t> </a:t>
            </a:r>
          </a:p>
          <a:p>
            <a:pPr algn="ctr"/>
            <a:endParaRPr lang="en-IN" sz="2800" b="1" dirty="0">
              <a:solidFill>
                <a:schemeClr val="bg2">
                  <a:lumMod val="40000"/>
                  <a:lumOff val="60000"/>
                </a:schemeClr>
              </a:solidFill>
              <a:latin typeface="Constantia" panose="02030602050306030303" pitchFamily="18" charset="0"/>
            </a:endParaRPr>
          </a:p>
        </p:txBody>
      </p:sp>
    </p:spTree>
    <p:extLst>
      <p:ext uri="{BB962C8B-B14F-4D97-AF65-F5344CB8AC3E}">
        <p14:creationId xmlns:p14="http://schemas.microsoft.com/office/powerpoint/2010/main" val="170899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66C25A-3FB4-7889-AEFA-61199091D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125" y="1290064"/>
            <a:ext cx="7143750" cy="5353050"/>
          </a:xfrm>
          <a:prstGeom prst="rect">
            <a:avLst/>
          </a:prstGeom>
        </p:spPr>
      </p:pic>
      <p:sp>
        <p:nvSpPr>
          <p:cNvPr id="5" name="TextBox 4">
            <a:extLst>
              <a:ext uri="{FF2B5EF4-FFF2-40B4-BE49-F238E27FC236}">
                <a16:creationId xmlns:a16="http://schemas.microsoft.com/office/drawing/2014/main" id="{6545BB50-27B2-2F8F-F7C1-373B7AED9D49}"/>
              </a:ext>
            </a:extLst>
          </p:cNvPr>
          <p:cNvSpPr txBox="1"/>
          <p:nvPr/>
        </p:nvSpPr>
        <p:spPr>
          <a:xfrm>
            <a:off x="2288967" y="229876"/>
            <a:ext cx="7614066" cy="1384995"/>
          </a:xfrm>
          <a:prstGeom prst="rect">
            <a:avLst/>
          </a:prstGeom>
          <a:noFill/>
        </p:spPr>
        <p:txBody>
          <a:bodyPr wrap="square" rtlCol="0">
            <a:spAutoFit/>
          </a:bodyPr>
          <a:lstStyle/>
          <a:p>
            <a:pPr algn="ctr"/>
            <a:r>
              <a:rPr lang="en-US" sz="2800" dirty="0">
                <a:solidFill>
                  <a:schemeClr val="bg2">
                    <a:lumMod val="40000"/>
                    <a:lumOff val="60000"/>
                  </a:schemeClr>
                </a:solidFill>
                <a:latin typeface="Constantia" panose="02030602050306030303" pitchFamily="18" charset="0"/>
              </a:rPr>
              <a:t>KPI - 3 </a:t>
            </a:r>
            <a:r>
              <a:rPr lang="en-IN" sz="2800" dirty="0">
                <a:solidFill>
                  <a:schemeClr val="bg2">
                    <a:lumMod val="40000"/>
                    <a:lumOff val="60000"/>
                  </a:schemeClr>
                </a:solidFill>
                <a:latin typeface="Constantia" panose="02030602050306030303" pitchFamily="18" charset="0"/>
              </a:rPr>
              <a:t>Top 3 Chain Organizations in terms of number of dialysis stations</a:t>
            </a:r>
            <a:endParaRPr lang="en-US" sz="2800" dirty="0">
              <a:solidFill>
                <a:schemeClr val="bg2">
                  <a:lumMod val="40000"/>
                  <a:lumOff val="60000"/>
                </a:schemeClr>
              </a:solidFill>
              <a:latin typeface="Constantia" panose="02030602050306030303" pitchFamily="18" charset="0"/>
            </a:endParaRPr>
          </a:p>
          <a:p>
            <a:pPr algn="ctr"/>
            <a:endParaRPr lang="en-IN" sz="2800" b="1" dirty="0">
              <a:solidFill>
                <a:schemeClr val="bg2">
                  <a:lumMod val="40000"/>
                  <a:lumOff val="60000"/>
                </a:schemeClr>
              </a:solidFill>
              <a:latin typeface="Constantia" panose="02030602050306030303" pitchFamily="18" charset="0"/>
            </a:endParaRPr>
          </a:p>
        </p:txBody>
      </p:sp>
    </p:spTree>
    <p:extLst>
      <p:ext uri="{BB962C8B-B14F-4D97-AF65-F5344CB8AC3E}">
        <p14:creationId xmlns:p14="http://schemas.microsoft.com/office/powerpoint/2010/main" val="201136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10BB41-28D3-5C87-A775-A592B6536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210" y="1873770"/>
            <a:ext cx="6850505" cy="3687581"/>
          </a:xfrm>
          <a:prstGeom prst="rect">
            <a:avLst/>
          </a:prstGeom>
        </p:spPr>
      </p:pic>
      <p:sp>
        <p:nvSpPr>
          <p:cNvPr id="9" name="TextBox 8">
            <a:extLst>
              <a:ext uri="{FF2B5EF4-FFF2-40B4-BE49-F238E27FC236}">
                <a16:creationId xmlns:a16="http://schemas.microsoft.com/office/drawing/2014/main" id="{F926148D-45E1-671F-4E6E-418DECDBA9B2}"/>
              </a:ext>
            </a:extLst>
          </p:cNvPr>
          <p:cNvSpPr txBox="1"/>
          <p:nvPr/>
        </p:nvSpPr>
        <p:spPr>
          <a:xfrm>
            <a:off x="2050473" y="417957"/>
            <a:ext cx="7684077" cy="1384995"/>
          </a:xfrm>
          <a:prstGeom prst="rect">
            <a:avLst/>
          </a:prstGeom>
          <a:noFill/>
        </p:spPr>
        <p:txBody>
          <a:bodyPr wrap="square" rtlCol="0">
            <a:spAutoFit/>
          </a:bodyPr>
          <a:lstStyle/>
          <a:p>
            <a:pPr algn="ctr" rtl="0">
              <a:defRPr sz="2200" b="1" i="0" u="none" strike="noStrike" kern="1200" baseline="0">
                <a:solidFill>
                  <a:prstClr val="black">
                    <a:lumMod val="75000"/>
                    <a:lumOff val="25000"/>
                  </a:prstClr>
                </a:solidFill>
                <a:latin typeface="+mn-lt"/>
                <a:ea typeface="+mn-ea"/>
                <a:cs typeface="+mn-cs"/>
              </a:defRPr>
            </a:pPr>
            <a:r>
              <a:rPr lang="en-US" sz="2800" dirty="0">
                <a:solidFill>
                  <a:schemeClr val="bg2">
                    <a:lumMod val="40000"/>
                    <a:lumOff val="60000"/>
                  </a:schemeClr>
                </a:solidFill>
                <a:latin typeface="Constantia" panose="02030602050306030303" pitchFamily="18" charset="0"/>
              </a:rPr>
              <a:t>KPI - 4 </a:t>
            </a:r>
            <a:r>
              <a:rPr lang="en-IN" sz="2800" dirty="0">
                <a:solidFill>
                  <a:schemeClr val="bg2">
                    <a:lumMod val="40000"/>
                    <a:lumOff val="60000"/>
                  </a:schemeClr>
                </a:solidFill>
                <a:latin typeface="Constantia" panose="02030602050306030303" pitchFamily="18" charset="0"/>
              </a:rPr>
              <a:t>Dialysis Stations Stats </a:t>
            </a:r>
            <a:endParaRPr lang="en-US" sz="2800" dirty="0">
              <a:solidFill>
                <a:schemeClr val="bg2">
                  <a:lumMod val="40000"/>
                  <a:lumOff val="60000"/>
                </a:schemeClr>
              </a:solidFill>
              <a:latin typeface="Constantia" panose="02030602050306030303" pitchFamily="18" charset="0"/>
            </a:endParaRPr>
          </a:p>
          <a:p>
            <a:pPr algn="ctr" rtl="0">
              <a:defRPr sz="2200" b="1" i="0" u="none" strike="noStrike" kern="1200" baseline="0">
                <a:solidFill>
                  <a:prstClr val="black">
                    <a:lumMod val="75000"/>
                    <a:lumOff val="25000"/>
                  </a:prstClr>
                </a:solidFill>
                <a:latin typeface="+mn-lt"/>
                <a:ea typeface="+mn-ea"/>
                <a:cs typeface="+mn-cs"/>
              </a:defRPr>
            </a:pPr>
            <a:r>
              <a:rPr lang="en-US" sz="2800" dirty="0">
                <a:solidFill>
                  <a:schemeClr val="bg2">
                    <a:lumMod val="40000"/>
                    <a:lumOff val="60000"/>
                  </a:schemeClr>
                </a:solidFill>
                <a:latin typeface="Constantia" panose="02030602050306030303" pitchFamily="18" charset="0"/>
              </a:rPr>
              <a:t> </a:t>
            </a:r>
          </a:p>
          <a:p>
            <a:endParaRPr lang="en-IN" sz="2800" dirty="0">
              <a:solidFill>
                <a:schemeClr val="bg2">
                  <a:lumMod val="40000"/>
                  <a:lumOff val="60000"/>
                </a:schemeClr>
              </a:solidFill>
              <a:latin typeface="Constantia" panose="02030602050306030303" pitchFamily="18" charset="0"/>
            </a:endParaRPr>
          </a:p>
        </p:txBody>
      </p:sp>
    </p:spTree>
    <p:extLst>
      <p:ext uri="{BB962C8B-B14F-4D97-AF65-F5344CB8AC3E}">
        <p14:creationId xmlns:p14="http://schemas.microsoft.com/office/powerpoint/2010/main" val="2788345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79E195-3000-6D8F-DD0F-006DD54C1C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912" y="1194685"/>
            <a:ext cx="10544175" cy="4438650"/>
          </a:xfrm>
          <a:prstGeom prst="rect">
            <a:avLst/>
          </a:prstGeom>
        </p:spPr>
      </p:pic>
      <p:sp>
        <p:nvSpPr>
          <p:cNvPr id="4" name="TextBox 3">
            <a:extLst>
              <a:ext uri="{FF2B5EF4-FFF2-40B4-BE49-F238E27FC236}">
                <a16:creationId xmlns:a16="http://schemas.microsoft.com/office/drawing/2014/main" id="{1B2DD213-9AE5-5641-74A8-E746591E4EB5}"/>
              </a:ext>
            </a:extLst>
          </p:cNvPr>
          <p:cNvSpPr txBox="1"/>
          <p:nvPr/>
        </p:nvSpPr>
        <p:spPr>
          <a:xfrm>
            <a:off x="1870365" y="96983"/>
            <a:ext cx="8626186" cy="954107"/>
          </a:xfrm>
          <a:prstGeom prst="rect">
            <a:avLst/>
          </a:prstGeom>
          <a:noFill/>
        </p:spPr>
        <p:txBody>
          <a:bodyPr wrap="square" rtlCol="0">
            <a:spAutoFit/>
          </a:bodyPr>
          <a:lstStyle/>
          <a:p>
            <a:pPr algn="ctr"/>
            <a:r>
              <a:rPr lang="en-IN" sz="2800" b="1" dirty="0">
                <a:solidFill>
                  <a:schemeClr val="bg2">
                    <a:lumMod val="40000"/>
                    <a:lumOff val="60000"/>
                  </a:schemeClr>
                </a:solidFill>
                <a:latin typeface="Constantia" panose="02030602050306030303" pitchFamily="18" charset="0"/>
              </a:rPr>
              <a:t>KPI - 5 # of Category Text  - As Expected </a:t>
            </a:r>
          </a:p>
          <a:p>
            <a:pPr algn="ctr"/>
            <a:endParaRPr lang="en-IN" sz="2800" dirty="0">
              <a:solidFill>
                <a:schemeClr val="bg2">
                  <a:lumMod val="40000"/>
                  <a:lumOff val="60000"/>
                </a:schemeClr>
              </a:solidFill>
              <a:latin typeface="Constantia" panose="02030602050306030303" pitchFamily="18" charset="0"/>
            </a:endParaRPr>
          </a:p>
        </p:txBody>
      </p:sp>
    </p:spTree>
    <p:extLst>
      <p:ext uri="{BB962C8B-B14F-4D97-AF65-F5344CB8AC3E}">
        <p14:creationId xmlns:p14="http://schemas.microsoft.com/office/powerpoint/2010/main" val="270112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ject team icon premium style design from Vector Image">
            <a:extLst>
              <a:ext uri="{FF2B5EF4-FFF2-40B4-BE49-F238E27FC236}">
                <a16:creationId xmlns:a16="http://schemas.microsoft.com/office/drawing/2014/main" id="{AA4419F4-D479-82D7-5B39-F03D231B5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9462" y="1693890"/>
            <a:ext cx="3102964" cy="284813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6E3E6F8-4294-0EBB-CE94-AE0BC78740A2}"/>
              </a:ext>
            </a:extLst>
          </p:cNvPr>
          <p:cNvSpPr/>
          <p:nvPr/>
        </p:nvSpPr>
        <p:spPr>
          <a:xfrm>
            <a:off x="809469" y="1858780"/>
            <a:ext cx="4527029" cy="367259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 name="TextBox 10">
            <a:extLst>
              <a:ext uri="{FF2B5EF4-FFF2-40B4-BE49-F238E27FC236}">
                <a16:creationId xmlns:a16="http://schemas.microsoft.com/office/drawing/2014/main" id="{90298A0F-F522-0BCC-EA07-17CE149BA768}"/>
              </a:ext>
            </a:extLst>
          </p:cNvPr>
          <p:cNvSpPr txBox="1"/>
          <p:nvPr/>
        </p:nvSpPr>
        <p:spPr>
          <a:xfrm>
            <a:off x="649574" y="1997839"/>
            <a:ext cx="3862464" cy="2862322"/>
          </a:xfrm>
          <a:prstGeom prst="rect">
            <a:avLst/>
          </a:prstGeom>
          <a:noFill/>
        </p:spPr>
        <p:txBody>
          <a:bodyPr wrap="square">
            <a:spAutoFit/>
          </a:bodyPr>
          <a:lstStyle/>
          <a:p>
            <a:r>
              <a:rPr lang="en-US" sz="3600" b="1" u="sng" dirty="0">
                <a:effectLst>
                  <a:outerShdw blurRad="38100" dist="38100" dir="2700000" algn="tl">
                    <a:srgbClr val="000000">
                      <a:alpha val="43137"/>
                    </a:srgbClr>
                  </a:outerShdw>
                </a:effectLst>
              </a:rPr>
              <a:t>TEAM MEMBERS :</a:t>
            </a:r>
          </a:p>
          <a:p>
            <a:endParaRPr lang="en-US" dirty="0"/>
          </a:p>
          <a:p>
            <a:pPr marL="285750" indent="-285750">
              <a:buFont typeface="Wingdings" panose="05000000000000000000" pitchFamily="2" charset="2"/>
              <a:buChar char="v"/>
            </a:pPr>
            <a:r>
              <a:rPr lang="en-US" sz="1800" b="1" dirty="0"/>
              <a:t>TANUJA TUKARAM TOPARE</a:t>
            </a:r>
          </a:p>
          <a:p>
            <a:pPr marL="285750" indent="-285750">
              <a:buFont typeface="Wingdings" panose="05000000000000000000" pitchFamily="2" charset="2"/>
              <a:buChar char="v"/>
            </a:pPr>
            <a:r>
              <a:rPr lang="en-US" sz="1800" b="1" dirty="0"/>
              <a:t>THOTAPALLY SAIRAM REDDY </a:t>
            </a:r>
          </a:p>
          <a:p>
            <a:pPr marL="285750" indent="-285750">
              <a:buFont typeface="Wingdings" panose="05000000000000000000" pitchFamily="2" charset="2"/>
              <a:buChar char="v"/>
            </a:pPr>
            <a:r>
              <a:rPr lang="en-US" sz="1800" b="1" dirty="0"/>
              <a:t>VAIBHAV PANDURANG</a:t>
            </a:r>
            <a:r>
              <a:rPr lang="en-US" b="1" dirty="0"/>
              <a:t> GOSAVI</a:t>
            </a:r>
            <a:endParaRPr lang="en-US" sz="1800" b="1" dirty="0"/>
          </a:p>
          <a:p>
            <a:pPr marL="285750" indent="-285750">
              <a:buFont typeface="Wingdings" panose="05000000000000000000" pitchFamily="2" charset="2"/>
              <a:buChar char="v"/>
            </a:pPr>
            <a:r>
              <a:rPr lang="en-US" sz="1800" b="1" dirty="0"/>
              <a:t>SARAN S</a:t>
            </a:r>
          </a:p>
          <a:p>
            <a:pPr marL="285750" indent="-285750">
              <a:buFont typeface="Wingdings" panose="05000000000000000000" pitchFamily="2" charset="2"/>
              <a:buChar char="v"/>
            </a:pPr>
            <a:r>
              <a:rPr lang="en-US" sz="1800" b="1" dirty="0"/>
              <a:t>REPALLE RAM BRAHMAIAH</a:t>
            </a:r>
          </a:p>
          <a:p>
            <a:pPr marL="285750" indent="-285750">
              <a:buFont typeface="Wingdings" panose="05000000000000000000" pitchFamily="2" charset="2"/>
              <a:buChar char="v"/>
            </a:pPr>
            <a:r>
              <a:rPr lang="en-US" sz="1800" b="1" dirty="0"/>
              <a:t>UPPULA VENKATA SAI TEJA</a:t>
            </a:r>
          </a:p>
          <a:p>
            <a:pPr marL="285750" indent="-285750">
              <a:buFont typeface="Wingdings" panose="05000000000000000000" pitchFamily="2" charset="2"/>
              <a:buChar char="v"/>
            </a:pPr>
            <a:r>
              <a:rPr lang="en-US" sz="1800" b="1" dirty="0"/>
              <a:t>PRIYANKA DASH</a:t>
            </a:r>
          </a:p>
        </p:txBody>
      </p:sp>
      <p:pic>
        <p:nvPicPr>
          <p:cNvPr id="2" name="Picture 1">
            <a:extLst>
              <a:ext uri="{FF2B5EF4-FFF2-40B4-BE49-F238E27FC236}">
                <a16:creationId xmlns:a16="http://schemas.microsoft.com/office/drawing/2014/main" id="{2CB0E498-AA51-6918-72C1-F9C198D98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7946" y="0"/>
            <a:ext cx="924054" cy="323895"/>
          </a:xfrm>
          <a:prstGeom prst="rect">
            <a:avLst/>
          </a:prstGeom>
        </p:spPr>
      </p:pic>
    </p:spTree>
    <p:extLst>
      <p:ext uri="{BB962C8B-B14F-4D97-AF65-F5344CB8AC3E}">
        <p14:creationId xmlns:p14="http://schemas.microsoft.com/office/powerpoint/2010/main" val="281424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F8767F-768C-E6CC-2CD0-8904882CE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762" y="2066925"/>
            <a:ext cx="7610475" cy="2724150"/>
          </a:xfrm>
          <a:prstGeom prst="rect">
            <a:avLst/>
          </a:prstGeom>
        </p:spPr>
      </p:pic>
      <p:sp>
        <p:nvSpPr>
          <p:cNvPr id="5" name="TextBox 4">
            <a:extLst>
              <a:ext uri="{FF2B5EF4-FFF2-40B4-BE49-F238E27FC236}">
                <a16:creationId xmlns:a16="http://schemas.microsoft.com/office/drawing/2014/main" id="{C1AB0FBE-6A59-CB88-367C-B5FDCF8F8E53}"/>
              </a:ext>
            </a:extLst>
          </p:cNvPr>
          <p:cNvSpPr txBox="1"/>
          <p:nvPr/>
        </p:nvSpPr>
        <p:spPr>
          <a:xfrm>
            <a:off x="1798320" y="528320"/>
            <a:ext cx="8791575" cy="954107"/>
          </a:xfrm>
          <a:prstGeom prst="rect">
            <a:avLst/>
          </a:prstGeom>
          <a:noFill/>
        </p:spPr>
        <p:txBody>
          <a:bodyPr wrap="square" rtlCol="0">
            <a:spAutoFit/>
          </a:bodyPr>
          <a:lstStyle/>
          <a:p>
            <a:r>
              <a:rPr lang="en-IN" sz="2800" b="1" dirty="0">
                <a:solidFill>
                  <a:schemeClr val="bg2">
                    <a:lumMod val="40000"/>
                    <a:lumOff val="60000"/>
                  </a:schemeClr>
                </a:solidFill>
                <a:latin typeface="Constantia" panose="02030602050306030303" pitchFamily="18" charset="0"/>
              </a:rPr>
              <a:t>KPI - 6 Average Payment Reduction Rate for 2020</a:t>
            </a:r>
          </a:p>
          <a:p>
            <a:endParaRPr lang="en-IN" sz="2800" b="1" dirty="0">
              <a:solidFill>
                <a:schemeClr val="bg2">
                  <a:lumMod val="40000"/>
                  <a:lumOff val="60000"/>
                </a:schemeClr>
              </a:solidFill>
              <a:latin typeface="Constantia" panose="02030602050306030303" pitchFamily="18" charset="0"/>
            </a:endParaRPr>
          </a:p>
        </p:txBody>
      </p:sp>
    </p:spTree>
    <p:extLst>
      <p:ext uri="{BB962C8B-B14F-4D97-AF65-F5344CB8AC3E}">
        <p14:creationId xmlns:p14="http://schemas.microsoft.com/office/powerpoint/2010/main" val="3782029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D9707B-BAA1-3DEF-4F08-866CC7A7741A}"/>
              </a:ext>
            </a:extLst>
          </p:cNvPr>
          <p:cNvPicPr>
            <a:picLocks noChangeAspect="1"/>
          </p:cNvPicPr>
          <p:nvPr/>
        </p:nvPicPr>
        <p:blipFill rotWithShape="1">
          <a:blip r:embed="rId3"/>
          <a:srcRect l="1875" t="20610" r="51836" b="15400"/>
          <a:stretch/>
        </p:blipFill>
        <p:spPr>
          <a:xfrm>
            <a:off x="2923082" y="1075274"/>
            <a:ext cx="9268918" cy="5771448"/>
          </a:xfrm>
          <a:prstGeom prst="rect">
            <a:avLst/>
          </a:prstGeom>
        </p:spPr>
      </p:pic>
      <p:sp>
        <p:nvSpPr>
          <p:cNvPr id="4" name="TextBox 3">
            <a:extLst>
              <a:ext uri="{FF2B5EF4-FFF2-40B4-BE49-F238E27FC236}">
                <a16:creationId xmlns:a16="http://schemas.microsoft.com/office/drawing/2014/main" id="{EFA41FA8-7A2B-CAB1-3A00-18218E8DCE29}"/>
              </a:ext>
            </a:extLst>
          </p:cNvPr>
          <p:cNvSpPr txBox="1"/>
          <p:nvPr/>
        </p:nvSpPr>
        <p:spPr>
          <a:xfrm>
            <a:off x="3816821" y="330087"/>
            <a:ext cx="4201695" cy="523220"/>
          </a:xfrm>
          <a:prstGeom prst="rect">
            <a:avLst/>
          </a:prstGeom>
          <a:solidFill>
            <a:schemeClr val="accent6">
              <a:lumMod val="75000"/>
            </a:schemeClr>
          </a:solidFill>
        </p:spPr>
        <p:txBody>
          <a:bodyPr wrap="square" rtlCol="0">
            <a:spAutoFit/>
          </a:bodyPr>
          <a:lstStyle/>
          <a:p>
            <a:pPr algn="ctr"/>
            <a:r>
              <a:rPr lang="en-US" sz="2800" b="1" dirty="0">
                <a:solidFill>
                  <a:schemeClr val="bg1"/>
                </a:solidFill>
              </a:rPr>
              <a:t>EXCEL DASBOARD</a:t>
            </a:r>
          </a:p>
        </p:txBody>
      </p:sp>
      <p:pic>
        <p:nvPicPr>
          <p:cNvPr id="6" name="Picture 5" descr="A green logo with white x&#10;&#10;Description automatically generated">
            <a:extLst>
              <a:ext uri="{FF2B5EF4-FFF2-40B4-BE49-F238E27FC236}">
                <a16:creationId xmlns:a16="http://schemas.microsoft.com/office/drawing/2014/main" id="{33CAFC29-2992-218A-F884-DF6A423F93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4762" y="226599"/>
            <a:ext cx="789401" cy="730196"/>
          </a:xfrm>
          <a:prstGeom prst="rect">
            <a:avLst/>
          </a:prstGeom>
        </p:spPr>
      </p:pic>
      <p:pic>
        <p:nvPicPr>
          <p:cNvPr id="7" name="Picture 6">
            <a:extLst>
              <a:ext uri="{FF2B5EF4-FFF2-40B4-BE49-F238E27FC236}">
                <a16:creationId xmlns:a16="http://schemas.microsoft.com/office/drawing/2014/main" id="{AF9F8204-C15F-56F3-55B5-85B19BE901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7946" y="26268"/>
            <a:ext cx="924054" cy="323895"/>
          </a:xfrm>
          <a:prstGeom prst="rect">
            <a:avLst/>
          </a:prstGeom>
        </p:spPr>
      </p:pic>
      <p:sp>
        <p:nvSpPr>
          <p:cNvPr id="5" name="TextBox 4">
            <a:extLst>
              <a:ext uri="{FF2B5EF4-FFF2-40B4-BE49-F238E27FC236}">
                <a16:creationId xmlns:a16="http://schemas.microsoft.com/office/drawing/2014/main" id="{6618FDEA-38D9-0C4C-253F-945D8E198E5C}"/>
              </a:ext>
            </a:extLst>
          </p:cNvPr>
          <p:cNvSpPr txBox="1"/>
          <p:nvPr/>
        </p:nvSpPr>
        <p:spPr>
          <a:xfrm>
            <a:off x="149903" y="151649"/>
            <a:ext cx="2563317" cy="6617196"/>
          </a:xfrm>
          <a:prstGeom prst="rect">
            <a:avLst/>
          </a:prstGeom>
          <a:noFill/>
        </p:spPr>
        <p:txBody>
          <a:bodyPr wrap="square" rtlCol="0">
            <a:spAutoFit/>
          </a:bodyPr>
          <a:lstStyle/>
          <a:p>
            <a:r>
              <a:rPr lang="en-US" sz="3200" b="1" u="sng" dirty="0"/>
              <a:t>Overview</a:t>
            </a:r>
          </a:p>
          <a:p>
            <a:endParaRPr lang="en-US" sz="3200" b="1" u="sng" dirty="0"/>
          </a:p>
          <a:p>
            <a:pPr marL="285750" indent="-285750">
              <a:buFont typeface="Wingdings" panose="05000000000000000000" pitchFamily="2" charset="2"/>
              <a:buChar char="Ø"/>
            </a:pPr>
            <a:r>
              <a:rPr lang="en-US" dirty="0"/>
              <a:t> By using an excel dashboard dialysis healthcare analytics can be visually presented in user-friendly and interactive manner.</a:t>
            </a:r>
          </a:p>
          <a:p>
            <a:endParaRPr lang="en-US" dirty="0"/>
          </a:p>
          <a:p>
            <a:pPr marL="285750" indent="-285750">
              <a:buFont typeface="Wingdings" panose="05000000000000000000" pitchFamily="2" charset="2"/>
              <a:buChar char="Ø"/>
            </a:pPr>
            <a:r>
              <a:rPr lang="en-US" dirty="0"/>
              <a:t> It facilitates effective data analysis, provides actionable </a:t>
            </a:r>
            <a:r>
              <a:rPr lang="en-US" dirty="0" err="1"/>
              <a:t>insights,and</a:t>
            </a:r>
            <a:r>
              <a:rPr lang="en-US" dirty="0"/>
              <a:t> empowers healthcare providers to make informed decisions to make informed decisions to optimize dialysis care delivery and improve patient outcomes.</a:t>
            </a:r>
          </a:p>
        </p:txBody>
      </p:sp>
    </p:spTree>
    <p:extLst>
      <p:ext uri="{BB962C8B-B14F-4D97-AF65-F5344CB8AC3E}">
        <p14:creationId xmlns:p14="http://schemas.microsoft.com/office/powerpoint/2010/main" val="30869215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2972FA-C433-8064-0E1C-CAFABE3D6858}"/>
              </a:ext>
            </a:extLst>
          </p:cNvPr>
          <p:cNvPicPr>
            <a:picLocks noChangeAspect="1"/>
          </p:cNvPicPr>
          <p:nvPr/>
        </p:nvPicPr>
        <p:blipFill rotWithShape="1">
          <a:blip r:embed="rId3"/>
          <a:srcRect l="14719" t="11982" b="7812"/>
          <a:stretch/>
        </p:blipFill>
        <p:spPr>
          <a:xfrm>
            <a:off x="3837482" y="947708"/>
            <a:ext cx="8354518" cy="5866905"/>
          </a:xfrm>
          <a:prstGeom prst="rect">
            <a:avLst/>
          </a:prstGeom>
        </p:spPr>
      </p:pic>
      <p:sp>
        <p:nvSpPr>
          <p:cNvPr id="4" name="TextBox 3">
            <a:extLst>
              <a:ext uri="{FF2B5EF4-FFF2-40B4-BE49-F238E27FC236}">
                <a16:creationId xmlns:a16="http://schemas.microsoft.com/office/drawing/2014/main" id="{C79A8B21-6E89-C741-3ED0-BFBE3ADDF5A1}"/>
              </a:ext>
            </a:extLst>
          </p:cNvPr>
          <p:cNvSpPr txBox="1"/>
          <p:nvPr/>
        </p:nvSpPr>
        <p:spPr>
          <a:xfrm>
            <a:off x="3481330" y="176270"/>
            <a:ext cx="5585552" cy="523220"/>
          </a:xfrm>
          <a:prstGeom prst="rect">
            <a:avLst/>
          </a:prstGeom>
          <a:solidFill>
            <a:schemeClr val="accent1">
              <a:lumMod val="40000"/>
              <a:lumOff val="60000"/>
            </a:schemeClr>
          </a:solidFill>
        </p:spPr>
        <p:txBody>
          <a:bodyPr wrap="square" rtlCol="0">
            <a:spAutoFit/>
          </a:bodyPr>
          <a:lstStyle/>
          <a:p>
            <a:pPr algn="ctr"/>
            <a:r>
              <a:rPr lang="en-US" sz="2800" b="1" dirty="0">
                <a:solidFill>
                  <a:schemeClr val="bg1"/>
                </a:solidFill>
              </a:rPr>
              <a:t>TABLEAU DASBOARD</a:t>
            </a:r>
          </a:p>
        </p:txBody>
      </p:sp>
      <p:pic>
        <p:nvPicPr>
          <p:cNvPr id="6" name="Picture 5" descr="A logo with colorful crosses&#10;&#10;Description automatically generated">
            <a:extLst>
              <a:ext uri="{FF2B5EF4-FFF2-40B4-BE49-F238E27FC236}">
                <a16:creationId xmlns:a16="http://schemas.microsoft.com/office/drawing/2014/main" id="{36B8579B-D5B6-BB03-4F30-D15806D21E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1330" y="104322"/>
            <a:ext cx="837101" cy="667116"/>
          </a:xfrm>
          <a:prstGeom prst="rect">
            <a:avLst/>
          </a:prstGeom>
        </p:spPr>
      </p:pic>
      <p:pic>
        <p:nvPicPr>
          <p:cNvPr id="7" name="Picture 6">
            <a:extLst>
              <a:ext uri="{FF2B5EF4-FFF2-40B4-BE49-F238E27FC236}">
                <a16:creationId xmlns:a16="http://schemas.microsoft.com/office/drawing/2014/main" id="{23816EFC-AB23-476F-C698-D20EC917AA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7946" y="26268"/>
            <a:ext cx="924054" cy="323895"/>
          </a:xfrm>
          <a:prstGeom prst="rect">
            <a:avLst/>
          </a:prstGeom>
        </p:spPr>
      </p:pic>
      <p:sp>
        <p:nvSpPr>
          <p:cNvPr id="5" name="TextBox 4">
            <a:extLst>
              <a:ext uri="{FF2B5EF4-FFF2-40B4-BE49-F238E27FC236}">
                <a16:creationId xmlns:a16="http://schemas.microsoft.com/office/drawing/2014/main" id="{A012B0F8-58F4-0D5C-F15F-C39F54C0AC8E}"/>
              </a:ext>
            </a:extLst>
          </p:cNvPr>
          <p:cNvSpPr txBox="1"/>
          <p:nvPr/>
        </p:nvSpPr>
        <p:spPr>
          <a:xfrm>
            <a:off x="434715" y="1648918"/>
            <a:ext cx="3552669" cy="5201424"/>
          </a:xfrm>
          <a:prstGeom prst="rect">
            <a:avLst/>
          </a:prstGeom>
          <a:noFill/>
        </p:spPr>
        <p:txBody>
          <a:bodyPr wrap="square" rtlCol="0">
            <a:spAutoFit/>
          </a:bodyPr>
          <a:lstStyle/>
          <a:p>
            <a:r>
              <a:rPr lang="en-US" sz="4000" b="1" u="sng" dirty="0"/>
              <a:t>OVERVIEW:</a:t>
            </a:r>
          </a:p>
          <a:p>
            <a:pPr marL="285750" indent="-285750">
              <a:buFont typeface="Wingdings" panose="05000000000000000000" pitchFamily="2" charset="2"/>
              <a:buChar char="Ø"/>
            </a:pPr>
            <a:r>
              <a:rPr lang="en-US" dirty="0"/>
              <a:t>Overall, the dialysis healthcare analytics dashboard in tableau provides a comprehensive and intuitive platform for healthcare provides analyze and monitor key </a:t>
            </a:r>
            <a:r>
              <a:rPr lang="en-US" dirty="0" err="1"/>
              <a:t>kpis</a:t>
            </a:r>
            <a:r>
              <a:rPr lang="en-US" dirty="0"/>
              <a:t> in the dialysis care sector</a:t>
            </a:r>
          </a:p>
          <a:p>
            <a:endParaRPr lang="en-US" dirty="0"/>
          </a:p>
          <a:p>
            <a:pPr marL="285750" indent="-285750">
              <a:buFont typeface="Wingdings" panose="05000000000000000000" pitchFamily="2" charset="2"/>
              <a:buChar char="Ø"/>
            </a:pPr>
            <a:r>
              <a:rPr lang="en-US" dirty="0"/>
              <a:t>It facilitates data-driven decision-making, optimization of care delivery, improvement of operational efficiency, and ultimately, better patient outcomes.</a:t>
            </a:r>
          </a:p>
          <a:p>
            <a:endParaRPr lang="en-US" sz="4000" b="1" u="sng" dirty="0"/>
          </a:p>
        </p:txBody>
      </p:sp>
    </p:spTree>
    <p:extLst>
      <p:ext uri="{BB962C8B-B14F-4D97-AF65-F5344CB8AC3E}">
        <p14:creationId xmlns:p14="http://schemas.microsoft.com/office/powerpoint/2010/main" val="19503776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1E6E275A-F6F5-0360-C70A-9CB3802FC6F8}"/>
              </a:ext>
            </a:extLst>
          </p:cNvPr>
          <p:cNvPicPr>
            <a:picLocks noChangeAspect="1"/>
          </p:cNvPicPr>
          <p:nvPr/>
        </p:nvPicPr>
        <p:blipFill rotWithShape="1">
          <a:blip r:embed="rId3">
            <a:extLst>
              <a:ext uri="{28A0092B-C50C-407E-A947-70E740481C1C}">
                <a14:useLocalDpi xmlns:a14="http://schemas.microsoft.com/office/drawing/2010/main" val="0"/>
              </a:ext>
            </a:extLst>
          </a:blip>
          <a:srcRect l="13907" t="18260" r="17915" b="8833"/>
          <a:stretch/>
        </p:blipFill>
        <p:spPr>
          <a:xfrm>
            <a:off x="4285172" y="1160586"/>
            <a:ext cx="7906828" cy="5697414"/>
          </a:xfrm>
          <a:prstGeom prst="rect">
            <a:avLst/>
          </a:prstGeom>
        </p:spPr>
      </p:pic>
      <p:sp>
        <p:nvSpPr>
          <p:cNvPr id="4" name="TextBox 3">
            <a:extLst>
              <a:ext uri="{FF2B5EF4-FFF2-40B4-BE49-F238E27FC236}">
                <a16:creationId xmlns:a16="http://schemas.microsoft.com/office/drawing/2014/main" id="{554D99FA-DFA1-1FA0-0283-B77133462C94}"/>
              </a:ext>
            </a:extLst>
          </p:cNvPr>
          <p:cNvSpPr txBox="1"/>
          <p:nvPr/>
        </p:nvSpPr>
        <p:spPr>
          <a:xfrm>
            <a:off x="3685724" y="318683"/>
            <a:ext cx="4729908" cy="523220"/>
          </a:xfrm>
          <a:prstGeom prst="rect">
            <a:avLst/>
          </a:prstGeom>
          <a:solidFill>
            <a:schemeClr val="accent4">
              <a:lumMod val="40000"/>
              <a:lumOff val="60000"/>
            </a:schemeClr>
          </a:solidFill>
        </p:spPr>
        <p:txBody>
          <a:bodyPr wrap="square" rtlCol="0">
            <a:spAutoFit/>
          </a:bodyPr>
          <a:lstStyle/>
          <a:p>
            <a:pPr algn="ctr"/>
            <a:r>
              <a:rPr lang="en-US" sz="2800" b="1" dirty="0">
                <a:solidFill>
                  <a:schemeClr val="bg1"/>
                </a:solidFill>
              </a:rPr>
              <a:t>POWER BI DASBOARD</a:t>
            </a:r>
          </a:p>
        </p:txBody>
      </p:sp>
      <p:pic>
        <p:nvPicPr>
          <p:cNvPr id="6" name="Picture 5" descr="A logo of a graph&#10;&#10;Description automatically generated">
            <a:extLst>
              <a:ext uri="{FF2B5EF4-FFF2-40B4-BE49-F238E27FC236}">
                <a16:creationId xmlns:a16="http://schemas.microsoft.com/office/drawing/2014/main" id="{15717C06-A90F-E896-C88B-9159034530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8647" y="272911"/>
            <a:ext cx="706525" cy="587001"/>
          </a:xfrm>
          <a:prstGeom prst="rect">
            <a:avLst/>
          </a:prstGeom>
        </p:spPr>
      </p:pic>
      <p:pic>
        <p:nvPicPr>
          <p:cNvPr id="8" name="Picture 7">
            <a:extLst>
              <a:ext uri="{FF2B5EF4-FFF2-40B4-BE49-F238E27FC236}">
                <a16:creationId xmlns:a16="http://schemas.microsoft.com/office/drawing/2014/main" id="{BDD1009D-1B73-355E-315B-3408A9C9FE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7946" y="-48682"/>
            <a:ext cx="924054" cy="323895"/>
          </a:xfrm>
          <a:prstGeom prst="rect">
            <a:avLst/>
          </a:prstGeom>
        </p:spPr>
      </p:pic>
      <p:sp>
        <p:nvSpPr>
          <p:cNvPr id="5" name="TextBox 4">
            <a:extLst>
              <a:ext uri="{FF2B5EF4-FFF2-40B4-BE49-F238E27FC236}">
                <a16:creationId xmlns:a16="http://schemas.microsoft.com/office/drawing/2014/main" id="{42160969-24C9-62FC-9FEA-110FAA4AFD24}"/>
              </a:ext>
            </a:extLst>
          </p:cNvPr>
          <p:cNvSpPr txBox="1"/>
          <p:nvPr/>
        </p:nvSpPr>
        <p:spPr>
          <a:xfrm>
            <a:off x="434715" y="2008682"/>
            <a:ext cx="3461231" cy="4647426"/>
          </a:xfrm>
          <a:prstGeom prst="rect">
            <a:avLst/>
          </a:prstGeom>
          <a:noFill/>
        </p:spPr>
        <p:txBody>
          <a:bodyPr wrap="square" rtlCol="0">
            <a:spAutoFit/>
          </a:bodyPr>
          <a:lstStyle/>
          <a:p>
            <a:r>
              <a:rPr lang="en-US" sz="4400" b="1" u="sng" dirty="0"/>
              <a:t>Overview</a:t>
            </a:r>
          </a:p>
          <a:p>
            <a:pPr marL="285750" indent="-285750">
              <a:buFont typeface="Wingdings" panose="05000000000000000000" pitchFamily="2" charset="2"/>
              <a:buChar char="Ø"/>
            </a:pPr>
            <a:r>
              <a:rPr lang="en-US" dirty="0"/>
              <a:t>Overall, the dialysis healthcare analytics dashboard in </a:t>
            </a:r>
            <a:r>
              <a:rPr lang="en-US" dirty="0" err="1"/>
              <a:t>powerbi</a:t>
            </a:r>
            <a:r>
              <a:rPr lang="en-US" dirty="0"/>
              <a:t> provides healthcare providers with a comprehensive view of key metrics and trends in the dialysis care sector.</a:t>
            </a:r>
          </a:p>
          <a:p>
            <a:endParaRPr lang="en-US" dirty="0"/>
          </a:p>
          <a:p>
            <a:pPr marL="285750" indent="-285750">
              <a:buFont typeface="Wingdings" panose="05000000000000000000" pitchFamily="2" charset="2"/>
              <a:buChar char="Ø"/>
            </a:pPr>
            <a:r>
              <a:rPr lang="en-US" dirty="0"/>
              <a:t>By leveraging the interactive capabilities of </a:t>
            </a:r>
            <a:r>
              <a:rPr lang="en-US" dirty="0" err="1"/>
              <a:t>powerbi</a:t>
            </a:r>
            <a:r>
              <a:rPr lang="en-US" dirty="0"/>
              <a:t> stakeholders can make data driven decisions, optimize care delivery, improve operational efficiency, and enhance patient outcomes.</a:t>
            </a:r>
          </a:p>
        </p:txBody>
      </p:sp>
    </p:spTree>
    <p:extLst>
      <p:ext uri="{BB962C8B-B14F-4D97-AF65-F5344CB8AC3E}">
        <p14:creationId xmlns:p14="http://schemas.microsoft.com/office/powerpoint/2010/main" val="409821474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A doctor touching a screen with icons&#10;&#10;Description automatically generated">
            <a:extLst>
              <a:ext uri="{FF2B5EF4-FFF2-40B4-BE49-F238E27FC236}">
                <a16:creationId xmlns:a16="http://schemas.microsoft.com/office/drawing/2014/main" id="{62511041-0F39-3BAB-0FB2-C3B584E5306D}"/>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23E5631D-07CF-95DB-D955-E2D2397CF9A6}"/>
              </a:ext>
            </a:extLst>
          </p:cNvPr>
          <p:cNvPicPr>
            <a:picLocks noChangeAspect="1"/>
          </p:cNvPicPr>
          <p:nvPr/>
        </p:nvPicPr>
        <p:blipFill rotWithShape="1">
          <a:blip r:embed="rId3">
            <a:alphaModFix amt="50000"/>
          </a:blip>
          <a:srcRect t="13314" b="30436"/>
          <a:stretch/>
        </p:blipFill>
        <p:spPr>
          <a:xfrm>
            <a:off x="0" y="26268"/>
            <a:ext cx="12191980" cy="6857999"/>
          </a:xfrm>
          <a:prstGeom prst="rect">
            <a:avLst/>
          </a:prstGeom>
        </p:spPr>
      </p:pic>
      <p:sp>
        <p:nvSpPr>
          <p:cNvPr id="2" name="Title 1">
            <a:extLst>
              <a:ext uri="{FF2B5EF4-FFF2-40B4-BE49-F238E27FC236}">
                <a16:creationId xmlns:a16="http://schemas.microsoft.com/office/drawing/2014/main" id="{A475D1E9-8E3F-1A98-0FB6-3D7DBC779879}"/>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b="1" dirty="0">
                <a:solidFill>
                  <a:srgbClr val="FFFFFF"/>
                </a:solidFill>
              </a:rPr>
              <a:t>THANK YOU</a:t>
            </a:r>
          </a:p>
        </p:txBody>
      </p:sp>
      <p:pic>
        <p:nvPicPr>
          <p:cNvPr id="3" name="Picture 2">
            <a:extLst>
              <a:ext uri="{FF2B5EF4-FFF2-40B4-BE49-F238E27FC236}">
                <a16:creationId xmlns:a16="http://schemas.microsoft.com/office/drawing/2014/main" id="{12DC4F74-A913-EA60-D96C-B5B5A6F6C8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7946" y="26268"/>
            <a:ext cx="924054" cy="323895"/>
          </a:xfrm>
          <a:prstGeom prst="rect">
            <a:avLst/>
          </a:prstGeom>
        </p:spPr>
      </p:pic>
      <p:pic>
        <p:nvPicPr>
          <p:cNvPr id="2050" name="Picture 2" descr="Thank You Marketing Initiatives Slide01">
            <a:extLst>
              <a:ext uri="{FF2B5EF4-FFF2-40B4-BE49-F238E27FC236}">
                <a16:creationId xmlns:a16="http://schemas.microsoft.com/office/drawing/2014/main" id="{BAE92F39-D8E7-D593-1B81-0FC8D9F67B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344400" cy="7010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F2B7B3E-1C0F-46EA-C49F-0B0D1956D4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7946" y="26268"/>
            <a:ext cx="1076454" cy="438426"/>
          </a:xfrm>
          <a:prstGeom prst="rect">
            <a:avLst/>
          </a:prstGeom>
        </p:spPr>
      </p:pic>
    </p:spTree>
    <p:extLst>
      <p:ext uri="{BB962C8B-B14F-4D97-AF65-F5344CB8AC3E}">
        <p14:creationId xmlns:p14="http://schemas.microsoft.com/office/powerpoint/2010/main" val="41402053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octor touching a screen with icons&#10;&#10;Description automatically generated">
            <a:extLst>
              <a:ext uri="{FF2B5EF4-FFF2-40B4-BE49-F238E27FC236}">
                <a16:creationId xmlns:a16="http://schemas.microsoft.com/office/drawing/2014/main" id="{4E54A400-A1B2-0A78-4B7B-D76185369F8D}"/>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D7B252E9-540E-DF09-0EDB-E4126D3FC4A1}"/>
              </a:ext>
            </a:extLst>
          </p:cNvPr>
          <p:cNvSpPr/>
          <p:nvPr/>
        </p:nvSpPr>
        <p:spPr>
          <a:xfrm>
            <a:off x="2257778" y="1866225"/>
            <a:ext cx="2562578" cy="137724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INTRODUCTION</a:t>
            </a:r>
          </a:p>
        </p:txBody>
      </p:sp>
      <p:sp>
        <p:nvSpPr>
          <p:cNvPr id="3" name="Rectangle 2">
            <a:extLst>
              <a:ext uri="{FF2B5EF4-FFF2-40B4-BE49-F238E27FC236}">
                <a16:creationId xmlns:a16="http://schemas.microsoft.com/office/drawing/2014/main" id="{8364C0EB-D39A-28B4-1E9F-24F649444794}"/>
              </a:ext>
            </a:extLst>
          </p:cNvPr>
          <p:cNvSpPr/>
          <p:nvPr/>
        </p:nvSpPr>
        <p:spPr>
          <a:xfrm>
            <a:off x="7027823" y="4322909"/>
            <a:ext cx="2562578" cy="137724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DASBOARD</a:t>
            </a:r>
          </a:p>
        </p:txBody>
      </p:sp>
      <p:sp>
        <p:nvSpPr>
          <p:cNvPr id="4" name="Rectangle 3">
            <a:extLst>
              <a:ext uri="{FF2B5EF4-FFF2-40B4-BE49-F238E27FC236}">
                <a16:creationId xmlns:a16="http://schemas.microsoft.com/office/drawing/2014/main" id="{903D90EE-D357-9F06-74A3-E8B1752F4D65}"/>
              </a:ext>
            </a:extLst>
          </p:cNvPr>
          <p:cNvSpPr/>
          <p:nvPr/>
        </p:nvSpPr>
        <p:spPr>
          <a:xfrm>
            <a:off x="2257778" y="4322909"/>
            <a:ext cx="2562578" cy="137724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KPI’S</a:t>
            </a:r>
          </a:p>
        </p:txBody>
      </p:sp>
      <p:sp>
        <p:nvSpPr>
          <p:cNvPr id="5" name="Rectangle 4">
            <a:extLst>
              <a:ext uri="{FF2B5EF4-FFF2-40B4-BE49-F238E27FC236}">
                <a16:creationId xmlns:a16="http://schemas.microsoft.com/office/drawing/2014/main" id="{6275AE7A-02FB-0E96-AF87-5A514126EA51}"/>
              </a:ext>
            </a:extLst>
          </p:cNvPr>
          <p:cNvSpPr/>
          <p:nvPr/>
        </p:nvSpPr>
        <p:spPr>
          <a:xfrm>
            <a:off x="7027823" y="1846469"/>
            <a:ext cx="2562578" cy="1377244"/>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CONTENT</a:t>
            </a:r>
          </a:p>
        </p:txBody>
      </p:sp>
      <p:sp>
        <p:nvSpPr>
          <p:cNvPr id="6" name="TextBox 5">
            <a:extLst>
              <a:ext uri="{FF2B5EF4-FFF2-40B4-BE49-F238E27FC236}">
                <a16:creationId xmlns:a16="http://schemas.microsoft.com/office/drawing/2014/main" id="{E092B0E4-73BA-85DB-2FBD-109714466BBB}"/>
              </a:ext>
            </a:extLst>
          </p:cNvPr>
          <p:cNvSpPr txBox="1"/>
          <p:nvPr/>
        </p:nvSpPr>
        <p:spPr>
          <a:xfrm>
            <a:off x="2855598" y="402064"/>
            <a:ext cx="5994400" cy="769441"/>
          </a:xfrm>
          <a:prstGeom prst="rect">
            <a:avLst/>
          </a:prstGeom>
          <a:solidFill>
            <a:schemeClr val="tx1">
              <a:lumMod val="75000"/>
            </a:schemeClr>
          </a:solidFill>
        </p:spPr>
        <p:txBody>
          <a:bodyPr wrap="square" rtlCol="0">
            <a:spAutoFit/>
          </a:bodyPr>
          <a:lstStyle/>
          <a:p>
            <a:pPr algn="ctr"/>
            <a:r>
              <a:rPr lang="en-US" sz="4400" b="1" dirty="0"/>
              <a:t>AGENDA</a:t>
            </a:r>
          </a:p>
        </p:txBody>
      </p:sp>
      <p:pic>
        <p:nvPicPr>
          <p:cNvPr id="9" name="Picture 8">
            <a:extLst>
              <a:ext uri="{FF2B5EF4-FFF2-40B4-BE49-F238E27FC236}">
                <a16:creationId xmlns:a16="http://schemas.microsoft.com/office/drawing/2014/main" id="{AF502F97-73D9-B84D-BBD5-2A374AF75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7946" y="26268"/>
            <a:ext cx="924054" cy="323895"/>
          </a:xfrm>
          <a:prstGeom prst="rect">
            <a:avLst/>
          </a:prstGeom>
        </p:spPr>
      </p:pic>
    </p:spTree>
    <p:extLst>
      <p:ext uri="{BB962C8B-B14F-4D97-AF65-F5344CB8AC3E}">
        <p14:creationId xmlns:p14="http://schemas.microsoft.com/office/powerpoint/2010/main" val="24957553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doctor touching a screen with icons&#10;&#10;Description automatically generated">
            <a:extLst>
              <a:ext uri="{FF2B5EF4-FFF2-40B4-BE49-F238E27FC236}">
                <a16:creationId xmlns:a16="http://schemas.microsoft.com/office/drawing/2014/main" id="{F0C9A926-9410-753A-4851-7FE2E2695A5B}"/>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extBox 1">
            <a:extLst>
              <a:ext uri="{FF2B5EF4-FFF2-40B4-BE49-F238E27FC236}">
                <a16:creationId xmlns:a16="http://schemas.microsoft.com/office/drawing/2014/main" id="{BF1F2FD1-15CB-628C-62DF-5AF3F5F0D379}"/>
              </a:ext>
            </a:extLst>
          </p:cNvPr>
          <p:cNvSpPr txBox="1"/>
          <p:nvPr/>
        </p:nvSpPr>
        <p:spPr>
          <a:xfrm>
            <a:off x="3564835" y="513644"/>
            <a:ext cx="4439478" cy="769441"/>
          </a:xfrm>
          <a:prstGeom prst="rect">
            <a:avLst/>
          </a:prstGeom>
          <a:solidFill>
            <a:schemeClr val="accent3">
              <a:lumMod val="40000"/>
              <a:lumOff val="60000"/>
            </a:schemeClr>
          </a:solidFill>
        </p:spPr>
        <p:txBody>
          <a:bodyPr wrap="square" rtlCol="0">
            <a:spAutoFit/>
          </a:bodyPr>
          <a:lstStyle/>
          <a:p>
            <a:pPr algn="ctr"/>
            <a:r>
              <a:rPr lang="en-US" sz="4400" b="1" dirty="0"/>
              <a:t>INTRODUCTION</a:t>
            </a:r>
          </a:p>
        </p:txBody>
      </p:sp>
      <p:graphicFrame>
        <p:nvGraphicFramePr>
          <p:cNvPr id="3" name="Table 2">
            <a:extLst>
              <a:ext uri="{FF2B5EF4-FFF2-40B4-BE49-F238E27FC236}">
                <a16:creationId xmlns:a16="http://schemas.microsoft.com/office/drawing/2014/main" id="{82F57D0B-82A5-6A9A-9CDF-8EBF50493F4D}"/>
              </a:ext>
            </a:extLst>
          </p:cNvPr>
          <p:cNvGraphicFramePr>
            <a:graphicFrameLocks noGrp="1"/>
          </p:cNvGraphicFramePr>
          <p:nvPr>
            <p:extLst>
              <p:ext uri="{D42A27DB-BD31-4B8C-83A1-F6EECF244321}">
                <p14:modId xmlns:p14="http://schemas.microsoft.com/office/powerpoint/2010/main" val="1635416811"/>
              </p:ext>
            </p:extLst>
          </p:nvPr>
        </p:nvGraphicFramePr>
        <p:xfrm>
          <a:off x="903111" y="2096909"/>
          <a:ext cx="10153791" cy="4247447"/>
        </p:xfrm>
        <a:graphic>
          <a:graphicData uri="http://schemas.openxmlformats.org/drawingml/2006/table">
            <a:tbl>
              <a:tblPr firstRow="1" bandRow="1">
                <a:tableStyleId>{2D5ABB26-0587-4C30-8999-92F81FD0307C}</a:tableStyleId>
              </a:tblPr>
              <a:tblGrid>
                <a:gridCol w="2314222">
                  <a:extLst>
                    <a:ext uri="{9D8B030D-6E8A-4147-A177-3AD203B41FA5}">
                      <a16:colId xmlns:a16="http://schemas.microsoft.com/office/drawing/2014/main" val="1867151763"/>
                    </a:ext>
                  </a:extLst>
                </a:gridCol>
                <a:gridCol w="208280">
                  <a:extLst>
                    <a:ext uri="{9D8B030D-6E8A-4147-A177-3AD203B41FA5}">
                      <a16:colId xmlns:a16="http://schemas.microsoft.com/office/drawing/2014/main" val="3577267762"/>
                    </a:ext>
                  </a:extLst>
                </a:gridCol>
                <a:gridCol w="2309143">
                  <a:extLst>
                    <a:ext uri="{9D8B030D-6E8A-4147-A177-3AD203B41FA5}">
                      <a16:colId xmlns:a16="http://schemas.microsoft.com/office/drawing/2014/main" val="948574651"/>
                    </a:ext>
                  </a:extLst>
                </a:gridCol>
                <a:gridCol w="208280">
                  <a:extLst>
                    <a:ext uri="{9D8B030D-6E8A-4147-A177-3AD203B41FA5}">
                      <a16:colId xmlns:a16="http://schemas.microsoft.com/office/drawing/2014/main" val="4275257656"/>
                    </a:ext>
                  </a:extLst>
                </a:gridCol>
                <a:gridCol w="2320431">
                  <a:extLst>
                    <a:ext uri="{9D8B030D-6E8A-4147-A177-3AD203B41FA5}">
                      <a16:colId xmlns:a16="http://schemas.microsoft.com/office/drawing/2014/main" val="1990052484"/>
                    </a:ext>
                  </a:extLst>
                </a:gridCol>
                <a:gridCol w="208280">
                  <a:extLst>
                    <a:ext uri="{9D8B030D-6E8A-4147-A177-3AD203B41FA5}">
                      <a16:colId xmlns:a16="http://schemas.microsoft.com/office/drawing/2014/main" val="3897478019"/>
                    </a:ext>
                  </a:extLst>
                </a:gridCol>
                <a:gridCol w="2376875">
                  <a:extLst>
                    <a:ext uri="{9D8B030D-6E8A-4147-A177-3AD203B41FA5}">
                      <a16:colId xmlns:a16="http://schemas.microsoft.com/office/drawing/2014/main" val="2899369669"/>
                    </a:ext>
                  </a:extLst>
                </a:gridCol>
                <a:gridCol w="208280">
                  <a:extLst>
                    <a:ext uri="{9D8B030D-6E8A-4147-A177-3AD203B41FA5}">
                      <a16:colId xmlns:a16="http://schemas.microsoft.com/office/drawing/2014/main" val="2438975879"/>
                    </a:ext>
                  </a:extLst>
                </a:gridCol>
              </a:tblGrid>
              <a:tr h="4247447">
                <a:tc>
                  <a:txBody>
                    <a:bodyPr/>
                    <a:lstStyle/>
                    <a:p>
                      <a:endParaRPr lang="en-US" dirty="0"/>
                    </a:p>
                    <a:p>
                      <a:r>
                        <a:rPr lang="en-US" dirty="0"/>
                        <a:t>The "Dialysis of Patients" project within the healthcare domain focuses specifically on the realm of dialysis facilities and the outcomes of patients undergoing dialysis treatment. </a:t>
                      </a:r>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tcPr>
                </a:tc>
                <a:tc>
                  <a:txBody>
                    <a:bodyPr/>
                    <a:lstStyle/>
                    <a:p>
                      <a:endParaRPr lang="en-US" dirty="0"/>
                    </a:p>
                    <a:p>
                      <a:r>
                        <a:rPr lang="en-US" dirty="0"/>
                        <a:t>The project aims to shed light on various aspects, ranging from facility characteristics and operational statistics to patient outcomes and financial considerations.</a:t>
                      </a:r>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tcPr>
                </a:tc>
                <a:tc>
                  <a:txBody>
                    <a:bodyPr/>
                    <a:lstStyle/>
                    <a:p>
                      <a:endParaRPr lang="en-US" dirty="0"/>
                    </a:p>
                    <a:p>
                      <a:r>
                        <a:rPr lang="en-US" dirty="0"/>
                        <a:t>By analyzing key performance indicators (KPIs) derived from datasets, the project seeks to provide actionable insights that can influence decision-making, improve patient care, and contribute to the overall optimization of dialysis facilities. </a:t>
                      </a:r>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solidFill>
                          <a:schemeClr val="bg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Tools used for data analysis and visualization are;</a:t>
                      </a:r>
                      <a:endParaRPr lang="en-US" sz="1800" b="0" dirty="0">
                        <a:solidFill>
                          <a:schemeClr val="tx1"/>
                        </a:solidFill>
                        <a:effectLst/>
                      </a:endParaRPr>
                    </a:p>
                    <a:p>
                      <a:endParaRPr lang="en-US" dirty="0"/>
                    </a:p>
                    <a:p>
                      <a:endParaRPr lang="en-US" dirty="0"/>
                    </a:p>
                    <a:p>
                      <a:endParaRPr lang="en-US" dirty="0"/>
                    </a:p>
                  </a:txBody>
                  <a:tcPr>
                    <a:lnR w="12700" cap="flat" cmpd="sng" algn="ctr">
                      <a:solidFill>
                        <a:schemeClr val="tx1"/>
                      </a:solidFill>
                      <a:prstDash val="solid"/>
                      <a:round/>
                      <a:headEnd type="none" w="med" len="med"/>
                      <a:tailEnd type="none" w="med" len="med"/>
                    </a:lnR>
                  </a:tcPr>
                </a:tc>
                <a:tc>
                  <a:txBody>
                    <a:bodyPr/>
                    <a:lstStyle/>
                    <a:p>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5288764"/>
                  </a:ext>
                </a:extLst>
              </a:tr>
            </a:tbl>
          </a:graphicData>
        </a:graphic>
      </p:graphicFrame>
      <p:grpSp>
        <p:nvGrpSpPr>
          <p:cNvPr id="4" name="Group 3">
            <a:extLst>
              <a:ext uri="{FF2B5EF4-FFF2-40B4-BE49-F238E27FC236}">
                <a16:creationId xmlns:a16="http://schemas.microsoft.com/office/drawing/2014/main" id="{6F178092-B9A2-2F77-D7B3-9FE7E8308F9F}"/>
              </a:ext>
            </a:extLst>
          </p:cNvPr>
          <p:cNvGrpSpPr/>
          <p:nvPr/>
        </p:nvGrpSpPr>
        <p:grpSpPr>
          <a:xfrm>
            <a:off x="8532281" y="3429000"/>
            <a:ext cx="1744522" cy="1828800"/>
            <a:chOff x="9122299" y="4980986"/>
            <a:chExt cx="1744522" cy="1202485"/>
          </a:xfrm>
        </p:grpSpPr>
        <p:pic>
          <p:nvPicPr>
            <p:cNvPr id="5" name="Picture 4">
              <a:extLst>
                <a:ext uri="{FF2B5EF4-FFF2-40B4-BE49-F238E27FC236}">
                  <a16:creationId xmlns:a16="http://schemas.microsoft.com/office/drawing/2014/main" id="{A8D564CB-32DE-8832-211E-39E47A410C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2299" y="5125613"/>
              <a:ext cx="644130" cy="487524"/>
            </a:xfrm>
            <a:prstGeom prst="rect">
              <a:avLst/>
            </a:prstGeom>
          </p:spPr>
        </p:pic>
        <p:pic>
          <p:nvPicPr>
            <p:cNvPr id="6" name="Graphic 5">
              <a:extLst>
                <a:ext uri="{FF2B5EF4-FFF2-40B4-BE49-F238E27FC236}">
                  <a16:creationId xmlns:a16="http://schemas.microsoft.com/office/drawing/2014/main" id="{2734417F-936F-3B44-EE02-BB84E4F7AE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82453" y="4980986"/>
              <a:ext cx="1184368" cy="845977"/>
            </a:xfrm>
            <a:prstGeom prst="rect">
              <a:avLst/>
            </a:prstGeom>
          </p:spPr>
        </p:pic>
        <p:pic>
          <p:nvPicPr>
            <p:cNvPr id="7" name="Picture 6">
              <a:extLst>
                <a:ext uri="{FF2B5EF4-FFF2-40B4-BE49-F238E27FC236}">
                  <a16:creationId xmlns:a16="http://schemas.microsoft.com/office/drawing/2014/main" id="{6EDE39D6-4F9C-ADA6-4C9E-05C4A90F18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2299" y="5752708"/>
              <a:ext cx="693894" cy="430763"/>
            </a:xfrm>
            <a:prstGeom prst="rect">
              <a:avLst/>
            </a:prstGeom>
          </p:spPr>
        </p:pic>
        <p:pic>
          <p:nvPicPr>
            <p:cNvPr id="8" name="Picture 7">
              <a:extLst>
                <a:ext uri="{FF2B5EF4-FFF2-40B4-BE49-F238E27FC236}">
                  <a16:creationId xmlns:a16="http://schemas.microsoft.com/office/drawing/2014/main" id="{40C156C1-1C34-90F1-460D-986C3629F1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47253" y="5752708"/>
              <a:ext cx="765801" cy="4307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pic>
        <p:nvPicPr>
          <p:cNvPr id="12" name="Picture 11">
            <a:extLst>
              <a:ext uri="{FF2B5EF4-FFF2-40B4-BE49-F238E27FC236}">
                <a16:creationId xmlns:a16="http://schemas.microsoft.com/office/drawing/2014/main" id="{3BAFE923-DDC8-A095-50D5-CEAD7F6AF3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67946" y="26268"/>
            <a:ext cx="924054" cy="323895"/>
          </a:xfrm>
          <a:prstGeom prst="rect">
            <a:avLst/>
          </a:prstGeom>
        </p:spPr>
      </p:pic>
    </p:spTree>
    <p:extLst>
      <p:ext uri="{BB962C8B-B14F-4D97-AF65-F5344CB8AC3E}">
        <p14:creationId xmlns:p14="http://schemas.microsoft.com/office/powerpoint/2010/main" val="3004371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octor touching a screen with icons&#10;&#10;Description automatically generated">
            <a:extLst>
              <a:ext uri="{FF2B5EF4-FFF2-40B4-BE49-F238E27FC236}">
                <a16:creationId xmlns:a16="http://schemas.microsoft.com/office/drawing/2014/main" id="{11B6F873-5130-F6D5-2AEE-62535C05229F}"/>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3720782-0985-C0B4-BEE2-E8887B9396E7}"/>
              </a:ext>
            </a:extLst>
          </p:cNvPr>
          <p:cNvSpPr txBox="1"/>
          <p:nvPr/>
        </p:nvSpPr>
        <p:spPr>
          <a:xfrm>
            <a:off x="3074503" y="365352"/>
            <a:ext cx="5446643" cy="769441"/>
          </a:xfrm>
          <a:prstGeom prst="rect">
            <a:avLst/>
          </a:prstGeom>
          <a:solidFill>
            <a:schemeClr val="accent6">
              <a:lumMod val="40000"/>
              <a:lumOff val="60000"/>
            </a:schemeClr>
          </a:solidFill>
        </p:spPr>
        <p:txBody>
          <a:bodyPr wrap="square" rtlCol="0">
            <a:spAutoFit/>
          </a:bodyPr>
          <a:lstStyle/>
          <a:p>
            <a:pPr algn="ctr"/>
            <a:r>
              <a:rPr lang="en-US" sz="4400" dirty="0">
                <a:solidFill>
                  <a:schemeClr val="bg1"/>
                </a:solidFill>
              </a:rPr>
              <a:t>Datasets Overview :</a:t>
            </a:r>
          </a:p>
        </p:txBody>
      </p:sp>
      <p:sp>
        <p:nvSpPr>
          <p:cNvPr id="3" name="Rectangle: Rounded Corners 2">
            <a:extLst>
              <a:ext uri="{FF2B5EF4-FFF2-40B4-BE49-F238E27FC236}">
                <a16:creationId xmlns:a16="http://schemas.microsoft.com/office/drawing/2014/main" id="{2D687697-E104-ECF9-28F0-D2A991EF880F}"/>
              </a:ext>
            </a:extLst>
          </p:cNvPr>
          <p:cNvSpPr/>
          <p:nvPr/>
        </p:nvSpPr>
        <p:spPr>
          <a:xfrm>
            <a:off x="417689" y="1975554"/>
            <a:ext cx="2799644" cy="1636889"/>
          </a:xfrm>
          <a:prstGeom prst="roundRect">
            <a:avLst/>
          </a:prstGeom>
          <a:solidFill>
            <a:schemeClr val="accent6">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Dialysis-1 Dataset:</a:t>
            </a:r>
          </a:p>
        </p:txBody>
      </p:sp>
      <p:sp>
        <p:nvSpPr>
          <p:cNvPr id="5" name="Rectangle: Top Corners One Rounded and One Snipped 4">
            <a:extLst>
              <a:ext uri="{FF2B5EF4-FFF2-40B4-BE49-F238E27FC236}">
                <a16:creationId xmlns:a16="http://schemas.microsoft.com/office/drawing/2014/main" id="{D8852FB5-F9D0-C7C0-92DB-950FA3EB95D2}"/>
              </a:ext>
            </a:extLst>
          </p:cNvPr>
          <p:cNvSpPr/>
          <p:nvPr/>
        </p:nvSpPr>
        <p:spPr>
          <a:xfrm>
            <a:off x="3544710" y="1701800"/>
            <a:ext cx="8432801" cy="2260600"/>
          </a:xfrm>
          <a:prstGeom prst="snipRoundRect">
            <a:avLst/>
          </a:prstGeom>
          <a:solidFill>
            <a:schemeClr val="accent6">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dirty="0">
                <a:solidFill>
                  <a:schemeClr val="tx1"/>
                </a:solidFill>
              </a:rPr>
              <a:t>This dataset provides a detailed overview of dialysis facilities, encompassing critical information such as provider details, facility names, state-wise ratings, patient outcomes, and operational statistics. </a:t>
            </a:r>
          </a:p>
          <a:p>
            <a:pPr marL="285750" indent="-285750">
              <a:buFont typeface="Wingdings" panose="05000000000000000000" pitchFamily="2" charset="2"/>
              <a:buChar char="v"/>
            </a:pPr>
            <a:r>
              <a:rPr lang="en-US" dirty="0">
                <a:solidFill>
                  <a:schemeClr val="tx1"/>
                </a:solidFill>
              </a:rPr>
              <a:t>Key dimensions include patient transfusions, hypercalcemia incidents, hospitalization rates, survival rates, and infection occurrences. </a:t>
            </a:r>
          </a:p>
          <a:p>
            <a:pPr marL="285750" indent="-285750">
              <a:buFont typeface="Wingdings" panose="05000000000000000000" pitchFamily="2" charset="2"/>
              <a:buChar char="v"/>
            </a:pPr>
            <a:r>
              <a:rPr lang="en-US" dirty="0">
                <a:solidFill>
                  <a:schemeClr val="tx1"/>
                </a:solidFill>
              </a:rPr>
              <a:t>Facility characteristics such as profit or non-profit status, chain ownership, and the number of dialysis stations are also examined.</a:t>
            </a:r>
          </a:p>
        </p:txBody>
      </p:sp>
      <p:sp>
        <p:nvSpPr>
          <p:cNvPr id="6" name="Rectangle: Top Corners One Rounded and One Snipped 5">
            <a:extLst>
              <a:ext uri="{FF2B5EF4-FFF2-40B4-BE49-F238E27FC236}">
                <a16:creationId xmlns:a16="http://schemas.microsoft.com/office/drawing/2014/main" id="{E6475AD3-A2C1-EFEE-4905-AA9F3987039D}"/>
              </a:ext>
            </a:extLst>
          </p:cNvPr>
          <p:cNvSpPr/>
          <p:nvPr/>
        </p:nvSpPr>
        <p:spPr>
          <a:xfrm>
            <a:off x="3544710" y="4337755"/>
            <a:ext cx="8444092" cy="1992867"/>
          </a:xfrm>
          <a:prstGeom prst="snipRoundRect">
            <a:avLst/>
          </a:prstGeom>
          <a:solidFill>
            <a:schemeClr val="accent6">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dirty="0">
                <a:solidFill>
                  <a:schemeClr val="tx1"/>
                </a:solidFill>
              </a:rPr>
              <a:t>This supplementary dataset adds depth to the analysis by incorporating specific metrics related to individual dialysis centers.</a:t>
            </a:r>
          </a:p>
          <a:p>
            <a:pPr marL="285750" indent="-285750">
              <a:buFont typeface="Wingdings" panose="05000000000000000000" pitchFamily="2" charset="2"/>
              <a:buChar char="v"/>
            </a:pPr>
            <a:r>
              <a:rPr lang="en-US" dirty="0">
                <a:solidFill>
                  <a:schemeClr val="tx1"/>
                </a:solidFill>
              </a:rPr>
              <a:t> Metrics include </a:t>
            </a:r>
            <a:r>
              <a:rPr lang="en-US" dirty="0" err="1">
                <a:solidFill>
                  <a:schemeClr val="tx1"/>
                </a:solidFill>
              </a:rPr>
              <a:t>VATCatheter</a:t>
            </a:r>
            <a:r>
              <a:rPr lang="en-US" dirty="0">
                <a:solidFill>
                  <a:schemeClr val="tx1"/>
                </a:solidFill>
              </a:rPr>
              <a:t>, </a:t>
            </a:r>
            <a:r>
              <a:rPr lang="en-US" dirty="0" err="1">
                <a:solidFill>
                  <a:schemeClr val="tx1"/>
                </a:solidFill>
              </a:rPr>
              <a:t>VATFistula</a:t>
            </a:r>
            <a:r>
              <a:rPr lang="en-US" dirty="0">
                <a:solidFill>
                  <a:schemeClr val="tx1"/>
                </a:solidFill>
              </a:rPr>
              <a:t>, </a:t>
            </a:r>
            <a:r>
              <a:rPr lang="en-US" dirty="0" err="1">
                <a:solidFill>
                  <a:schemeClr val="tx1"/>
                </a:solidFill>
              </a:rPr>
              <a:t>NKt</a:t>
            </a:r>
            <a:r>
              <a:rPr lang="en-US" dirty="0">
                <a:solidFill>
                  <a:schemeClr val="tx1"/>
                </a:solidFill>
              </a:rPr>
              <a:t>/</a:t>
            </a:r>
            <a:r>
              <a:rPr lang="en-US" dirty="0" err="1">
                <a:solidFill>
                  <a:schemeClr val="tx1"/>
                </a:solidFill>
              </a:rPr>
              <a:t>VComprehensive</a:t>
            </a:r>
            <a:r>
              <a:rPr lang="en-US" dirty="0">
                <a:solidFill>
                  <a:schemeClr val="tx1"/>
                </a:solidFill>
              </a:rPr>
              <a:t>, Hypercalcemia, NHSNBSI, and an overall Total Performance Score. </a:t>
            </a:r>
          </a:p>
          <a:p>
            <a:pPr marL="285750" indent="-285750">
              <a:buFont typeface="Wingdings" panose="05000000000000000000" pitchFamily="2" charset="2"/>
              <a:buChar char="v"/>
            </a:pPr>
            <a:r>
              <a:rPr lang="en-US" dirty="0">
                <a:solidFill>
                  <a:schemeClr val="tx1"/>
                </a:solidFill>
              </a:rPr>
              <a:t>Additionally, the dataset includes payment reduction percentages for the year 2020, offering insights into the financial landscape of these facilities. </a:t>
            </a:r>
            <a:endParaRPr lang="en-US" b="1" dirty="0">
              <a:solidFill>
                <a:schemeClr val="tx1"/>
              </a:solidFill>
            </a:endParaRPr>
          </a:p>
        </p:txBody>
      </p:sp>
      <p:sp>
        <p:nvSpPr>
          <p:cNvPr id="7" name="Rectangle: Rounded Corners 6">
            <a:extLst>
              <a:ext uri="{FF2B5EF4-FFF2-40B4-BE49-F238E27FC236}">
                <a16:creationId xmlns:a16="http://schemas.microsoft.com/office/drawing/2014/main" id="{619A11A6-6D0A-30B1-87FA-353E65F20ABA}"/>
              </a:ext>
            </a:extLst>
          </p:cNvPr>
          <p:cNvSpPr/>
          <p:nvPr/>
        </p:nvSpPr>
        <p:spPr>
          <a:xfrm>
            <a:off x="445911" y="4473598"/>
            <a:ext cx="2799644" cy="1636889"/>
          </a:xfrm>
          <a:prstGeom prst="roundRect">
            <a:avLst/>
          </a:prstGeom>
          <a:solidFill>
            <a:schemeClr val="accent6">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Dialysis-2 Dataset:</a:t>
            </a:r>
          </a:p>
        </p:txBody>
      </p:sp>
      <p:pic>
        <p:nvPicPr>
          <p:cNvPr id="8" name="Picture 7">
            <a:extLst>
              <a:ext uri="{FF2B5EF4-FFF2-40B4-BE49-F238E27FC236}">
                <a16:creationId xmlns:a16="http://schemas.microsoft.com/office/drawing/2014/main" id="{7E58FFBD-9C72-42BD-BA8B-3251D4DBF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7946" y="26268"/>
            <a:ext cx="924054" cy="323895"/>
          </a:xfrm>
          <a:prstGeom prst="rect">
            <a:avLst/>
          </a:prstGeom>
        </p:spPr>
      </p:pic>
    </p:spTree>
    <p:extLst>
      <p:ext uri="{BB962C8B-B14F-4D97-AF65-F5344CB8AC3E}">
        <p14:creationId xmlns:p14="http://schemas.microsoft.com/office/powerpoint/2010/main" val="55801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octor touching a screen with icons&#10;&#10;Description automatically generated">
            <a:extLst>
              <a:ext uri="{FF2B5EF4-FFF2-40B4-BE49-F238E27FC236}">
                <a16:creationId xmlns:a16="http://schemas.microsoft.com/office/drawing/2014/main" id="{72567515-6501-54DD-F0CC-95111F1D462F}"/>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Rectangle: Single Corner Snipped 18">
            <a:extLst>
              <a:ext uri="{FF2B5EF4-FFF2-40B4-BE49-F238E27FC236}">
                <a16:creationId xmlns:a16="http://schemas.microsoft.com/office/drawing/2014/main" id="{5D56C755-398B-2E7B-38EB-4A2A15C0202E}"/>
              </a:ext>
            </a:extLst>
          </p:cNvPr>
          <p:cNvSpPr/>
          <p:nvPr/>
        </p:nvSpPr>
        <p:spPr>
          <a:xfrm>
            <a:off x="789634" y="1362480"/>
            <a:ext cx="10705468" cy="979046"/>
          </a:xfrm>
          <a:prstGeom prst="snip1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a:t>
            </a:r>
            <a:r>
              <a:rPr lang="en-US" sz="2000" b="1" dirty="0">
                <a:solidFill>
                  <a:schemeClr val="tx1"/>
                </a:solidFill>
              </a:rPr>
              <a:t>EXCEL :- </a:t>
            </a:r>
          </a:p>
          <a:p>
            <a:pPr algn="ctr"/>
            <a:r>
              <a:rPr lang="en-US" sz="2000" dirty="0">
                <a:solidFill>
                  <a:schemeClr val="tx1"/>
                </a:solidFill>
              </a:rPr>
              <a:t>  Utilized for initial data exploration, cleaning, and basic analysis. Excel charts and pivot                                                                tables were created to visualize KPIs.</a:t>
            </a:r>
          </a:p>
        </p:txBody>
      </p:sp>
      <p:sp>
        <p:nvSpPr>
          <p:cNvPr id="23" name="Rectangle: Single Corner Snipped 22">
            <a:extLst>
              <a:ext uri="{FF2B5EF4-FFF2-40B4-BE49-F238E27FC236}">
                <a16:creationId xmlns:a16="http://schemas.microsoft.com/office/drawing/2014/main" id="{35EF75EF-07A5-C2AB-059F-F8205A7F403E}"/>
              </a:ext>
            </a:extLst>
          </p:cNvPr>
          <p:cNvSpPr/>
          <p:nvPr/>
        </p:nvSpPr>
        <p:spPr>
          <a:xfrm>
            <a:off x="1035719" y="2663642"/>
            <a:ext cx="10509955" cy="979046"/>
          </a:xfrm>
          <a:prstGeom prst="snip1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        </a:t>
            </a:r>
            <a:r>
              <a:rPr lang="en-US" sz="2000" b="1" dirty="0">
                <a:solidFill>
                  <a:schemeClr val="tx1"/>
                </a:solidFill>
              </a:rPr>
              <a:t>TABLEAU :-</a:t>
            </a:r>
          </a:p>
          <a:p>
            <a:pPr algn="ctr"/>
            <a:r>
              <a:rPr lang="en-US" sz="2000" dirty="0">
                <a:solidFill>
                  <a:schemeClr val="tx1"/>
                </a:solidFill>
              </a:rPr>
              <a:t>          Employed for creating interactive and visually appealing dashboards. Various charts, including bar charts, funnel charts, and maps, were utilized to present KPIs effectively.</a:t>
            </a:r>
          </a:p>
        </p:txBody>
      </p:sp>
      <p:sp>
        <p:nvSpPr>
          <p:cNvPr id="24" name="Rectangle: Single Corner Snipped 23">
            <a:extLst>
              <a:ext uri="{FF2B5EF4-FFF2-40B4-BE49-F238E27FC236}">
                <a16:creationId xmlns:a16="http://schemas.microsoft.com/office/drawing/2014/main" id="{2E00A8ED-9566-5776-2ED4-AD65F242E8F8}"/>
              </a:ext>
            </a:extLst>
          </p:cNvPr>
          <p:cNvSpPr/>
          <p:nvPr/>
        </p:nvSpPr>
        <p:spPr>
          <a:xfrm>
            <a:off x="1035719" y="4090923"/>
            <a:ext cx="10509955" cy="979046"/>
          </a:xfrm>
          <a:prstGeom prst="snip1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a:t>
            </a:r>
            <a:r>
              <a:rPr lang="en-US" sz="2000" b="1" dirty="0">
                <a:solidFill>
                  <a:schemeClr val="tx1"/>
                </a:solidFill>
              </a:rPr>
              <a:t>Power BI:</a:t>
            </a:r>
          </a:p>
          <a:p>
            <a:pPr algn="ctr"/>
            <a:r>
              <a:rPr lang="en-US" sz="2000" dirty="0"/>
              <a:t>   </a:t>
            </a:r>
            <a:r>
              <a:rPr lang="en-US" sz="2000" dirty="0">
                <a:solidFill>
                  <a:schemeClr val="tx1"/>
                </a:solidFill>
              </a:rPr>
              <a:t>Utilized for creating dynamic and interactive dashboards. Power BI allowed for seamless       integration of multiple data sources and the creation of visually appealing reports. </a:t>
            </a:r>
          </a:p>
        </p:txBody>
      </p:sp>
      <p:sp>
        <p:nvSpPr>
          <p:cNvPr id="25" name="Rectangle: Single Corner Snipped 24">
            <a:extLst>
              <a:ext uri="{FF2B5EF4-FFF2-40B4-BE49-F238E27FC236}">
                <a16:creationId xmlns:a16="http://schemas.microsoft.com/office/drawing/2014/main" id="{33D7B4ED-E788-0C95-FB12-2A80C331905C}"/>
              </a:ext>
            </a:extLst>
          </p:cNvPr>
          <p:cNvSpPr/>
          <p:nvPr/>
        </p:nvSpPr>
        <p:spPr>
          <a:xfrm>
            <a:off x="789634" y="5599151"/>
            <a:ext cx="10756040" cy="979046"/>
          </a:xfrm>
          <a:prstGeom prst="snip1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                   </a:t>
            </a:r>
            <a:r>
              <a:rPr lang="en-US" sz="2000" b="1" dirty="0">
                <a:solidFill>
                  <a:schemeClr val="tx1"/>
                </a:solidFill>
              </a:rPr>
              <a:t>SQL: </a:t>
            </a:r>
          </a:p>
          <a:p>
            <a:pPr algn="ctr"/>
            <a:r>
              <a:rPr lang="en-US" sz="2000" dirty="0"/>
              <a:t>                     </a:t>
            </a:r>
            <a:r>
              <a:rPr lang="en-US" sz="2000" dirty="0">
                <a:solidFill>
                  <a:schemeClr val="tx1"/>
                </a:solidFill>
              </a:rPr>
              <a:t>Executed for data manipulation, filtering, and aggregation to derive key metrics. SQL queries were essential for preparing datasets for visualization.</a:t>
            </a:r>
          </a:p>
        </p:txBody>
      </p:sp>
      <p:pic>
        <p:nvPicPr>
          <p:cNvPr id="26" name="Picture 25" descr="A logo of a graph&#10;&#10;Description automatically generated">
            <a:extLst>
              <a:ext uri="{FF2B5EF4-FFF2-40B4-BE49-F238E27FC236}">
                <a16:creationId xmlns:a16="http://schemas.microsoft.com/office/drawing/2014/main" id="{92B84252-447E-4DEE-195E-5963188BC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620" y="4017553"/>
            <a:ext cx="1283704" cy="108076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8" name="Picture 27" descr="A logo for a software company&#10;&#10;Description automatically generated">
            <a:extLst>
              <a:ext uri="{FF2B5EF4-FFF2-40B4-BE49-F238E27FC236}">
                <a16:creationId xmlns:a16="http://schemas.microsoft.com/office/drawing/2014/main" id="{5FDC5486-3574-2F2E-1194-431039352D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719" y="5497432"/>
            <a:ext cx="1365396" cy="108076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9" name="Picture 28" descr="A logo with colorful crosses&#10;&#10;Description automatically generated">
            <a:extLst>
              <a:ext uri="{FF2B5EF4-FFF2-40B4-BE49-F238E27FC236}">
                <a16:creationId xmlns:a16="http://schemas.microsoft.com/office/drawing/2014/main" id="{F5B07BE3-5CC0-A9E1-E080-2F0F03BF33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620" y="2635841"/>
            <a:ext cx="1283704" cy="106697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7" name="Picture 26" descr="A green logo with white x&#10;&#10;Description automatically generated">
            <a:extLst>
              <a:ext uri="{FF2B5EF4-FFF2-40B4-BE49-F238E27FC236}">
                <a16:creationId xmlns:a16="http://schemas.microsoft.com/office/drawing/2014/main" id="{8BD0DB74-A80A-0A72-BE08-D572E75623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620" y="1279233"/>
            <a:ext cx="1321814" cy="116029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0" name="TextBox 29">
            <a:extLst>
              <a:ext uri="{FF2B5EF4-FFF2-40B4-BE49-F238E27FC236}">
                <a16:creationId xmlns:a16="http://schemas.microsoft.com/office/drawing/2014/main" id="{D2592183-FE07-94BB-2F41-EB39986D119B}"/>
              </a:ext>
            </a:extLst>
          </p:cNvPr>
          <p:cNvSpPr txBox="1"/>
          <p:nvPr/>
        </p:nvSpPr>
        <p:spPr>
          <a:xfrm>
            <a:off x="3763618" y="352867"/>
            <a:ext cx="3988233" cy="646331"/>
          </a:xfrm>
          <a:prstGeom prst="rect">
            <a:avLst/>
          </a:prstGeom>
          <a:solidFill>
            <a:schemeClr val="accent5">
              <a:lumMod val="20000"/>
              <a:lumOff val="80000"/>
            </a:schemeClr>
          </a:solidFill>
        </p:spPr>
        <p:txBody>
          <a:bodyPr wrap="square" rtlCol="0">
            <a:spAutoFit/>
          </a:bodyPr>
          <a:lstStyle/>
          <a:p>
            <a:pPr algn="ctr"/>
            <a:r>
              <a:rPr lang="en-US" sz="3600" b="1" dirty="0">
                <a:solidFill>
                  <a:schemeClr val="bg1"/>
                </a:solidFill>
              </a:rPr>
              <a:t>Tools Used :</a:t>
            </a:r>
          </a:p>
        </p:txBody>
      </p:sp>
      <p:pic>
        <p:nvPicPr>
          <p:cNvPr id="3" name="Picture 2">
            <a:extLst>
              <a:ext uri="{FF2B5EF4-FFF2-40B4-BE49-F238E27FC236}">
                <a16:creationId xmlns:a16="http://schemas.microsoft.com/office/drawing/2014/main" id="{F625E74A-8967-D23C-5265-10C95FA714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67946" y="26268"/>
            <a:ext cx="924054" cy="323895"/>
          </a:xfrm>
          <a:prstGeom prst="rect">
            <a:avLst/>
          </a:prstGeom>
        </p:spPr>
      </p:pic>
    </p:spTree>
    <p:extLst>
      <p:ext uri="{BB962C8B-B14F-4D97-AF65-F5344CB8AC3E}">
        <p14:creationId xmlns:p14="http://schemas.microsoft.com/office/powerpoint/2010/main" val="95961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1000"/>
                                        <p:tgtEl>
                                          <p:spTgt spid="26"/>
                                        </p:tgtEl>
                                      </p:cBhvr>
                                    </p:animEffect>
                                    <p:anim calcmode="lin" valueType="num">
                                      <p:cBhvr>
                                        <p:cTn id="37" dur="1000" fill="hold"/>
                                        <p:tgtEl>
                                          <p:spTgt spid="26"/>
                                        </p:tgtEl>
                                        <p:attrNameLst>
                                          <p:attrName>ppt_x</p:attrName>
                                        </p:attrNameLst>
                                      </p:cBhvr>
                                      <p:tavLst>
                                        <p:tav tm="0">
                                          <p:val>
                                            <p:strVal val="#ppt_x"/>
                                          </p:val>
                                        </p:tav>
                                        <p:tav tm="100000">
                                          <p:val>
                                            <p:strVal val="#ppt_x"/>
                                          </p:val>
                                        </p:tav>
                                      </p:tavLst>
                                    </p:anim>
                                    <p:anim calcmode="lin" valueType="num">
                                      <p:cBhvr>
                                        <p:cTn id="3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anim calcmode="lin" valueType="num">
                                      <p:cBhvr>
                                        <p:cTn id="44" dur="1000" fill="hold"/>
                                        <p:tgtEl>
                                          <p:spTgt spid="25"/>
                                        </p:tgtEl>
                                        <p:attrNameLst>
                                          <p:attrName>ppt_x</p:attrName>
                                        </p:attrNameLst>
                                      </p:cBhvr>
                                      <p:tavLst>
                                        <p:tav tm="0">
                                          <p:val>
                                            <p:strVal val="#ppt_x"/>
                                          </p:val>
                                        </p:tav>
                                        <p:tav tm="100000">
                                          <p:val>
                                            <p:strVal val="#ppt_x"/>
                                          </p:val>
                                        </p:tav>
                                      </p:tavLst>
                                    </p:anim>
                                    <p:anim calcmode="lin" valueType="num">
                                      <p:cBhvr>
                                        <p:cTn id="45" dur="1000" fill="hold"/>
                                        <p:tgtEl>
                                          <p:spTgt spid="25"/>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1000"/>
                                        <p:tgtEl>
                                          <p:spTgt spid="28"/>
                                        </p:tgtEl>
                                      </p:cBhvr>
                                    </p:animEffect>
                                    <p:anim calcmode="lin" valueType="num">
                                      <p:cBhvr>
                                        <p:cTn id="49" dur="1000" fill="hold"/>
                                        <p:tgtEl>
                                          <p:spTgt spid="28"/>
                                        </p:tgtEl>
                                        <p:attrNameLst>
                                          <p:attrName>ppt_x</p:attrName>
                                        </p:attrNameLst>
                                      </p:cBhvr>
                                      <p:tavLst>
                                        <p:tav tm="0">
                                          <p:val>
                                            <p:strVal val="#ppt_x"/>
                                          </p:val>
                                        </p:tav>
                                        <p:tav tm="100000">
                                          <p:val>
                                            <p:strVal val="#ppt_x"/>
                                          </p:val>
                                        </p:tav>
                                      </p:tavLst>
                                    </p:anim>
                                    <p:anim calcmode="lin" valueType="num">
                                      <p:cBhvr>
                                        <p:cTn id="5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octor touching a screen with icons">
            <a:extLst>
              <a:ext uri="{FF2B5EF4-FFF2-40B4-BE49-F238E27FC236}">
                <a16:creationId xmlns:a16="http://schemas.microsoft.com/office/drawing/2014/main" id="{ECDDD5F6-03DB-8492-573B-BC94B781DC3A}"/>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colorTemperature colorTemp="7200"/>
                    </a14:imgEffect>
                    <a14:imgEffect>
                      <a14:saturation sat="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Arrow: Pentagon 2">
            <a:extLst>
              <a:ext uri="{FF2B5EF4-FFF2-40B4-BE49-F238E27FC236}">
                <a16:creationId xmlns:a16="http://schemas.microsoft.com/office/drawing/2014/main" id="{00F8ACA6-0867-52B5-D952-4EF4962F0079}"/>
              </a:ext>
            </a:extLst>
          </p:cNvPr>
          <p:cNvSpPr/>
          <p:nvPr/>
        </p:nvSpPr>
        <p:spPr>
          <a:xfrm rot="5400000">
            <a:off x="-1311977" y="3677468"/>
            <a:ext cx="4797287" cy="1563779"/>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2800" b="1" dirty="0"/>
              <a:t>KPI I</a:t>
            </a:r>
          </a:p>
          <a:p>
            <a:pPr algn="ctr"/>
            <a:endParaRPr lang="en-US" sz="2800" b="1" dirty="0"/>
          </a:p>
          <a:p>
            <a:pPr algn="ctr"/>
            <a:endParaRPr lang="en-US" sz="2800" b="1" dirty="0"/>
          </a:p>
          <a:p>
            <a:pPr algn="ctr"/>
            <a:r>
              <a:rPr lang="en-US" sz="2000" dirty="0"/>
              <a:t>Number of Patients across Various Summaries</a:t>
            </a:r>
          </a:p>
        </p:txBody>
      </p:sp>
      <p:sp>
        <p:nvSpPr>
          <p:cNvPr id="16" name="Arrow: Pentagon 15">
            <a:extLst>
              <a:ext uri="{FF2B5EF4-FFF2-40B4-BE49-F238E27FC236}">
                <a16:creationId xmlns:a16="http://schemas.microsoft.com/office/drawing/2014/main" id="{04BEFDE0-4BBA-1A15-0B83-5B51CD696FD7}"/>
              </a:ext>
            </a:extLst>
          </p:cNvPr>
          <p:cNvSpPr/>
          <p:nvPr/>
        </p:nvSpPr>
        <p:spPr>
          <a:xfrm rot="5400000">
            <a:off x="649329" y="3677467"/>
            <a:ext cx="4797287" cy="1563779"/>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2800" b="1" dirty="0"/>
              <a:t>KPI II</a:t>
            </a:r>
          </a:p>
          <a:p>
            <a:pPr algn="ctr"/>
            <a:endParaRPr lang="en-US" sz="2800" b="1" dirty="0"/>
          </a:p>
          <a:p>
            <a:pPr algn="ctr"/>
            <a:endParaRPr lang="en-US" sz="2800" b="1" dirty="0"/>
          </a:p>
          <a:p>
            <a:pPr algn="ctr"/>
            <a:endParaRPr lang="en-US" sz="2800" b="1" dirty="0"/>
          </a:p>
          <a:p>
            <a:pPr algn="ctr"/>
            <a:endParaRPr lang="en-US" sz="2800" b="1" dirty="0"/>
          </a:p>
          <a:p>
            <a:pPr algn="ctr"/>
            <a:r>
              <a:rPr lang="en-US" sz="2000" dirty="0"/>
              <a:t>Profit vs. Non-Profit Stats</a:t>
            </a:r>
          </a:p>
        </p:txBody>
      </p:sp>
      <p:sp>
        <p:nvSpPr>
          <p:cNvPr id="17" name="Arrow: Pentagon 16">
            <a:extLst>
              <a:ext uri="{FF2B5EF4-FFF2-40B4-BE49-F238E27FC236}">
                <a16:creationId xmlns:a16="http://schemas.microsoft.com/office/drawing/2014/main" id="{555B360D-DF74-92D0-FFD7-044DBA305F1B}"/>
              </a:ext>
            </a:extLst>
          </p:cNvPr>
          <p:cNvSpPr/>
          <p:nvPr/>
        </p:nvSpPr>
        <p:spPr>
          <a:xfrm rot="5400000">
            <a:off x="2610636" y="3677467"/>
            <a:ext cx="4797287" cy="1563779"/>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2800" b="1" dirty="0"/>
              <a:t>KPI III</a:t>
            </a:r>
          </a:p>
          <a:p>
            <a:pPr algn="ctr"/>
            <a:endParaRPr lang="en-US" sz="2800" b="1" dirty="0"/>
          </a:p>
          <a:p>
            <a:pPr algn="ctr"/>
            <a:r>
              <a:rPr lang="en-US" sz="2000" dirty="0"/>
              <a:t>Chain Organizations with Total Performance Score as No Score</a:t>
            </a:r>
          </a:p>
        </p:txBody>
      </p:sp>
      <p:sp>
        <p:nvSpPr>
          <p:cNvPr id="18" name="Arrow: Pentagon 17">
            <a:extLst>
              <a:ext uri="{FF2B5EF4-FFF2-40B4-BE49-F238E27FC236}">
                <a16:creationId xmlns:a16="http://schemas.microsoft.com/office/drawing/2014/main" id="{C8A126C4-CA55-48BF-CFF8-4F8E980A3216}"/>
              </a:ext>
            </a:extLst>
          </p:cNvPr>
          <p:cNvSpPr/>
          <p:nvPr/>
        </p:nvSpPr>
        <p:spPr>
          <a:xfrm rot="5400000">
            <a:off x="4625055" y="3677467"/>
            <a:ext cx="4797287" cy="1563779"/>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2800" b="1" dirty="0"/>
              <a:t>KPI IV</a:t>
            </a:r>
          </a:p>
          <a:p>
            <a:pPr algn="ctr"/>
            <a:endParaRPr lang="en-US" sz="2800" b="1" dirty="0"/>
          </a:p>
          <a:p>
            <a:pPr algn="ctr"/>
            <a:endParaRPr lang="en-US" sz="2800" b="1" dirty="0"/>
          </a:p>
          <a:p>
            <a:pPr algn="ctr"/>
            <a:endParaRPr lang="en-US" sz="2800" b="1" dirty="0"/>
          </a:p>
          <a:p>
            <a:pPr algn="ctr"/>
            <a:endParaRPr lang="en-US" sz="2800" b="1" dirty="0"/>
          </a:p>
          <a:p>
            <a:pPr algn="ctr"/>
            <a:r>
              <a:rPr lang="en-US" sz="2000" dirty="0"/>
              <a:t>Dialysis Stations Stats</a:t>
            </a:r>
          </a:p>
        </p:txBody>
      </p:sp>
      <p:sp>
        <p:nvSpPr>
          <p:cNvPr id="19" name="Arrow: Pentagon 18">
            <a:extLst>
              <a:ext uri="{FF2B5EF4-FFF2-40B4-BE49-F238E27FC236}">
                <a16:creationId xmlns:a16="http://schemas.microsoft.com/office/drawing/2014/main" id="{BA99905F-5D6C-1A1D-6A62-12C467CFFA76}"/>
              </a:ext>
            </a:extLst>
          </p:cNvPr>
          <p:cNvSpPr/>
          <p:nvPr/>
        </p:nvSpPr>
        <p:spPr>
          <a:xfrm rot="5400000">
            <a:off x="6639474" y="3677467"/>
            <a:ext cx="4797287" cy="1563779"/>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2800" b="1" dirty="0"/>
              <a:t>KPI V</a:t>
            </a:r>
          </a:p>
          <a:p>
            <a:pPr algn="ctr"/>
            <a:endParaRPr lang="en-US" sz="2800" b="1" dirty="0"/>
          </a:p>
          <a:p>
            <a:pPr algn="ctr"/>
            <a:endParaRPr lang="en-US" sz="2800" b="1" dirty="0"/>
          </a:p>
          <a:p>
            <a:pPr algn="ctr"/>
            <a:endParaRPr lang="en-US" sz="2800" b="1" dirty="0"/>
          </a:p>
          <a:p>
            <a:pPr algn="ctr"/>
            <a:r>
              <a:rPr lang="en-US" sz="2000" dirty="0"/>
              <a:t># of Category Text - As Expected</a:t>
            </a:r>
          </a:p>
        </p:txBody>
      </p:sp>
      <p:sp>
        <p:nvSpPr>
          <p:cNvPr id="20" name="Arrow: Pentagon 19">
            <a:extLst>
              <a:ext uri="{FF2B5EF4-FFF2-40B4-BE49-F238E27FC236}">
                <a16:creationId xmlns:a16="http://schemas.microsoft.com/office/drawing/2014/main" id="{01FCE453-45F5-097F-C5E5-AA6DEB098395}"/>
              </a:ext>
            </a:extLst>
          </p:cNvPr>
          <p:cNvSpPr/>
          <p:nvPr/>
        </p:nvSpPr>
        <p:spPr>
          <a:xfrm rot="5400000">
            <a:off x="8653893" y="3677467"/>
            <a:ext cx="4797287" cy="1563779"/>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2800" b="1" dirty="0"/>
              <a:t>KPI VI</a:t>
            </a:r>
          </a:p>
          <a:p>
            <a:pPr algn="ctr"/>
            <a:endParaRPr lang="en-US" sz="2800" b="1" dirty="0"/>
          </a:p>
          <a:p>
            <a:pPr algn="ctr"/>
            <a:endParaRPr lang="en-US" sz="2800" b="1" dirty="0"/>
          </a:p>
          <a:p>
            <a:pPr algn="ctr"/>
            <a:r>
              <a:rPr lang="en-US" sz="2000" dirty="0"/>
              <a:t>Average Payment Reduction Rate</a:t>
            </a:r>
          </a:p>
        </p:txBody>
      </p:sp>
      <p:sp>
        <p:nvSpPr>
          <p:cNvPr id="21" name="TextBox 20">
            <a:extLst>
              <a:ext uri="{FF2B5EF4-FFF2-40B4-BE49-F238E27FC236}">
                <a16:creationId xmlns:a16="http://schemas.microsoft.com/office/drawing/2014/main" id="{C7E93F19-640F-F6AB-027E-43E869BB3ACC}"/>
              </a:ext>
            </a:extLst>
          </p:cNvPr>
          <p:cNvSpPr txBox="1"/>
          <p:nvPr/>
        </p:nvSpPr>
        <p:spPr>
          <a:xfrm>
            <a:off x="3326295" y="477078"/>
            <a:ext cx="4174435" cy="769441"/>
          </a:xfrm>
          <a:prstGeom prst="rect">
            <a:avLst/>
          </a:prstGeom>
          <a:solidFill>
            <a:schemeClr val="accent1">
              <a:lumMod val="40000"/>
              <a:lumOff val="60000"/>
            </a:schemeClr>
          </a:solidFill>
        </p:spPr>
        <p:txBody>
          <a:bodyPr wrap="square" rtlCol="0">
            <a:spAutoFit/>
          </a:bodyPr>
          <a:lstStyle/>
          <a:p>
            <a:pPr algn="ctr"/>
            <a:r>
              <a:rPr lang="en-US" sz="4400" b="1" dirty="0">
                <a:solidFill>
                  <a:schemeClr val="bg1"/>
                </a:solidFill>
              </a:rPr>
              <a:t>CONTENT</a:t>
            </a:r>
          </a:p>
        </p:txBody>
      </p:sp>
      <p:pic>
        <p:nvPicPr>
          <p:cNvPr id="4" name="Picture 3">
            <a:extLst>
              <a:ext uri="{FF2B5EF4-FFF2-40B4-BE49-F238E27FC236}">
                <a16:creationId xmlns:a16="http://schemas.microsoft.com/office/drawing/2014/main" id="{BCBD9884-03DB-4C60-5954-B6A575272B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7946" y="26268"/>
            <a:ext cx="924054" cy="323895"/>
          </a:xfrm>
          <a:prstGeom prst="rect">
            <a:avLst/>
          </a:prstGeom>
        </p:spPr>
      </p:pic>
    </p:spTree>
    <p:extLst>
      <p:ext uri="{BB962C8B-B14F-4D97-AF65-F5344CB8AC3E}">
        <p14:creationId xmlns:p14="http://schemas.microsoft.com/office/powerpoint/2010/main" val="391708407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17"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E44F89-F0EA-A362-CD38-B7E6C4532405}"/>
              </a:ext>
            </a:extLst>
          </p:cNvPr>
          <p:cNvSpPr txBox="1"/>
          <p:nvPr/>
        </p:nvSpPr>
        <p:spPr>
          <a:xfrm>
            <a:off x="-73480" y="1426213"/>
            <a:ext cx="7745680" cy="369332"/>
          </a:xfrm>
          <a:prstGeom prst="rect">
            <a:avLst/>
          </a:prstGeom>
          <a:noFill/>
        </p:spPr>
        <p:txBody>
          <a:bodyPr wrap="square" rtlCol="0">
            <a:spAutoFit/>
          </a:bodyPr>
          <a:lstStyle/>
          <a:p>
            <a:pPr marL="285750" indent="-285750">
              <a:buFont typeface="Arial" panose="020B0604020202020204" pitchFamily="34" charset="0"/>
              <a:buChar char="•"/>
            </a:pPr>
            <a:r>
              <a:rPr lang="en-US" dirty="0"/>
              <a:t>Analyzing the no. of patients across various summaries</a:t>
            </a:r>
          </a:p>
        </p:txBody>
      </p:sp>
      <p:sp>
        <p:nvSpPr>
          <p:cNvPr id="6" name="TextBox 5">
            <a:extLst>
              <a:ext uri="{FF2B5EF4-FFF2-40B4-BE49-F238E27FC236}">
                <a16:creationId xmlns:a16="http://schemas.microsoft.com/office/drawing/2014/main" id="{C34F49B6-7627-D903-A220-5A2B4BAA4025}"/>
              </a:ext>
            </a:extLst>
          </p:cNvPr>
          <p:cNvSpPr txBox="1"/>
          <p:nvPr/>
        </p:nvSpPr>
        <p:spPr>
          <a:xfrm>
            <a:off x="-1" y="3126444"/>
            <a:ext cx="752895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Ensure that the data in the specified columns (</a:t>
            </a:r>
            <a:r>
              <a:rPr lang="en-US" dirty="0" err="1"/>
              <a:t>transfusionsummary</a:t>
            </a:r>
            <a:r>
              <a:rPr lang="en-US" dirty="0"/>
              <a:t>, </a:t>
            </a:r>
            <a:r>
              <a:rPr lang="en-US" dirty="0" err="1"/>
              <a:t>hypercalcemiasummary</a:t>
            </a:r>
            <a:r>
              <a:rPr lang="en-US" dirty="0"/>
              <a:t>, etc.) is appropriately formatted and contains numeric values. </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FC4E82BB-FF5F-3954-7EC6-6A0DA73FA7FD}"/>
              </a:ext>
            </a:extLst>
          </p:cNvPr>
          <p:cNvSpPr txBox="1"/>
          <p:nvPr/>
        </p:nvSpPr>
        <p:spPr>
          <a:xfrm>
            <a:off x="2606634" y="115722"/>
            <a:ext cx="7745680" cy="523220"/>
          </a:xfrm>
          <a:prstGeom prst="rect">
            <a:avLst/>
          </a:prstGeom>
          <a:solidFill>
            <a:schemeClr val="accent5">
              <a:lumMod val="50000"/>
            </a:schemeClr>
          </a:solidFill>
        </p:spPr>
        <p:txBody>
          <a:bodyPr wrap="square" rtlCol="0">
            <a:spAutoFit/>
          </a:bodyPr>
          <a:lstStyle/>
          <a:p>
            <a:r>
              <a:rPr lang="en-US" sz="2800" dirty="0"/>
              <a:t>KPI1 : Number of Patients across various summaries</a:t>
            </a:r>
          </a:p>
        </p:txBody>
      </p:sp>
      <p:sp>
        <p:nvSpPr>
          <p:cNvPr id="11" name="Rectangle: Rounded Corners 10">
            <a:extLst>
              <a:ext uri="{FF2B5EF4-FFF2-40B4-BE49-F238E27FC236}">
                <a16:creationId xmlns:a16="http://schemas.microsoft.com/office/drawing/2014/main" id="{FB46F00A-ABB9-60DE-1942-F28BB459D325}"/>
              </a:ext>
            </a:extLst>
          </p:cNvPr>
          <p:cNvSpPr/>
          <p:nvPr/>
        </p:nvSpPr>
        <p:spPr>
          <a:xfrm>
            <a:off x="146954" y="965591"/>
            <a:ext cx="6897511" cy="484593"/>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Observations :</a:t>
            </a:r>
          </a:p>
        </p:txBody>
      </p:sp>
      <p:sp>
        <p:nvSpPr>
          <p:cNvPr id="12" name="Rectangle: Rounded Corners 11">
            <a:extLst>
              <a:ext uri="{FF2B5EF4-FFF2-40B4-BE49-F238E27FC236}">
                <a16:creationId xmlns:a16="http://schemas.microsoft.com/office/drawing/2014/main" id="{15C9B291-4A5D-95B0-4FE5-4D84D2B8069D}"/>
              </a:ext>
            </a:extLst>
          </p:cNvPr>
          <p:cNvSpPr/>
          <p:nvPr/>
        </p:nvSpPr>
        <p:spPr>
          <a:xfrm>
            <a:off x="146955" y="2602571"/>
            <a:ext cx="6897511" cy="484593"/>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Suggestions :</a:t>
            </a:r>
          </a:p>
        </p:txBody>
      </p:sp>
      <p:sp>
        <p:nvSpPr>
          <p:cNvPr id="13" name="Rectangle: Rounded Corners 12">
            <a:extLst>
              <a:ext uri="{FF2B5EF4-FFF2-40B4-BE49-F238E27FC236}">
                <a16:creationId xmlns:a16="http://schemas.microsoft.com/office/drawing/2014/main" id="{0F720739-6130-DDDA-DE01-A5A9C5C6BE00}"/>
              </a:ext>
            </a:extLst>
          </p:cNvPr>
          <p:cNvSpPr/>
          <p:nvPr/>
        </p:nvSpPr>
        <p:spPr>
          <a:xfrm>
            <a:off x="146956" y="4627072"/>
            <a:ext cx="6897511" cy="484593"/>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Conclusions:</a:t>
            </a:r>
          </a:p>
        </p:txBody>
      </p:sp>
      <p:sp>
        <p:nvSpPr>
          <p:cNvPr id="14" name="TextBox 13">
            <a:extLst>
              <a:ext uri="{FF2B5EF4-FFF2-40B4-BE49-F238E27FC236}">
                <a16:creationId xmlns:a16="http://schemas.microsoft.com/office/drawing/2014/main" id="{53426877-2A88-4C43-6775-D6E6C04AD9E0}"/>
              </a:ext>
            </a:extLst>
          </p:cNvPr>
          <p:cNvSpPr txBox="1"/>
          <p:nvPr/>
        </p:nvSpPr>
        <p:spPr>
          <a:xfrm>
            <a:off x="146956" y="5103674"/>
            <a:ext cx="7304808"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a:t>
            </a:r>
            <a:r>
              <a:rPr lang="en-IN" dirty="0" err="1"/>
              <a:t>Kpi</a:t>
            </a:r>
            <a:r>
              <a:rPr lang="en-IN" dirty="0"/>
              <a:t> provides insights into the demand for dialysis services, helps in capacity planning, and assists healthcare providers in delivering personalized care based on patient characteristics </a:t>
            </a:r>
          </a:p>
        </p:txBody>
      </p:sp>
      <p:pic>
        <p:nvPicPr>
          <p:cNvPr id="21" name="Picture 20">
            <a:extLst>
              <a:ext uri="{FF2B5EF4-FFF2-40B4-BE49-F238E27FC236}">
                <a16:creationId xmlns:a16="http://schemas.microsoft.com/office/drawing/2014/main" id="{47584188-C072-2D1D-C918-9D8DD08D1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7946" y="26268"/>
            <a:ext cx="924054" cy="323895"/>
          </a:xfrm>
          <a:prstGeom prst="rect">
            <a:avLst/>
          </a:prstGeom>
        </p:spPr>
      </p:pic>
      <p:graphicFrame>
        <p:nvGraphicFramePr>
          <p:cNvPr id="2" name="Chart 1">
            <a:extLst>
              <a:ext uri="{FF2B5EF4-FFF2-40B4-BE49-F238E27FC236}">
                <a16:creationId xmlns:a16="http://schemas.microsoft.com/office/drawing/2014/main" id="{47A15F9C-48D3-4541-8533-8D2F44886ED4}"/>
              </a:ext>
            </a:extLst>
          </p:cNvPr>
          <p:cNvGraphicFramePr>
            <a:graphicFrameLocks/>
          </p:cNvGraphicFramePr>
          <p:nvPr>
            <p:extLst>
              <p:ext uri="{D42A27DB-BD31-4B8C-83A1-F6EECF244321}">
                <p14:modId xmlns:p14="http://schemas.microsoft.com/office/powerpoint/2010/main" val="2282139284"/>
              </p:ext>
            </p:extLst>
          </p:nvPr>
        </p:nvGraphicFramePr>
        <p:xfrm>
          <a:off x="7528955" y="965591"/>
          <a:ext cx="4516089" cy="36381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237723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F38BC3C-9F5D-03B3-4F2D-EC38245505D2}"/>
              </a:ext>
            </a:extLst>
          </p:cNvPr>
          <p:cNvSpPr/>
          <p:nvPr/>
        </p:nvSpPr>
        <p:spPr>
          <a:xfrm>
            <a:off x="0" y="668564"/>
            <a:ext cx="6897511" cy="484593"/>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Observations :</a:t>
            </a:r>
          </a:p>
        </p:txBody>
      </p:sp>
      <p:sp>
        <p:nvSpPr>
          <p:cNvPr id="4" name="Rectangle: Rounded Corners 3">
            <a:extLst>
              <a:ext uri="{FF2B5EF4-FFF2-40B4-BE49-F238E27FC236}">
                <a16:creationId xmlns:a16="http://schemas.microsoft.com/office/drawing/2014/main" id="{9A5182C8-4E5E-8269-34C9-B6A8B5468F0F}"/>
              </a:ext>
            </a:extLst>
          </p:cNvPr>
          <p:cNvSpPr/>
          <p:nvPr/>
        </p:nvSpPr>
        <p:spPr>
          <a:xfrm>
            <a:off x="-4" y="3354546"/>
            <a:ext cx="6897511" cy="484593"/>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Suggestions :</a:t>
            </a:r>
          </a:p>
        </p:txBody>
      </p:sp>
      <p:sp>
        <p:nvSpPr>
          <p:cNvPr id="5" name="TextBox 4">
            <a:extLst>
              <a:ext uri="{FF2B5EF4-FFF2-40B4-BE49-F238E27FC236}">
                <a16:creationId xmlns:a16="http://schemas.microsoft.com/office/drawing/2014/main" id="{CF81EEBE-EDB9-98AC-0FBC-90F3DF0D981E}"/>
              </a:ext>
            </a:extLst>
          </p:cNvPr>
          <p:cNvSpPr txBox="1"/>
          <p:nvPr/>
        </p:nvSpPr>
        <p:spPr>
          <a:xfrm>
            <a:off x="-2" y="1083810"/>
            <a:ext cx="7364187"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t>This pie chart represents the distribution of dialysis stations based on Profit and Non-Profit stats. </a:t>
            </a:r>
          </a:p>
          <a:p>
            <a:pPr marL="285750" indent="-285750">
              <a:buFont typeface="Arial" panose="020B0604020202020204" pitchFamily="34" charset="0"/>
              <a:buChar char="•"/>
            </a:pPr>
            <a:r>
              <a:rPr lang="en-US" dirty="0"/>
              <a:t>A notable majority of the chart is shaded in orange (Profit), indicating that a significant proportion of the summation # Dialysis Stations in the dataset is associated with Profit facilities. </a:t>
            </a:r>
          </a:p>
          <a:p>
            <a:pPr marL="285750" indent="-285750">
              <a:buFont typeface="Wingdings" panose="05000000000000000000" pitchFamily="2" charset="2"/>
              <a:buChar char="§"/>
            </a:pPr>
            <a:r>
              <a:rPr lang="en-US" dirty="0"/>
              <a:t>The blue portion (Non-Profit) is comparatively smaller, suggesting that Non-Profit facilities collectively contribute a smaller share to the summation of # dialysis stations. </a:t>
            </a:r>
          </a:p>
        </p:txBody>
      </p:sp>
      <p:sp>
        <p:nvSpPr>
          <p:cNvPr id="6" name="TextBox 5">
            <a:extLst>
              <a:ext uri="{FF2B5EF4-FFF2-40B4-BE49-F238E27FC236}">
                <a16:creationId xmlns:a16="http://schemas.microsoft.com/office/drawing/2014/main" id="{8845971F-B432-0F8B-24FD-BCBB8F4DE54D}"/>
              </a:ext>
            </a:extLst>
          </p:cNvPr>
          <p:cNvSpPr txBox="1"/>
          <p:nvPr/>
        </p:nvSpPr>
        <p:spPr>
          <a:xfrm>
            <a:off x="-3" y="3809322"/>
            <a:ext cx="7592788" cy="1477328"/>
          </a:xfrm>
          <a:prstGeom prst="rect">
            <a:avLst/>
          </a:prstGeom>
          <a:noFill/>
        </p:spPr>
        <p:txBody>
          <a:bodyPr wrap="square" rtlCol="0">
            <a:spAutoFit/>
          </a:bodyPr>
          <a:lstStyle/>
          <a:p>
            <a:pPr marL="285750" indent="-285750">
              <a:buFont typeface="Wingdings" panose="05000000000000000000" pitchFamily="2" charset="2"/>
              <a:buChar char="§"/>
            </a:pPr>
            <a:r>
              <a:rPr lang="en-US" dirty="0"/>
              <a:t>Ensure that the "</a:t>
            </a:r>
            <a:r>
              <a:rPr lang="en-US" dirty="0" err="1"/>
              <a:t>ProfitorNonProfit</a:t>
            </a:r>
            <a:r>
              <a:rPr lang="en-US" dirty="0"/>
              <a:t>" column has consistent and accurate values (e.g., "Profit" and "Non-Profit"). </a:t>
            </a:r>
          </a:p>
          <a:p>
            <a:pPr marL="285750" indent="-285750">
              <a:buFont typeface="Wingdings" panose="05000000000000000000" pitchFamily="2" charset="2"/>
              <a:buChar char="§"/>
            </a:pPr>
            <a:r>
              <a:rPr lang="en-US" dirty="0"/>
              <a:t>Validate the data in the "# Dialysis Stations" column to ensure it contains numeric </a:t>
            </a:r>
          </a:p>
          <a:p>
            <a:pPr marL="285750" indent="-285750">
              <a:buFont typeface="Wingdings" panose="05000000000000000000" pitchFamily="2" charset="2"/>
              <a:buChar char="§"/>
            </a:pPr>
            <a:r>
              <a:rPr lang="en-US" dirty="0"/>
              <a:t>values and reflects the expected number of dialysis stations for each facility.</a:t>
            </a:r>
          </a:p>
        </p:txBody>
      </p:sp>
      <p:sp>
        <p:nvSpPr>
          <p:cNvPr id="8" name="TextBox 7">
            <a:extLst>
              <a:ext uri="{FF2B5EF4-FFF2-40B4-BE49-F238E27FC236}">
                <a16:creationId xmlns:a16="http://schemas.microsoft.com/office/drawing/2014/main" id="{A4A6233C-0B62-2F3C-D836-55708ACB0029}"/>
              </a:ext>
            </a:extLst>
          </p:cNvPr>
          <p:cNvSpPr txBox="1"/>
          <p:nvPr/>
        </p:nvSpPr>
        <p:spPr>
          <a:xfrm>
            <a:off x="3626173" y="75755"/>
            <a:ext cx="5094514" cy="523220"/>
          </a:xfrm>
          <a:prstGeom prst="rect">
            <a:avLst/>
          </a:prstGeom>
          <a:solidFill>
            <a:schemeClr val="accent5">
              <a:lumMod val="50000"/>
            </a:schemeClr>
          </a:solidFill>
        </p:spPr>
        <p:txBody>
          <a:bodyPr wrap="square" rtlCol="0">
            <a:spAutoFit/>
          </a:bodyPr>
          <a:lstStyle/>
          <a:p>
            <a:r>
              <a:rPr lang="fr-FR" sz="2800" b="1" dirty="0"/>
              <a:t>KPI2 : Profit Vs Non-Profit Stats</a:t>
            </a:r>
            <a:endParaRPr lang="en-US" sz="2800" b="1" dirty="0"/>
          </a:p>
        </p:txBody>
      </p:sp>
      <p:pic>
        <p:nvPicPr>
          <p:cNvPr id="14" name="Picture 13">
            <a:extLst>
              <a:ext uri="{FF2B5EF4-FFF2-40B4-BE49-F238E27FC236}">
                <a16:creationId xmlns:a16="http://schemas.microsoft.com/office/drawing/2014/main" id="{75079275-3BB0-4E53-9541-C4B38BD0C247}"/>
              </a:ext>
            </a:extLst>
          </p:cNvPr>
          <p:cNvPicPr>
            <a:picLocks noChangeAspect="1"/>
          </p:cNvPicPr>
          <p:nvPr/>
        </p:nvPicPr>
        <p:blipFill rotWithShape="1">
          <a:blip r:embed="rId3"/>
          <a:srcRect l="1666" r="1" b="3172"/>
          <a:stretch/>
        </p:blipFill>
        <p:spPr>
          <a:xfrm>
            <a:off x="7592784" y="1125620"/>
            <a:ext cx="4599215" cy="4096783"/>
          </a:xfrm>
          <a:prstGeom prst="rect">
            <a:avLst/>
          </a:prstGeom>
        </p:spPr>
      </p:pic>
      <p:sp>
        <p:nvSpPr>
          <p:cNvPr id="16" name="TextBox 15">
            <a:extLst>
              <a:ext uri="{FF2B5EF4-FFF2-40B4-BE49-F238E27FC236}">
                <a16:creationId xmlns:a16="http://schemas.microsoft.com/office/drawing/2014/main" id="{BE35098F-ECE8-DA8C-F364-4116AD45DCB4}"/>
              </a:ext>
            </a:extLst>
          </p:cNvPr>
          <p:cNvSpPr txBox="1"/>
          <p:nvPr/>
        </p:nvSpPr>
        <p:spPr>
          <a:xfrm>
            <a:off x="253090" y="5833473"/>
            <a:ext cx="7111095"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The main conclusion that can be drawn from the above KPI is it basically represents the Profit Vs Non-Profit Stats of various organizations which is present in the data set.</a:t>
            </a:r>
            <a:endParaRPr lang="en-IN" dirty="0"/>
          </a:p>
        </p:txBody>
      </p:sp>
      <p:sp>
        <p:nvSpPr>
          <p:cNvPr id="17" name="Rectangle: Rounded Corners 16">
            <a:extLst>
              <a:ext uri="{FF2B5EF4-FFF2-40B4-BE49-F238E27FC236}">
                <a16:creationId xmlns:a16="http://schemas.microsoft.com/office/drawing/2014/main" id="{3FD047BF-4F31-A40A-6E69-9777E28BEF41}"/>
              </a:ext>
            </a:extLst>
          </p:cNvPr>
          <p:cNvSpPr/>
          <p:nvPr/>
        </p:nvSpPr>
        <p:spPr>
          <a:xfrm>
            <a:off x="233335" y="5256833"/>
            <a:ext cx="6897511" cy="484593"/>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Conclusions:</a:t>
            </a:r>
          </a:p>
        </p:txBody>
      </p:sp>
      <p:pic>
        <p:nvPicPr>
          <p:cNvPr id="18" name="Picture 17">
            <a:extLst>
              <a:ext uri="{FF2B5EF4-FFF2-40B4-BE49-F238E27FC236}">
                <a16:creationId xmlns:a16="http://schemas.microsoft.com/office/drawing/2014/main" id="{6CBF3EA0-2907-F04B-316E-820E95D5FD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7946" y="26268"/>
            <a:ext cx="924054" cy="323895"/>
          </a:xfrm>
          <a:prstGeom prst="rect">
            <a:avLst/>
          </a:prstGeom>
        </p:spPr>
      </p:pic>
    </p:spTree>
    <p:extLst>
      <p:ext uri="{BB962C8B-B14F-4D97-AF65-F5344CB8AC3E}">
        <p14:creationId xmlns:p14="http://schemas.microsoft.com/office/powerpoint/2010/main" val="13785189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1342</TotalTime>
  <Words>1378</Words>
  <Application>Microsoft Office PowerPoint</Application>
  <PresentationFormat>Widescreen</PresentationFormat>
  <Paragraphs>156</Paragraphs>
  <Slides>24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Constantia</vt:lpstr>
      <vt:lpstr>Söhne</vt:lpstr>
      <vt:lpstr>Times New Roman</vt:lpstr>
      <vt:lpstr>Wingdings</vt:lpstr>
      <vt:lpstr>1_Office Theme</vt:lpstr>
      <vt:lpstr>Dialysis of Patients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Tanuja Topare</dc:creator>
  <cp:lastModifiedBy>DELL</cp:lastModifiedBy>
  <cp:revision>4</cp:revision>
  <dcterms:created xsi:type="dcterms:W3CDTF">2024-01-23T17:09:25Z</dcterms:created>
  <dcterms:modified xsi:type="dcterms:W3CDTF">2024-01-28T07:26:33Z</dcterms:modified>
</cp:coreProperties>
</file>