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3" r:id="rId1"/>
  </p:sldMasterIdLst>
  <p:sldIdLst>
    <p:sldId id="256" r:id="rId2"/>
    <p:sldId id="257" r:id="rId3"/>
    <p:sldId id="258" r:id="rId4"/>
    <p:sldId id="268" r:id="rId5"/>
    <p:sldId id="259" r:id="rId6"/>
    <p:sldId id="270" r:id="rId7"/>
    <p:sldId id="271" r:id="rId8"/>
    <p:sldId id="272" r:id="rId9"/>
    <p:sldId id="261" r:id="rId10"/>
    <p:sldId id="262" r:id="rId11"/>
    <p:sldId id="263" r:id="rId12"/>
    <p:sldId id="264" r:id="rId13"/>
    <p:sldId id="265" r:id="rId14"/>
    <p:sldId id="267" r:id="rId15"/>
    <p:sldId id="269"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660"/>
  </p:normalViewPr>
  <p:slideViewPr>
    <p:cSldViewPr snapToGrid="0">
      <p:cViewPr varScale="1">
        <p:scale>
          <a:sx n="85" d="100"/>
          <a:sy n="85" d="100"/>
        </p:scale>
        <p:origin x="1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0FB1BB-BA6D-4882-B9EE-9AD34330910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424C71D-02A1-4B0B-AE35-1B73917EA762}">
      <dgm:prSet custT="1"/>
      <dgm:spPr/>
      <dgm:t>
        <a:bodyPr/>
        <a:lstStyle/>
        <a:p>
          <a:pPr>
            <a:lnSpc>
              <a:spcPct val="100000"/>
            </a:lnSpc>
            <a:defRPr cap="all"/>
          </a:pPr>
          <a:r>
            <a:rPr lang="en-IN" sz="1600" b="1" i="0" dirty="0"/>
            <a:t>Weekday Vs Weekend Payment Statistics.</a:t>
          </a:r>
          <a:endParaRPr lang="en-US" sz="1600" b="1" dirty="0"/>
        </a:p>
      </dgm:t>
    </dgm:pt>
    <dgm:pt modelId="{EC09494F-1845-4AB9-A1D8-D8F3037DBCA7}" type="parTrans" cxnId="{92283FBA-E9F3-4739-A51B-DD78ABFA0074}">
      <dgm:prSet/>
      <dgm:spPr/>
      <dgm:t>
        <a:bodyPr/>
        <a:lstStyle/>
        <a:p>
          <a:endParaRPr lang="en-US"/>
        </a:p>
      </dgm:t>
    </dgm:pt>
    <dgm:pt modelId="{C85C2D7A-7845-4355-B1F2-93FAAAC8FDE6}" type="sibTrans" cxnId="{92283FBA-E9F3-4739-A51B-DD78ABFA0074}">
      <dgm:prSet/>
      <dgm:spPr/>
      <dgm:t>
        <a:bodyPr/>
        <a:lstStyle/>
        <a:p>
          <a:endParaRPr lang="en-US"/>
        </a:p>
      </dgm:t>
    </dgm:pt>
    <dgm:pt modelId="{60893774-EAAA-4AFF-A1AA-08897BBFE82E}">
      <dgm:prSet custT="1"/>
      <dgm:spPr/>
      <dgm:t>
        <a:bodyPr/>
        <a:lstStyle/>
        <a:p>
          <a:pPr>
            <a:lnSpc>
              <a:spcPct val="100000"/>
            </a:lnSpc>
            <a:defRPr cap="all"/>
          </a:pPr>
          <a:r>
            <a:rPr lang="en-IN" sz="1600" b="1" i="0"/>
            <a:t>Number of Orders with review score 5 and payment type as credit card.</a:t>
          </a:r>
          <a:endParaRPr lang="en-US" sz="1600" b="1"/>
        </a:p>
      </dgm:t>
    </dgm:pt>
    <dgm:pt modelId="{48A31ABE-A8C1-4E91-89AA-EE96D21E4E90}" type="parTrans" cxnId="{545E2F13-E756-45F3-82BE-DCECAC9B9AAB}">
      <dgm:prSet/>
      <dgm:spPr/>
      <dgm:t>
        <a:bodyPr/>
        <a:lstStyle/>
        <a:p>
          <a:endParaRPr lang="en-US"/>
        </a:p>
      </dgm:t>
    </dgm:pt>
    <dgm:pt modelId="{ADB1AA0A-1A6C-40C0-8347-70CABEAEBCAD}" type="sibTrans" cxnId="{545E2F13-E756-45F3-82BE-DCECAC9B9AAB}">
      <dgm:prSet/>
      <dgm:spPr/>
      <dgm:t>
        <a:bodyPr/>
        <a:lstStyle/>
        <a:p>
          <a:endParaRPr lang="en-US"/>
        </a:p>
      </dgm:t>
    </dgm:pt>
    <dgm:pt modelId="{3C57797E-3098-4F48-98B6-663B837409D3}">
      <dgm:prSet custT="1"/>
      <dgm:spPr/>
      <dgm:t>
        <a:bodyPr/>
        <a:lstStyle/>
        <a:p>
          <a:pPr>
            <a:lnSpc>
              <a:spcPct val="100000"/>
            </a:lnSpc>
            <a:defRPr cap="all"/>
          </a:pPr>
          <a:r>
            <a:rPr lang="en-IN" sz="1600" b="1" i="0"/>
            <a:t>Average number of days taken for pet-shop.</a:t>
          </a:r>
          <a:endParaRPr lang="en-US" sz="1600" b="1"/>
        </a:p>
      </dgm:t>
    </dgm:pt>
    <dgm:pt modelId="{DD4A8C95-5831-414E-BE27-4A995F4330E5}" type="parTrans" cxnId="{3D5BD37D-B453-4D28-B9FE-2254FA81889D}">
      <dgm:prSet/>
      <dgm:spPr/>
      <dgm:t>
        <a:bodyPr/>
        <a:lstStyle/>
        <a:p>
          <a:endParaRPr lang="en-US"/>
        </a:p>
      </dgm:t>
    </dgm:pt>
    <dgm:pt modelId="{09340E11-E593-4A85-859B-350D83A459FE}" type="sibTrans" cxnId="{3D5BD37D-B453-4D28-B9FE-2254FA81889D}">
      <dgm:prSet/>
      <dgm:spPr/>
      <dgm:t>
        <a:bodyPr/>
        <a:lstStyle/>
        <a:p>
          <a:endParaRPr lang="en-US"/>
        </a:p>
      </dgm:t>
    </dgm:pt>
    <dgm:pt modelId="{3B91B7FC-4C00-469B-A531-937B3586BF07}">
      <dgm:prSet custT="1"/>
      <dgm:spPr/>
      <dgm:t>
        <a:bodyPr/>
        <a:lstStyle/>
        <a:p>
          <a:pPr>
            <a:lnSpc>
              <a:spcPct val="100000"/>
            </a:lnSpc>
            <a:defRPr cap="all"/>
          </a:pPr>
          <a:r>
            <a:rPr lang="en-IN" sz="1600" b="1" i="0"/>
            <a:t>Average price and payment values from customers of Sao Paulo city.</a:t>
          </a:r>
          <a:endParaRPr lang="en-US" sz="1600" b="1"/>
        </a:p>
      </dgm:t>
    </dgm:pt>
    <dgm:pt modelId="{D6C75E56-7C92-47C3-8AA5-501BC7A731E0}" type="parTrans" cxnId="{AAEBE672-BBFB-48D5-AB2F-8DFAF08CE5BD}">
      <dgm:prSet/>
      <dgm:spPr/>
      <dgm:t>
        <a:bodyPr/>
        <a:lstStyle/>
        <a:p>
          <a:endParaRPr lang="en-US"/>
        </a:p>
      </dgm:t>
    </dgm:pt>
    <dgm:pt modelId="{1B111B24-1DC6-40AC-99C1-D2E15850D550}" type="sibTrans" cxnId="{AAEBE672-BBFB-48D5-AB2F-8DFAF08CE5BD}">
      <dgm:prSet/>
      <dgm:spPr/>
      <dgm:t>
        <a:bodyPr/>
        <a:lstStyle/>
        <a:p>
          <a:endParaRPr lang="en-US"/>
        </a:p>
      </dgm:t>
    </dgm:pt>
    <dgm:pt modelId="{0A8D59B7-A206-4D73-9527-56549BD53632}">
      <dgm:prSet custT="1"/>
      <dgm:spPr/>
      <dgm:t>
        <a:bodyPr/>
        <a:lstStyle/>
        <a:p>
          <a:pPr>
            <a:lnSpc>
              <a:spcPct val="100000"/>
            </a:lnSpc>
            <a:defRPr cap="all"/>
          </a:pPr>
          <a:r>
            <a:rPr lang="en-IN" sz="1600" b="1" i="0"/>
            <a:t>Relationship between shipping days Vs review scores.</a:t>
          </a:r>
          <a:endParaRPr lang="en-US" sz="1600" b="1"/>
        </a:p>
      </dgm:t>
    </dgm:pt>
    <dgm:pt modelId="{BABB835C-B2B7-47F4-B453-94959831E3D3}" type="parTrans" cxnId="{3C04C974-18D6-4A54-AD4D-8CD18C309BD0}">
      <dgm:prSet/>
      <dgm:spPr/>
      <dgm:t>
        <a:bodyPr/>
        <a:lstStyle/>
        <a:p>
          <a:endParaRPr lang="en-US"/>
        </a:p>
      </dgm:t>
    </dgm:pt>
    <dgm:pt modelId="{38C22648-CC20-43A6-9623-32B3B9FE7B93}" type="sibTrans" cxnId="{3C04C974-18D6-4A54-AD4D-8CD18C309BD0}">
      <dgm:prSet/>
      <dgm:spPr/>
      <dgm:t>
        <a:bodyPr/>
        <a:lstStyle/>
        <a:p>
          <a:endParaRPr lang="en-US"/>
        </a:p>
      </dgm:t>
    </dgm:pt>
    <dgm:pt modelId="{66D295CB-790D-47E2-9D3B-54A7EF413E58}" type="pres">
      <dgm:prSet presAssocID="{060FB1BB-BA6D-4882-B9EE-9AD34330910E}" presName="root" presStyleCnt="0">
        <dgm:presLayoutVars>
          <dgm:dir/>
          <dgm:resizeHandles val="exact"/>
        </dgm:presLayoutVars>
      </dgm:prSet>
      <dgm:spPr/>
    </dgm:pt>
    <dgm:pt modelId="{8BE888CE-081C-40B0-AA87-767B12D417B0}" type="pres">
      <dgm:prSet presAssocID="{E424C71D-02A1-4B0B-AE35-1B73917EA762}" presName="compNode" presStyleCnt="0"/>
      <dgm:spPr/>
    </dgm:pt>
    <dgm:pt modelId="{9E120C7D-A4C8-45F7-9210-0860DD3347D5}" type="pres">
      <dgm:prSet presAssocID="{E424C71D-02A1-4B0B-AE35-1B73917EA762}" presName="iconBgRect" presStyleLbl="bgShp" presStyleIdx="0" presStyleCnt="5"/>
      <dgm:spPr/>
    </dgm:pt>
    <dgm:pt modelId="{DCA2515B-645E-47BC-9C6C-12B34021F573}" type="pres">
      <dgm:prSet presAssocID="{E424C71D-02A1-4B0B-AE35-1B73917EA76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4D197F1C-11EC-4110-B42C-062D79974B78}" type="pres">
      <dgm:prSet presAssocID="{E424C71D-02A1-4B0B-AE35-1B73917EA762}" presName="spaceRect" presStyleCnt="0"/>
      <dgm:spPr/>
    </dgm:pt>
    <dgm:pt modelId="{6F5B1221-3B19-48F9-A79A-56195C0D712B}" type="pres">
      <dgm:prSet presAssocID="{E424C71D-02A1-4B0B-AE35-1B73917EA762}" presName="textRect" presStyleLbl="revTx" presStyleIdx="0" presStyleCnt="5">
        <dgm:presLayoutVars>
          <dgm:chMax val="1"/>
          <dgm:chPref val="1"/>
        </dgm:presLayoutVars>
      </dgm:prSet>
      <dgm:spPr/>
    </dgm:pt>
    <dgm:pt modelId="{8DE184C8-856F-4227-A491-1E6E2353C476}" type="pres">
      <dgm:prSet presAssocID="{C85C2D7A-7845-4355-B1F2-93FAAAC8FDE6}" presName="sibTrans" presStyleCnt="0"/>
      <dgm:spPr/>
    </dgm:pt>
    <dgm:pt modelId="{3894A3F9-70C8-41F6-A22F-4FC1B009FCC1}" type="pres">
      <dgm:prSet presAssocID="{60893774-EAAA-4AFF-A1AA-08897BBFE82E}" presName="compNode" presStyleCnt="0"/>
      <dgm:spPr/>
    </dgm:pt>
    <dgm:pt modelId="{836A5E59-DE10-4C77-BCBB-99BB12A73124}" type="pres">
      <dgm:prSet presAssocID="{60893774-EAAA-4AFF-A1AA-08897BBFE82E}" presName="iconBgRect" presStyleLbl="bgShp" presStyleIdx="1" presStyleCnt="5"/>
      <dgm:spPr/>
    </dgm:pt>
    <dgm:pt modelId="{E7CC025C-EA00-49D7-A831-D2E70000C6BE}" type="pres">
      <dgm:prSet presAssocID="{60893774-EAAA-4AFF-A1AA-08897BBFE82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4E62297F-706F-407A-94CA-377D6D20BFE5}" type="pres">
      <dgm:prSet presAssocID="{60893774-EAAA-4AFF-A1AA-08897BBFE82E}" presName="spaceRect" presStyleCnt="0"/>
      <dgm:spPr/>
    </dgm:pt>
    <dgm:pt modelId="{F7F24796-C8C7-4526-A287-8310A706DF4D}" type="pres">
      <dgm:prSet presAssocID="{60893774-EAAA-4AFF-A1AA-08897BBFE82E}" presName="textRect" presStyleLbl="revTx" presStyleIdx="1" presStyleCnt="5">
        <dgm:presLayoutVars>
          <dgm:chMax val="1"/>
          <dgm:chPref val="1"/>
        </dgm:presLayoutVars>
      </dgm:prSet>
      <dgm:spPr/>
    </dgm:pt>
    <dgm:pt modelId="{8D4CB62A-E9EC-435C-A7C5-DEDE9724BABF}" type="pres">
      <dgm:prSet presAssocID="{ADB1AA0A-1A6C-40C0-8347-70CABEAEBCAD}" presName="sibTrans" presStyleCnt="0"/>
      <dgm:spPr/>
    </dgm:pt>
    <dgm:pt modelId="{318B3BE4-7883-4B62-9236-7DE199003EC6}" type="pres">
      <dgm:prSet presAssocID="{3C57797E-3098-4F48-98B6-663B837409D3}" presName="compNode" presStyleCnt="0"/>
      <dgm:spPr/>
    </dgm:pt>
    <dgm:pt modelId="{5A922B5E-48F1-4DDE-9269-70C87E6B6D09}" type="pres">
      <dgm:prSet presAssocID="{3C57797E-3098-4F48-98B6-663B837409D3}" presName="iconBgRect" presStyleLbl="bgShp" presStyleIdx="2" presStyleCnt="5"/>
      <dgm:spPr/>
    </dgm:pt>
    <dgm:pt modelId="{A84C9281-BB66-414C-9165-FBA9513C4C21}" type="pres">
      <dgm:prSet presAssocID="{3C57797E-3098-4F48-98B6-663B837409D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t"/>
        </a:ext>
      </dgm:extLst>
    </dgm:pt>
    <dgm:pt modelId="{5C49F268-31CB-42B4-AD24-8CEBD3B5750E}" type="pres">
      <dgm:prSet presAssocID="{3C57797E-3098-4F48-98B6-663B837409D3}" presName="spaceRect" presStyleCnt="0"/>
      <dgm:spPr/>
    </dgm:pt>
    <dgm:pt modelId="{5632E08A-E629-4E99-A2BC-3F8F1116877D}" type="pres">
      <dgm:prSet presAssocID="{3C57797E-3098-4F48-98B6-663B837409D3}" presName="textRect" presStyleLbl="revTx" presStyleIdx="2" presStyleCnt="5">
        <dgm:presLayoutVars>
          <dgm:chMax val="1"/>
          <dgm:chPref val="1"/>
        </dgm:presLayoutVars>
      </dgm:prSet>
      <dgm:spPr/>
    </dgm:pt>
    <dgm:pt modelId="{780B6B96-87D8-4BD6-8754-D654629E62C4}" type="pres">
      <dgm:prSet presAssocID="{09340E11-E593-4A85-859B-350D83A459FE}" presName="sibTrans" presStyleCnt="0"/>
      <dgm:spPr/>
    </dgm:pt>
    <dgm:pt modelId="{ADA1D091-0551-4B8B-908E-70EFD2B5E012}" type="pres">
      <dgm:prSet presAssocID="{3B91B7FC-4C00-469B-A531-937B3586BF07}" presName="compNode" presStyleCnt="0"/>
      <dgm:spPr/>
    </dgm:pt>
    <dgm:pt modelId="{BCBE6318-C31D-4C7E-860A-359C4502AD1B}" type="pres">
      <dgm:prSet presAssocID="{3B91B7FC-4C00-469B-A531-937B3586BF07}" presName="iconBgRect" presStyleLbl="bgShp" presStyleIdx="3" presStyleCnt="5"/>
      <dgm:spPr/>
    </dgm:pt>
    <dgm:pt modelId="{EC669D7B-9665-437A-9D0E-C63108B1CB10}" type="pres">
      <dgm:prSet presAssocID="{3B91B7FC-4C00-469B-A531-937B3586BF0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E2A7594D-1353-461F-BAD5-99217E050524}" type="pres">
      <dgm:prSet presAssocID="{3B91B7FC-4C00-469B-A531-937B3586BF07}" presName="spaceRect" presStyleCnt="0"/>
      <dgm:spPr/>
    </dgm:pt>
    <dgm:pt modelId="{F449B84F-838F-4807-8C5E-5EF6F4E10D3C}" type="pres">
      <dgm:prSet presAssocID="{3B91B7FC-4C00-469B-A531-937B3586BF07}" presName="textRect" presStyleLbl="revTx" presStyleIdx="3" presStyleCnt="5">
        <dgm:presLayoutVars>
          <dgm:chMax val="1"/>
          <dgm:chPref val="1"/>
        </dgm:presLayoutVars>
      </dgm:prSet>
      <dgm:spPr/>
    </dgm:pt>
    <dgm:pt modelId="{E189425D-9457-4522-B0ED-E88BEEFE2FD0}" type="pres">
      <dgm:prSet presAssocID="{1B111B24-1DC6-40AC-99C1-D2E15850D550}" presName="sibTrans" presStyleCnt="0"/>
      <dgm:spPr/>
    </dgm:pt>
    <dgm:pt modelId="{E0F66DC7-D280-4BD4-B9D4-8C27297B5914}" type="pres">
      <dgm:prSet presAssocID="{0A8D59B7-A206-4D73-9527-56549BD53632}" presName="compNode" presStyleCnt="0"/>
      <dgm:spPr/>
    </dgm:pt>
    <dgm:pt modelId="{216810DA-0C0A-4C52-9132-C87D98CEC2E5}" type="pres">
      <dgm:prSet presAssocID="{0A8D59B7-A206-4D73-9527-56549BD53632}" presName="iconBgRect" presStyleLbl="bgShp" presStyleIdx="4" presStyleCnt="5"/>
      <dgm:spPr/>
    </dgm:pt>
    <dgm:pt modelId="{D87CBEFD-032E-4221-B81F-CA5F4E01CCE9}" type="pres">
      <dgm:prSet presAssocID="{0A8D59B7-A206-4D73-9527-56549BD5363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B70FD61A-D8FC-48AA-AEF1-86E83145395F}" type="pres">
      <dgm:prSet presAssocID="{0A8D59B7-A206-4D73-9527-56549BD53632}" presName="spaceRect" presStyleCnt="0"/>
      <dgm:spPr/>
    </dgm:pt>
    <dgm:pt modelId="{F099EE33-D9A2-41E5-BE00-C842D00A2A40}" type="pres">
      <dgm:prSet presAssocID="{0A8D59B7-A206-4D73-9527-56549BD53632}" presName="textRect" presStyleLbl="revTx" presStyleIdx="4" presStyleCnt="5">
        <dgm:presLayoutVars>
          <dgm:chMax val="1"/>
          <dgm:chPref val="1"/>
        </dgm:presLayoutVars>
      </dgm:prSet>
      <dgm:spPr/>
    </dgm:pt>
  </dgm:ptLst>
  <dgm:cxnLst>
    <dgm:cxn modelId="{545E2F13-E756-45F3-82BE-DCECAC9B9AAB}" srcId="{060FB1BB-BA6D-4882-B9EE-9AD34330910E}" destId="{60893774-EAAA-4AFF-A1AA-08897BBFE82E}" srcOrd="1" destOrd="0" parTransId="{48A31ABE-A8C1-4E91-89AA-EE96D21E4E90}" sibTransId="{ADB1AA0A-1A6C-40C0-8347-70CABEAEBCAD}"/>
    <dgm:cxn modelId="{858C8D27-7320-4FED-8C3E-46437CAF3AEB}" type="presOf" srcId="{0A8D59B7-A206-4D73-9527-56549BD53632}" destId="{F099EE33-D9A2-41E5-BE00-C842D00A2A40}" srcOrd="0" destOrd="0" presId="urn:microsoft.com/office/officeart/2018/5/layout/IconCircleLabelList"/>
    <dgm:cxn modelId="{69584B2E-86AF-462E-AFBB-8DF54698E681}" type="presOf" srcId="{3C57797E-3098-4F48-98B6-663B837409D3}" destId="{5632E08A-E629-4E99-A2BC-3F8F1116877D}" srcOrd="0" destOrd="0" presId="urn:microsoft.com/office/officeart/2018/5/layout/IconCircleLabelList"/>
    <dgm:cxn modelId="{976BC531-9E48-4AFB-806D-42917EB9645D}" type="presOf" srcId="{060FB1BB-BA6D-4882-B9EE-9AD34330910E}" destId="{66D295CB-790D-47E2-9D3B-54A7EF413E58}" srcOrd="0" destOrd="0" presId="urn:microsoft.com/office/officeart/2018/5/layout/IconCircleLabelList"/>
    <dgm:cxn modelId="{AAEBE672-BBFB-48D5-AB2F-8DFAF08CE5BD}" srcId="{060FB1BB-BA6D-4882-B9EE-9AD34330910E}" destId="{3B91B7FC-4C00-469B-A531-937B3586BF07}" srcOrd="3" destOrd="0" parTransId="{D6C75E56-7C92-47C3-8AA5-501BC7A731E0}" sibTransId="{1B111B24-1DC6-40AC-99C1-D2E15850D550}"/>
    <dgm:cxn modelId="{3C04C974-18D6-4A54-AD4D-8CD18C309BD0}" srcId="{060FB1BB-BA6D-4882-B9EE-9AD34330910E}" destId="{0A8D59B7-A206-4D73-9527-56549BD53632}" srcOrd="4" destOrd="0" parTransId="{BABB835C-B2B7-47F4-B453-94959831E3D3}" sibTransId="{38C22648-CC20-43A6-9623-32B3B9FE7B93}"/>
    <dgm:cxn modelId="{3D5BD37D-B453-4D28-B9FE-2254FA81889D}" srcId="{060FB1BB-BA6D-4882-B9EE-9AD34330910E}" destId="{3C57797E-3098-4F48-98B6-663B837409D3}" srcOrd="2" destOrd="0" parTransId="{DD4A8C95-5831-414E-BE27-4A995F4330E5}" sibTransId="{09340E11-E593-4A85-859B-350D83A459FE}"/>
    <dgm:cxn modelId="{A03DDA8D-49D7-4DB8-B427-326CC74BAB76}" type="presOf" srcId="{E424C71D-02A1-4B0B-AE35-1B73917EA762}" destId="{6F5B1221-3B19-48F9-A79A-56195C0D712B}" srcOrd="0" destOrd="0" presId="urn:microsoft.com/office/officeart/2018/5/layout/IconCircleLabelList"/>
    <dgm:cxn modelId="{92283FBA-E9F3-4739-A51B-DD78ABFA0074}" srcId="{060FB1BB-BA6D-4882-B9EE-9AD34330910E}" destId="{E424C71D-02A1-4B0B-AE35-1B73917EA762}" srcOrd="0" destOrd="0" parTransId="{EC09494F-1845-4AB9-A1D8-D8F3037DBCA7}" sibTransId="{C85C2D7A-7845-4355-B1F2-93FAAAC8FDE6}"/>
    <dgm:cxn modelId="{0ADD97C9-FBD4-4C41-9879-6FFE2F2BB364}" type="presOf" srcId="{3B91B7FC-4C00-469B-A531-937B3586BF07}" destId="{F449B84F-838F-4807-8C5E-5EF6F4E10D3C}" srcOrd="0" destOrd="0" presId="urn:microsoft.com/office/officeart/2018/5/layout/IconCircleLabelList"/>
    <dgm:cxn modelId="{E01EB4CE-5A48-4BEC-99A4-9A227583102D}" type="presOf" srcId="{60893774-EAAA-4AFF-A1AA-08897BBFE82E}" destId="{F7F24796-C8C7-4526-A287-8310A706DF4D}" srcOrd="0" destOrd="0" presId="urn:microsoft.com/office/officeart/2018/5/layout/IconCircleLabelList"/>
    <dgm:cxn modelId="{8D103809-EC15-47A2-82BC-EECD7372F708}" type="presParOf" srcId="{66D295CB-790D-47E2-9D3B-54A7EF413E58}" destId="{8BE888CE-081C-40B0-AA87-767B12D417B0}" srcOrd="0" destOrd="0" presId="urn:microsoft.com/office/officeart/2018/5/layout/IconCircleLabelList"/>
    <dgm:cxn modelId="{468F6A92-B62E-4788-921D-36EEDCB67924}" type="presParOf" srcId="{8BE888CE-081C-40B0-AA87-767B12D417B0}" destId="{9E120C7D-A4C8-45F7-9210-0860DD3347D5}" srcOrd="0" destOrd="0" presId="urn:microsoft.com/office/officeart/2018/5/layout/IconCircleLabelList"/>
    <dgm:cxn modelId="{6AA274CF-7646-4EC2-964F-173E497FD36C}" type="presParOf" srcId="{8BE888CE-081C-40B0-AA87-767B12D417B0}" destId="{DCA2515B-645E-47BC-9C6C-12B34021F573}" srcOrd="1" destOrd="0" presId="urn:microsoft.com/office/officeart/2018/5/layout/IconCircleLabelList"/>
    <dgm:cxn modelId="{DB15F653-2F64-4883-9FD7-22E6F9B29DA2}" type="presParOf" srcId="{8BE888CE-081C-40B0-AA87-767B12D417B0}" destId="{4D197F1C-11EC-4110-B42C-062D79974B78}" srcOrd="2" destOrd="0" presId="urn:microsoft.com/office/officeart/2018/5/layout/IconCircleLabelList"/>
    <dgm:cxn modelId="{7DCF091D-8578-479A-A2E7-815EA0CF9870}" type="presParOf" srcId="{8BE888CE-081C-40B0-AA87-767B12D417B0}" destId="{6F5B1221-3B19-48F9-A79A-56195C0D712B}" srcOrd="3" destOrd="0" presId="urn:microsoft.com/office/officeart/2018/5/layout/IconCircleLabelList"/>
    <dgm:cxn modelId="{7C9A70E2-BE78-473C-AA13-97BC172D82BE}" type="presParOf" srcId="{66D295CB-790D-47E2-9D3B-54A7EF413E58}" destId="{8DE184C8-856F-4227-A491-1E6E2353C476}" srcOrd="1" destOrd="0" presId="urn:microsoft.com/office/officeart/2018/5/layout/IconCircleLabelList"/>
    <dgm:cxn modelId="{85B057BA-823F-426D-97C8-D1D8E020AB51}" type="presParOf" srcId="{66D295CB-790D-47E2-9D3B-54A7EF413E58}" destId="{3894A3F9-70C8-41F6-A22F-4FC1B009FCC1}" srcOrd="2" destOrd="0" presId="urn:microsoft.com/office/officeart/2018/5/layout/IconCircleLabelList"/>
    <dgm:cxn modelId="{DCB476B5-713D-4A19-AE89-BC3D028F369C}" type="presParOf" srcId="{3894A3F9-70C8-41F6-A22F-4FC1B009FCC1}" destId="{836A5E59-DE10-4C77-BCBB-99BB12A73124}" srcOrd="0" destOrd="0" presId="urn:microsoft.com/office/officeart/2018/5/layout/IconCircleLabelList"/>
    <dgm:cxn modelId="{38AD6718-72E4-4CCF-B8A5-B6BB8E28188C}" type="presParOf" srcId="{3894A3F9-70C8-41F6-A22F-4FC1B009FCC1}" destId="{E7CC025C-EA00-49D7-A831-D2E70000C6BE}" srcOrd="1" destOrd="0" presId="urn:microsoft.com/office/officeart/2018/5/layout/IconCircleLabelList"/>
    <dgm:cxn modelId="{A98F354F-8B7F-42BC-B79E-B329473E0116}" type="presParOf" srcId="{3894A3F9-70C8-41F6-A22F-4FC1B009FCC1}" destId="{4E62297F-706F-407A-94CA-377D6D20BFE5}" srcOrd="2" destOrd="0" presId="urn:microsoft.com/office/officeart/2018/5/layout/IconCircleLabelList"/>
    <dgm:cxn modelId="{1F96909B-025A-46A9-8095-82489C24C438}" type="presParOf" srcId="{3894A3F9-70C8-41F6-A22F-4FC1B009FCC1}" destId="{F7F24796-C8C7-4526-A287-8310A706DF4D}" srcOrd="3" destOrd="0" presId="urn:microsoft.com/office/officeart/2018/5/layout/IconCircleLabelList"/>
    <dgm:cxn modelId="{DAF68170-5A03-4A59-8A01-51FB1627D79B}" type="presParOf" srcId="{66D295CB-790D-47E2-9D3B-54A7EF413E58}" destId="{8D4CB62A-E9EC-435C-A7C5-DEDE9724BABF}" srcOrd="3" destOrd="0" presId="urn:microsoft.com/office/officeart/2018/5/layout/IconCircleLabelList"/>
    <dgm:cxn modelId="{0584D6BB-8521-4D95-92CB-C29E8D16271B}" type="presParOf" srcId="{66D295CB-790D-47E2-9D3B-54A7EF413E58}" destId="{318B3BE4-7883-4B62-9236-7DE199003EC6}" srcOrd="4" destOrd="0" presId="urn:microsoft.com/office/officeart/2018/5/layout/IconCircleLabelList"/>
    <dgm:cxn modelId="{60B94F9B-B5C9-4D03-9F10-45E37EC93F77}" type="presParOf" srcId="{318B3BE4-7883-4B62-9236-7DE199003EC6}" destId="{5A922B5E-48F1-4DDE-9269-70C87E6B6D09}" srcOrd="0" destOrd="0" presId="urn:microsoft.com/office/officeart/2018/5/layout/IconCircleLabelList"/>
    <dgm:cxn modelId="{FEAA1F01-194B-483C-B11D-06E600595E08}" type="presParOf" srcId="{318B3BE4-7883-4B62-9236-7DE199003EC6}" destId="{A84C9281-BB66-414C-9165-FBA9513C4C21}" srcOrd="1" destOrd="0" presId="urn:microsoft.com/office/officeart/2018/5/layout/IconCircleLabelList"/>
    <dgm:cxn modelId="{74606A40-79B7-4414-8F9F-751D588AA7C5}" type="presParOf" srcId="{318B3BE4-7883-4B62-9236-7DE199003EC6}" destId="{5C49F268-31CB-42B4-AD24-8CEBD3B5750E}" srcOrd="2" destOrd="0" presId="urn:microsoft.com/office/officeart/2018/5/layout/IconCircleLabelList"/>
    <dgm:cxn modelId="{71EF3664-B68F-4CBC-964C-3AB93B470184}" type="presParOf" srcId="{318B3BE4-7883-4B62-9236-7DE199003EC6}" destId="{5632E08A-E629-4E99-A2BC-3F8F1116877D}" srcOrd="3" destOrd="0" presId="urn:microsoft.com/office/officeart/2018/5/layout/IconCircleLabelList"/>
    <dgm:cxn modelId="{4F69C280-81B0-40D3-9247-30F46F0929AF}" type="presParOf" srcId="{66D295CB-790D-47E2-9D3B-54A7EF413E58}" destId="{780B6B96-87D8-4BD6-8754-D654629E62C4}" srcOrd="5" destOrd="0" presId="urn:microsoft.com/office/officeart/2018/5/layout/IconCircleLabelList"/>
    <dgm:cxn modelId="{BB41E78C-D390-48DB-BBEF-D4E19A9B54A2}" type="presParOf" srcId="{66D295CB-790D-47E2-9D3B-54A7EF413E58}" destId="{ADA1D091-0551-4B8B-908E-70EFD2B5E012}" srcOrd="6" destOrd="0" presId="urn:microsoft.com/office/officeart/2018/5/layout/IconCircleLabelList"/>
    <dgm:cxn modelId="{F6FFA1A9-2C59-46FC-9DB1-A89E2EA4DF22}" type="presParOf" srcId="{ADA1D091-0551-4B8B-908E-70EFD2B5E012}" destId="{BCBE6318-C31D-4C7E-860A-359C4502AD1B}" srcOrd="0" destOrd="0" presId="urn:microsoft.com/office/officeart/2018/5/layout/IconCircleLabelList"/>
    <dgm:cxn modelId="{E80F4E69-376F-4820-8697-C5D46D0109F4}" type="presParOf" srcId="{ADA1D091-0551-4B8B-908E-70EFD2B5E012}" destId="{EC669D7B-9665-437A-9D0E-C63108B1CB10}" srcOrd="1" destOrd="0" presId="urn:microsoft.com/office/officeart/2018/5/layout/IconCircleLabelList"/>
    <dgm:cxn modelId="{D8BF27BC-6187-45DF-BBCF-38C3418D1403}" type="presParOf" srcId="{ADA1D091-0551-4B8B-908E-70EFD2B5E012}" destId="{E2A7594D-1353-461F-BAD5-99217E050524}" srcOrd="2" destOrd="0" presId="urn:microsoft.com/office/officeart/2018/5/layout/IconCircleLabelList"/>
    <dgm:cxn modelId="{AF419862-41BF-41DE-898F-3D3F6EA838C7}" type="presParOf" srcId="{ADA1D091-0551-4B8B-908E-70EFD2B5E012}" destId="{F449B84F-838F-4807-8C5E-5EF6F4E10D3C}" srcOrd="3" destOrd="0" presId="urn:microsoft.com/office/officeart/2018/5/layout/IconCircleLabelList"/>
    <dgm:cxn modelId="{29117395-7595-4195-98B3-5562DBE00D91}" type="presParOf" srcId="{66D295CB-790D-47E2-9D3B-54A7EF413E58}" destId="{E189425D-9457-4522-B0ED-E88BEEFE2FD0}" srcOrd="7" destOrd="0" presId="urn:microsoft.com/office/officeart/2018/5/layout/IconCircleLabelList"/>
    <dgm:cxn modelId="{D30E342E-C9A9-4723-B591-A8A381C2659E}" type="presParOf" srcId="{66D295CB-790D-47E2-9D3B-54A7EF413E58}" destId="{E0F66DC7-D280-4BD4-B9D4-8C27297B5914}" srcOrd="8" destOrd="0" presId="urn:microsoft.com/office/officeart/2018/5/layout/IconCircleLabelList"/>
    <dgm:cxn modelId="{BDB6D14B-CED7-4127-8F6E-444069303183}" type="presParOf" srcId="{E0F66DC7-D280-4BD4-B9D4-8C27297B5914}" destId="{216810DA-0C0A-4C52-9132-C87D98CEC2E5}" srcOrd="0" destOrd="0" presId="urn:microsoft.com/office/officeart/2018/5/layout/IconCircleLabelList"/>
    <dgm:cxn modelId="{17F9C0FB-40DA-4FBF-B1DA-E85E957D2461}" type="presParOf" srcId="{E0F66DC7-D280-4BD4-B9D4-8C27297B5914}" destId="{D87CBEFD-032E-4221-B81F-CA5F4E01CCE9}" srcOrd="1" destOrd="0" presId="urn:microsoft.com/office/officeart/2018/5/layout/IconCircleLabelList"/>
    <dgm:cxn modelId="{F7C3167C-226D-491F-B4E3-965932E94652}" type="presParOf" srcId="{E0F66DC7-D280-4BD4-B9D4-8C27297B5914}" destId="{B70FD61A-D8FC-48AA-AEF1-86E83145395F}" srcOrd="2" destOrd="0" presId="urn:microsoft.com/office/officeart/2018/5/layout/IconCircleLabelList"/>
    <dgm:cxn modelId="{E5F095F7-C9F0-45C3-9DB7-9EFE397D21F3}" type="presParOf" srcId="{E0F66DC7-D280-4BD4-B9D4-8C27297B5914}" destId="{F099EE33-D9A2-41E5-BE00-C842D00A2A4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2553B8-B3AC-4BA3-86E9-ADCFBDA78257}"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5B37DFC9-975E-4F3F-AE3F-D3B370E84B97}">
      <dgm:prSet/>
      <dgm:spPr/>
      <dgm:t>
        <a:bodyPr/>
        <a:lstStyle/>
        <a:p>
          <a:r>
            <a:rPr lang="en-US" dirty="0"/>
            <a:t>The analysis also focuses on the product categories with respect to the price and the review score of the customer. So, if the company focuses on the product’s pricing strategy and makes product improvements on the basis of consumer opinion, the company can make better revenue and can increase the range of products under each category. </a:t>
          </a:r>
        </a:p>
      </dgm:t>
    </dgm:pt>
    <dgm:pt modelId="{97DB495B-CD87-4DD8-9354-BBEEDE7D1624}" type="parTrans" cxnId="{5E466EE9-1810-46F5-AD6D-CDDBBB0173EA}">
      <dgm:prSet/>
      <dgm:spPr/>
      <dgm:t>
        <a:bodyPr/>
        <a:lstStyle/>
        <a:p>
          <a:endParaRPr lang="en-US"/>
        </a:p>
      </dgm:t>
    </dgm:pt>
    <dgm:pt modelId="{0F345B93-AF18-4600-BED4-D6584D890C59}" type="sibTrans" cxnId="{5E466EE9-1810-46F5-AD6D-CDDBBB0173EA}">
      <dgm:prSet/>
      <dgm:spPr/>
      <dgm:t>
        <a:bodyPr/>
        <a:lstStyle/>
        <a:p>
          <a:endParaRPr lang="en-US"/>
        </a:p>
      </dgm:t>
    </dgm:pt>
    <dgm:pt modelId="{AE36207B-1CE2-4CA5-A6B8-0A45370EC00E}">
      <dgm:prSet/>
      <dgm:spPr/>
      <dgm:t>
        <a:bodyPr/>
        <a:lstStyle/>
        <a:p>
          <a:r>
            <a:rPr lang="en-US"/>
            <a:t>The organization needs to purposely address the purchaser's survey and continue to adjust and change the item range. Future work in this space might incorporate recognizing how connections revealed in this investigation might be applied to further develop income inside comparative internet business organizations in Brazil</a:t>
          </a:r>
        </a:p>
      </dgm:t>
    </dgm:pt>
    <dgm:pt modelId="{B78A521D-7346-407E-9278-3199DE5F7B31}" type="parTrans" cxnId="{4545B1E2-C808-4788-8A22-F8272345FF17}">
      <dgm:prSet/>
      <dgm:spPr/>
      <dgm:t>
        <a:bodyPr/>
        <a:lstStyle/>
        <a:p>
          <a:endParaRPr lang="en-US"/>
        </a:p>
      </dgm:t>
    </dgm:pt>
    <dgm:pt modelId="{87EC9473-3998-4E30-ACCC-A47C8474D817}" type="sibTrans" cxnId="{4545B1E2-C808-4788-8A22-F8272345FF17}">
      <dgm:prSet/>
      <dgm:spPr/>
      <dgm:t>
        <a:bodyPr/>
        <a:lstStyle/>
        <a:p>
          <a:endParaRPr lang="en-US"/>
        </a:p>
      </dgm:t>
    </dgm:pt>
    <dgm:pt modelId="{B049BEEC-EE1F-43DD-BB11-B4DF415B4A90}" type="pres">
      <dgm:prSet presAssocID="{122553B8-B3AC-4BA3-86E9-ADCFBDA78257}" presName="outerComposite" presStyleCnt="0">
        <dgm:presLayoutVars>
          <dgm:chMax val="5"/>
          <dgm:dir/>
          <dgm:resizeHandles val="exact"/>
        </dgm:presLayoutVars>
      </dgm:prSet>
      <dgm:spPr/>
    </dgm:pt>
    <dgm:pt modelId="{C4073E26-1230-498E-8030-DE00E1CCC0E7}" type="pres">
      <dgm:prSet presAssocID="{122553B8-B3AC-4BA3-86E9-ADCFBDA78257}" presName="dummyMaxCanvas" presStyleCnt="0">
        <dgm:presLayoutVars/>
      </dgm:prSet>
      <dgm:spPr/>
    </dgm:pt>
    <dgm:pt modelId="{2C9817C3-AD52-46F5-B73B-9111E8A4FC51}" type="pres">
      <dgm:prSet presAssocID="{122553B8-B3AC-4BA3-86E9-ADCFBDA78257}" presName="TwoNodes_1" presStyleLbl="node1" presStyleIdx="0" presStyleCnt="2">
        <dgm:presLayoutVars>
          <dgm:bulletEnabled val="1"/>
        </dgm:presLayoutVars>
      </dgm:prSet>
      <dgm:spPr/>
    </dgm:pt>
    <dgm:pt modelId="{756C6915-9E7F-4F23-A7EE-F13D03B48BB3}" type="pres">
      <dgm:prSet presAssocID="{122553B8-B3AC-4BA3-86E9-ADCFBDA78257}" presName="TwoNodes_2" presStyleLbl="node1" presStyleIdx="1" presStyleCnt="2">
        <dgm:presLayoutVars>
          <dgm:bulletEnabled val="1"/>
        </dgm:presLayoutVars>
      </dgm:prSet>
      <dgm:spPr/>
    </dgm:pt>
    <dgm:pt modelId="{10BF028A-7E84-4ADB-A6C5-E3E08130CA0D}" type="pres">
      <dgm:prSet presAssocID="{122553B8-B3AC-4BA3-86E9-ADCFBDA78257}" presName="TwoConn_1-2" presStyleLbl="fgAccFollowNode1" presStyleIdx="0" presStyleCnt="1">
        <dgm:presLayoutVars>
          <dgm:bulletEnabled val="1"/>
        </dgm:presLayoutVars>
      </dgm:prSet>
      <dgm:spPr/>
    </dgm:pt>
    <dgm:pt modelId="{AC26C062-7092-4F22-B860-7A46F3D3E7C9}" type="pres">
      <dgm:prSet presAssocID="{122553B8-B3AC-4BA3-86E9-ADCFBDA78257}" presName="TwoNodes_1_text" presStyleLbl="node1" presStyleIdx="1" presStyleCnt="2">
        <dgm:presLayoutVars>
          <dgm:bulletEnabled val="1"/>
        </dgm:presLayoutVars>
      </dgm:prSet>
      <dgm:spPr/>
    </dgm:pt>
    <dgm:pt modelId="{853EFB51-32A2-4C70-A2D4-1EC73E546C95}" type="pres">
      <dgm:prSet presAssocID="{122553B8-B3AC-4BA3-86E9-ADCFBDA78257}" presName="TwoNodes_2_text" presStyleLbl="node1" presStyleIdx="1" presStyleCnt="2">
        <dgm:presLayoutVars>
          <dgm:bulletEnabled val="1"/>
        </dgm:presLayoutVars>
      </dgm:prSet>
      <dgm:spPr/>
    </dgm:pt>
  </dgm:ptLst>
  <dgm:cxnLst>
    <dgm:cxn modelId="{1EF91905-F916-4681-B55C-AA630DBA7A8B}" type="presOf" srcId="{AE36207B-1CE2-4CA5-A6B8-0A45370EC00E}" destId="{756C6915-9E7F-4F23-A7EE-F13D03B48BB3}" srcOrd="0" destOrd="0" presId="urn:microsoft.com/office/officeart/2005/8/layout/vProcess5"/>
    <dgm:cxn modelId="{BBDA1C20-4D78-4345-9EFA-1231DBDE6DDE}" type="presOf" srcId="{122553B8-B3AC-4BA3-86E9-ADCFBDA78257}" destId="{B049BEEC-EE1F-43DD-BB11-B4DF415B4A90}" srcOrd="0" destOrd="0" presId="urn:microsoft.com/office/officeart/2005/8/layout/vProcess5"/>
    <dgm:cxn modelId="{6DCA6833-10E6-4B92-8BA5-D2BC75C450EF}" type="presOf" srcId="{5B37DFC9-975E-4F3F-AE3F-D3B370E84B97}" destId="{AC26C062-7092-4F22-B860-7A46F3D3E7C9}" srcOrd="1" destOrd="0" presId="urn:microsoft.com/office/officeart/2005/8/layout/vProcess5"/>
    <dgm:cxn modelId="{79167BAE-19DB-4399-ADCC-102DCACD5733}" type="presOf" srcId="{0F345B93-AF18-4600-BED4-D6584D890C59}" destId="{10BF028A-7E84-4ADB-A6C5-E3E08130CA0D}" srcOrd="0" destOrd="0" presId="urn:microsoft.com/office/officeart/2005/8/layout/vProcess5"/>
    <dgm:cxn modelId="{484E6BB2-6BC1-4827-BEF5-B044953ACC40}" type="presOf" srcId="{5B37DFC9-975E-4F3F-AE3F-D3B370E84B97}" destId="{2C9817C3-AD52-46F5-B73B-9111E8A4FC51}" srcOrd="0" destOrd="0" presId="urn:microsoft.com/office/officeart/2005/8/layout/vProcess5"/>
    <dgm:cxn modelId="{216A86C8-8CD0-418E-A2B9-11A836E9A2D2}" type="presOf" srcId="{AE36207B-1CE2-4CA5-A6B8-0A45370EC00E}" destId="{853EFB51-32A2-4C70-A2D4-1EC73E546C95}" srcOrd="1" destOrd="0" presId="urn:microsoft.com/office/officeart/2005/8/layout/vProcess5"/>
    <dgm:cxn modelId="{4545B1E2-C808-4788-8A22-F8272345FF17}" srcId="{122553B8-B3AC-4BA3-86E9-ADCFBDA78257}" destId="{AE36207B-1CE2-4CA5-A6B8-0A45370EC00E}" srcOrd="1" destOrd="0" parTransId="{B78A521D-7346-407E-9278-3199DE5F7B31}" sibTransId="{87EC9473-3998-4E30-ACCC-A47C8474D817}"/>
    <dgm:cxn modelId="{5E466EE9-1810-46F5-AD6D-CDDBBB0173EA}" srcId="{122553B8-B3AC-4BA3-86E9-ADCFBDA78257}" destId="{5B37DFC9-975E-4F3F-AE3F-D3B370E84B97}" srcOrd="0" destOrd="0" parTransId="{97DB495B-CD87-4DD8-9354-BBEEDE7D1624}" sibTransId="{0F345B93-AF18-4600-BED4-D6584D890C59}"/>
    <dgm:cxn modelId="{DAE384C0-A7C2-4B58-8ECC-D2325BE9D67B}" type="presParOf" srcId="{B049BEEC-EE1F-43DD-BB11-B4DF415B4A90}" destId="{C4073E26-1230-498E-8030-DE00E1CCC0E7}" srcOrd="0" destOrd="0" presId="urn:microsoft.com/office/officeart/2005/8/layout/vProcess5"/>
    <dgm:cxn modelId="{44260AE3-63B7-4B74-941A-90D3DF3081C0}" type="presParOf" srcId="{B049BEEC-EE1F-43DD-BB11-B4DF415B4A90}" destId="{2C9817C3-AD52-46F5-B73B-9111E8A4FC51}" srcOrd="1" destOrd="0" presId="urn:microsoft.com/office/officeart/2005/8/layout/vProcess5"/>
    <dgm:cxn modelId="{47A90920-DD78-402F-8EB3-2A2CD8B7285E}" type="presParOf" srcId="{B049BEEC-EE1F-43DD-BB11-B4DF415B4A90}" destId="{756C6915-9E7F-4F23-A7EE-F13D03B48BB3}" srcOrd="2" destOrd="0" presId="urn:microsoft.com/office/officeart/2005/8/layout/vProcess5"/>
    <dgm:cxn modelId="{34636486-EEAF-47ED-B989-9E0288CF2D67}" type="presParOf" srcId="{B049BEEC-EE1F-43DD-BB11-B4DF415B4A90}" destId="{10BF028A-7E84-4ADB-A6C5-E3E08130CA0D}" srcOrd="3" destOrd="0" presId="urn:microsoft.com/office/officeart/2005/8/layout/vProcess5"/>
    <dgm:cxn modelId="{A0DC93D5-B1B2-4580-BB10-55840915DCB7}" type="presParOf" srcId="{B049BEEC-EE1F-43DD-BB11-B4DF415B4A90}" destId="{AC26C062-7092-4F22-B860-7A46F3D3E7C9}" srcOrd="4" destOrd="0" presId="urn:microsoft.com/office/officeart/2005/8/layout/vProcess5"/>
    <dgm:cxn modelId="{43A2A01A-F815-4C86-A0BA-852F22C85316}" type="presParOf" srcId="{B049BEEC-EE1F-43DD-BB11-B4DF415B4A90}" destId="{853EFB51-32A2-4C70-A2D4-1EC73E546C95}"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A56B68-A591-4480-B00E-BDD50A4BCF5E}" type="doc">
      <dgm:prSet loTypeId="urn:microsoft.com/office/officeart/2018/2/layout/IconVerticalSolidList" loCatId="icon" qsTypeId="urn:microsoft.com/office/officeart/2005/8/quickstyle/simple1" qsCatId="simple" csTypeId="urn:microsoft.com/office/officeart/2005/8/colors/colorful4" csCatId="colorful" phldr="1"/>
      <dgm:spPr/>
      <dgm:t>
        <a:bodyPr/>
        <a:lstStyle/>
        <a:p>
          <a:endParaRPr lang="en-US"/>
        </a:p>
      </dgm:t>
    </dgm:pt>
    <dgm:pt modelId="{F9860068-0249-45B9-8FA3-CF8536E79E3B}">
      <dgm:prSet/>
      <dgm:spPr/>
      <dgm:t>
        <a:bodyPr/>
        <a:lstStyle/>
        <a:p>
          <a:pPr>
            <a:lnSpc>
              <a:spcPct val="100000"/>
            </a:lnSpc>
          </a:pPr>
          <a:r>
            <a:rPr lang="en-US"/>
            <a:t>Olist should focus on those categories with more than average delivery time and shorten the delivery time to compete with other e-commerce platforms such as mercadolivre.com.br, olx.com.br, and americanas.com.br. </a:t>
          </a:r>
          <a:endParaRPr lang="en-US" dirty="0"/>
        </a:p>
      </dgm:t>
    </dgm:pt>
    <dgm:pt modelId="{BE722C6D-62A5-4A91-8632-F1FF36B5B4A0}" type="parTrans" cxnId="{1C1E02BF-3566-418D-B708-A1F3CDA3118B}">
      <dgm:prSet/>
      <dgm:spPr/>
      <dgm:t>
        <a:bodyPr/>
        <a:lstStyle/>
        <a:p>
          <a:endParaRPr lang="en-US"/>
        </a:p>
      </dgm:t>
    </dgm:pt>
    <dgm:pt modelId="{66E0A50C-A1AF-446C-AA47-31B624B98C2D}" type="sibTrans" cxnId="{1C1E02BF-3566-418D-B708-A1F3CDA3118B}">
      <dgm:prSet/>
      <dgm:spPr/>
      <dgm:t>
        <a:bodyPr/>
        <a:lstStyle/>
        <a:p>
          <a:endParaRPr lang="en-US"/>
        </a:p>
      </dgm:t>
    </dgm:pt>
    <dgm:pt modelId="{6190E0C8-8216-46FA-8590-91D1F05EB6A6}">
      <dgm:prSet/>
      <dgm:spPr/>
      <dgm:t>
        <a:bodyPr/>
        <a:lstStyle/>
        <a:p>
          <a:pPr>
            <a:lnSpc>
              <a:spcPct val="100000"/>
            </a:lnSpc>
          </a:pPr>
          <a:r>
            <a:rPr lang="en-US"/>
            <a:t>For the long delivery days product categories, security &amp; services(seguros) and furniture(movies) could target the delivery days from more than 15 days to 13 days. Target computers(pcs), party-related suppliers(artigos), and console games(consoles) delivery days from around 14 days to 12 days. If not, 15% of customers may switch to other platforms. Customers are the core part of e-commerce. </a:t>
          </a:r>
          <a:endParaRPr lang="en-US" dirty="0"/>
        </a:p>
      </dgm:t>
    </dgm:pt>
    <dgm:pt modelId="{AE782550-C30D-4F73-965A-69039F531E91}" type="parTrans" cxnId="{8EE811F3-7D05-4256-ACF4-87D49E60A0A1}">
      <dgm:prSet/>
      <dgm:spPr/>
      <dgm:t>
        <a:bodyPr/>
        <a:lstStyle/>
        <a:p>
          <a:endParaRPr lang="en-US"/>
        </a:p>
      </dgm:t>
    </dgm:pt>
    <dgm:pt modelId="{A3767053-5253-4EA6-9651-505AFFE3F536}" type="sibTrans" cxnId="{8EE811F3-7D05-4256-ACF4-87D49E60A0A1}">
      <dgm:prSet/>
      <dgm:spPr/>
      <dgm:t>
        <a:bodyPr/>
        <a:lstStyle/>
        <a:p>
          <a:endParaRPr lang="en-US"/>
        </a:p>
      </dgm:t>
    </dgm:pt>
    <dgm:pt modelId="{40F5D34B-EB75-4538-9C4C-FE854CF9DAAE}">
      <dgm:prSet/>
      <dgm:spPr>
        <a:solidFill>
          <a:schemeClr val="tx2">
            <a:lumMod val="10000"/>
          </a:schemeClr>
        </a:solidFill>
      </dgm:spPr>
      <dgm:t>
        <a:bodyPr/>
        <a:lstStyle/>
        <a:p>
          <a:pPr>
            <a:lnSpc>
              <a:spcPct val="100000"/>
            </a:lnSpc>
          </a:pPr>
          <a:r>
            <a:rPr lang="en-US" dirty="0"/>
            <a:t>The customers’ review score is limited to the score but lacks different aspects of the review. It is difficult to identify the score based on which part of the service, it could be the product, delivery arrangement, product quality, etc. </a:t>
          </a:r>
          <a:r>
            <a:rPr lang="en-US" dirty="0" err="1"/>
            <a:t>Olist</a:t>
          </a:r>
          <a:r>
            <a:rPr lang="en-US" dirty="0"/>
            <a:t> should set the review score survey based on the product’s pricing, quality, delivery arrangement, and customer service aspects. It would help to build a comprehensive score review.</a:t>
          </a:r>
        </a:p>
      </dgm:t>
    </dgm:pt>
    <dgm:pt modelId="{DEAED2CF-7D52-4287-AEDA-79D1D4054BF5}" type="parTrans" cxnId="{1E65E3E4-AE2E-42FE-9C34-FBA0ABBFA6A9}">
      <dgm:prSet/>
      <dgm:spPr/>
      <dgm:t>
        <a:bodyPr/>
        <a:lstStyle/>
        <a:p>
          <a:endParaRPr lang="en-US"/>
        </a:p>
      </dgm:t>
    </dgm:pt>
    <dgm:pt modelId="{3A05D18C-0641-4E77-B3FD-2DDA2EF49C01}" type="sibTrans" cxnId="{1E65E3E4-AE2E-42FE-9C34-FBA0ABBFA6A9}">
      <dgm:prSet/>
      <dgm:spPr/>
      <dgm:t>
        <a:bodyPr/>
        <a:lstStyle/>
        <a:p>
          <a:endParaRPr lang="en-US"/>
        </a:p>
      </dgm:t>
    </dgm:pt>
    <dgm:pt modelId="{F4F82BD2-08C6-4A01-80C1-990DD0EFB7A8}" type="pres">
      <dgm:prSet presAssocID="{5AA56B68-A591-4480-B00E-BDD50A4BCF5E}" presName="root" presStyleCnt="0">
        <dgm:presLayoutVars>
          <dgm:dir/>
          <dgm:resizeHandles val="exact"/>
        </dgm:presLayoutVars>
      </dgm:prSet>
      <dgm:spPr/>
    </dgm:pt>
    <dgm:pt modelId="{7F92F320-F683-417C-A8D6-7A5FC3C9BAA0}" type="pres">
      <dgm:prSet presAssocID="{F9860068-0249-45B9-8FA3-CF8536E79E3B}" presName="compNode" presStyleCnt="0"/>
      <dgm:spPr/>
    </dgm:pt>
    <dgm:pt modelId="{8D12916E-C679-4C15-934C-93FFF38A63AE}" type="pres">
      <dgm:prSet presAssocID="{F9860068-0249-45B9-8FA3-CF8536E79E3B}" presName="bgRect" presStyleLbl="bgShp" presStyleIdx="0" presStyleCnt="3"/>
      <dgm:spPr>
        <a:solidFill>
          <a:schemeClr val="tx2">
            <a:lumMod val="10000"/>
          </a:schemeClr>
        </a:solidFill>
      </dgm:spPr>
    </dgm:pt>
    <dgm:pt modelId="{DF3AC0D6-79CF-4302-8A0E-4C142A705731}" type="pres">
      <dgm:prSet presAssocID="{F9860068-0249-45B9-8FA3-CF8536E79E3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iosk"/>
        </a:ext>
      </dgm:extLst>
    </dgm:pt>
    <dgm:pt modelId="{F84BC96B-12FB-49BD-AAD7-7E4A6D4F1F0A}" type="pres">
      <dgm:prSet presAssocID="{F9860068-0249-45B9-8FA3-CF8536E79E3B}" presName="spaceRect" presStyleCnt="0"/>
      <dgm:spPr/>
    </dgm:pt>
    <dgm:pt modelId="{CF99A2DE-C61E-467E-9B2E-8D8289E0CF79}" type="pres">
      <dgm:prSet presAssocID="{F9860068-0249-45B9-8FA3-CF8536E79E3B}" presName="parTx" presStyleLbl="revTx" presStyleIdx="0" presStyleCnt="3">
        <dgm:presLayoutVars>
          <dgm:chMax val="0"/>
          <dgm:chPref val="0"/>
        </dgm:presLayoutVars>
      </dgm:prSet>
      <dgm:spPr/>
    </dgm:pt>
    <dgm:pt modelId="{0766DC4A-0FDD-4FA5-90E9-C33AAF424141}" type="pres">
      <dgm:prSet presAssocID="{66E0A50C-A1AF-446C-AA47-31B624B98C2D}" presName="sibTrans" presStyleCnt="0"/>
      <dgm:spPr/>
    </dgm:pt>
    <dgm:pt modelId="{CE07A2CA-A67C-46F7-BB82-86399EB8005C}" type="pres">
      <dgm:prSet presAssocID="{6190E0C8-8216-46FA-8590-91D1F05EB6A6}" presName="compNode" presStyleCnt="0"/>
      <dgm:spPr/>
    </dgm:pt>
    <dgm:pt modelId="{1F6E1FC7-9BB7-4A23-8085-F11DAF12B209}" type="pres">
      <dgm:prSet presAssocID="{6190E0C8-8216-46FA-8590-91D1F05EB6A6}" presName="bgRect" presStyleLbl="bgShp" presStyleIdx="1" presStyleCnt="3"/>
      <dgm:spPr>
        <a:solidFill>
          <a:schemeClr val="tx2">
            <a:lumMod val="10000"/>
          </a:schemeClr>
        </a:solidFill>
      </dgm:spPr>
    </dgm:pt>
    <dgm:pt modelId="{C0AABF3E-30A9-49A7-AAEB-0BFAD391BBA0}" type="pres">
      <dgm:prSet presAssocID="{6190E0C8-8216-46FA-8590-91D1F05EB6A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uch"/>
        </a:ext>
      </dgm:extLst>
    </dgm:pt>
    <dgm:pt modelId="{740F6785-8E11-4947-A621-8A11F7C889E0}" type="pres">
      <dgm:prSet presAssocID="{6190E0C8-8216-46FA-8590-91D1F05EB6A6}" presName="spaceRect" presStyleCnt="0"/>
      <dgm:spPr/>
    </dgm:pt>
    <dgm:pt modelId="{DB2FD93B-9FBD-4117-B8C0-C5E798BAF508}" type="pres">
      <dgm:prSet presAssocID="{6190E0C8-8216-46FA-8590-91D1F05EB6A6}" presName="parTx" presStyleLbl="revTx" presStyleIdx="1" presStyleCnt="3">
        <dgm:presLayoutVars>
          <dgm:chMax val="0"/>
          <dgm:chPref val="0"/>
        </dgm:presLayoutVars>
      </dgm:prSet>
      <dgm:spPr/>
    </dgm:pt>
    <dgm:pt modelId="{A0C8AB6F-6313-4EF9-9972-77F1B45BA633}" type="pres">
      <dgm:prSet presAssocID="{A3767053-5253-4EA6-9651-505AFFE3F536}" presName="sibTrans" presStyleCnt="0"/>
      <dgm:spPr/>
    </dgm:pt>
    <dgm:pt modelId="{418B4D2D-62FC-408F-9A1D-A9C7A47EBE60}" type="pres">
      <dgm:prSet presAssocID="{40F5D34B-EB75-4538-9C4C-FE854CF9DAAE}" presName="compNode" presStyleCnt="0"/>
      <dgm:spPr/>
    </dgm:pt>
    <dgm:pt modelId="{16035444-B93C-4B72-B1DD-ADD887A79AE6}" type="pres">
      <dgm:prSet presAssocID="{40F5D34B-EB75-4538-9C4C-FE854CF9DAAE}" presName="bgRect" presStyleLbl="bgShp" presStyleIdx="2" presStyleCnt="3"/>
      <dgm:spPr>
        <a:solidFill>
          <a:schemeClr val="tx2">
            <a:lumMod val="10000"/>
          </a:schemeClr>
        </a:solidFill>
      </dgm:spPr>
    </dgm:pt>
    <dgm:pt modelId="{056B93DD-29C6-4F8C-A099-92B656C7B117}" type="pres">
      <dgm:prSet presAssocID="{40F5D34B-EB75-4538-9C4C-FE854CF9DAA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ad Face with No Fill"/>
        </a:ext>
      </dgm:extLst>
    </dgm:pt>
    <dgm:pt modelId="{11CCEF53-9ADD-4E81-8362-47A94D5E992A}" type="pres">
      <dgm:prSet presAssocID="{40F5D34B-EB75-4538-9C4C-FE854CF9DAAE}" presName="spaceRect" presStyleCnt="0"/>
      <dgm:spPr/>
    </dgm:pt>
    <dgm:pt modelId="{2BDAA894-A7DC-43A3-9B58-86AA936299C5}" type="pres">
      <dgm:prSet presAssocID="{40F5D34B-EB75-4538-9C4C-FE854CF9DAAE}" presName="parTx" presStyleLbl="revTx" presStyleIdx="2" presStyleCnt="3">
        <dgm:presLayoutVars>
          <dgm:chMax val="0"/>
          <dgm:chPref val="0"/>
        </dgm:presLayoutVars>
      </dgm:prSet>
      <dgm:spPr/>
    </dgm:pt>
  </dgm:ptLst>
  <dgm:cxnLst>
    <dgm:cxn modelId="{2B120D7D-445A-4044-8DDD-F08359176D57}" type="presOf" srcId="{40F5D34B-EB75-4538-9C4C-FE854CF9DAAE}" destId="{2BDAA894-A7DC-43A3-9B58-86AA936299C5}" srcOrd="0" destOrd="0" presId="urn:microsoft.com/office/officeart/2018/2/layout/IconVerticalSolidList"/>
    <dgm:cxn modelId="{8C0FD58E-CEF9-40D7-97B1-3DF831C344CD}" type="presOf" srcId="{6190E0C8-8216-46FA-8590-91D1F05EB6A6}" destId="{DB2FD93B-9FBD-4117-B8C0-C5E798BAF508}" srcOrd="0" destOrd="0" presId="urn:microsoft.com/office/officeart/2018/2/layout/IconVerticalSolidList"/>
    <dgm:cxn modelId="{BD3C5598-3476-4DC5-AF23-4C9833405C3C}" type="presOf" srcId="{5AA56B68-A591-4480-B00E-BDD50A4BCF5E}" destId="{F4F82BD2-08C6-4A01-80C1-990DD0EFB7A8}" srcOrd="0" destOrd="0" presId="urn:microsoft.com/office/officeart/2018/2/layout/IconVerticalSolidList"/>
    <dgm:cxn modelId="{1C1E02BF-3566-418D-B708-A1F3CDA3118B}" srcId="{5AA56B68-A591-4480-B00E-BDD50A4BCF5E}" destId="{F9860068-0249-45B9-8FA3-CF8536E79E3B}" srcOrd="0" destOrd="0" parTransId="{BE722C6D-62A5-4A91-8632-F1FF36B5B4A0}" sibTransId="{66E0A50C-A1AF-446C-AA47-31B624B98C2D}"/>
    <dgm:cxn modelId="{2CAEC5BF-64A6-40CD-9494-36A97A75E0DC}" type="presOf" srcId="{F9860068-0249-45B9-8FA3-CF8536E79E3B}" destId="{CF99A2DE-C61E-467E-9B2E-8D8289E0CF79}" srcOrd="0" destOrd="0" presId="urn:microsoft.com/office/officeart/2018/2/layout/IconVerticalSolidList"/>
    <dgm:cxn modelId="{1E65E3E4-AE2E-42FE-9C34-FBA0ABBFA6A9}" srcId="{5AA56B68-A591-4480-B00E-BDD50A4BCF5E}" destId="{40F5D34B-EB75-4538-9C4C-FE854CF9DAAE}" srcOrd="2" destOrd="0" parTransId="{DEAED2CF-7D52-4287-AEDA-79D1D4054BF5}" sibTransId="{3A05D18C-0641-4E77-B3FD-2DDA2EF49C01}"/>
    <dgm:cxn modelId="{8EE811F3-7D05-4256-ACF4-87D49E60A0A1}" srcId="{5AA56B68-A591-4480-B00E-BDD50A4BCF5E}" destId="{6190E0C8-8216-46FA-8590-91D1F05EB6A6}" srcOrd="1" destOrd="0" parTransId="{AE782550-C30D-4F73-965A-69039F531E91}" sibTransId="{A3767053-5253-4EA6-9651-505AFFE3F536}"/>
    <dgm:cxn modelId="{5CFCA763-167D-4F27-BD1C-B9B76ADB6B7E}" type="presParOf" srcId="{F4F82BD2-08C6-4A01-80C1-990DD0EFB7A8}" destId="{7F92F320-F683-417C-A8D6-7A5FC3C9BAA0}" srcOrd="0" destOrd="0" presId="urn:microsoft.com/office/officeart/2018/2/layout/IconVerticalSolidList"/>
    <dgm:cxn modelId="{C04002CB-7BF7-4C58-8CC0-1317A7023E3D}" type="presParOf" srcId="{7F92F320-F683-417C-A8D6-7A5FC3C9BAA0}" destId="{8D12916E-C679-4C15-934C-93FFF38A63AE}" srcOrd="0" destOrd="0" presId="urn:microsoft.com/office/officeart/2018/2/layout/IconVerticalSolidList"/>
    <dgm:cxn modelId="{9D2E5C6B-831B-46EA-9F1C-555122639035}" type="presParOf" srcId="{7F92F320-F683-417C-A8D6-7A5FC3C9BAA0}" destId="{DF3AC0D6-79CF-4302-8A0E-4C142A705731}" srcOrd="1" destOrd="0" presId="urn:microsoft.com/office/officeart/2018/2/layout/IconVerticalSolidList"/>
    <dgm:cxn modelId="{E32911FD-EE1E-4287-8CE7-072F5CF92838}" type="presParOf" srcId="{7F92F320-F683-417C-A8D6-7A5FC3C9BAA0}" destId="{F84BC96B-12FB-49BD-AAD7-7E4A6D4F1F0A}" srcOrd="2" destOrd="0" presId="urn:microsoft.com/office/officeart/2018/2/layout/IconVerticalSolidList"/>
    <dgm:cxn modelId="{BEC5FCF7-75DD-4930-A244-6575762A5616}" type="presParOf" srcId="{7F92F320-F683-417C-A8D6-7A5FC3C9BAA0}" destId="{CF99A2DE-C61E-467E-9B2E-8D8289E0CF79}" srcOrd="3" destOrd="0" presId="urn:microsoft.com/office/officeart/2018/2/layout/IconVerticalSolidList"/>
    <dgm:cxn modelId="{A0782F70-DA27-4A23-B322-BFC473EB735B}" type="presParOf" srcId="{F4F82BD2-08C6-4A01-80C1-990DD0EFB7A8}" destId="{0766DC4A-0FDD-4FA5-90E9-C33AAF424141}" srcOrd="1" destOrd="0" presId="urn:microsoft.com/office/officeart/2018/2/layout/IconVerticalSolidList"/>
    <dgm:cxn modelId="{507D50FC-A109-4605-BB0E-86384027B2ED}" type="presParOf" srcId="{F4F82BD2-08C6-4A01-80C1-990DD0EFB7A8}" destId="{CE07A2CA-A67C-46F7-BB82-86399EB8005C}" srcOrd="2" destOrd="0" presId="urn:microsoft.com/office/officeart/2018/2/layout/IconVerticalSolidList"/>
    <dgm:cxn modelId="{A084E4C9-81F6-41EE-AAD2-AA6805197C12}" type="presParOf" srcId="{CE07A2CA-A67C-46F7-BB82-86399EB8005C}" destId="{1F6E1FC7-9BB7-4A23-8085-F11DAF12B209}" srcOrd="0" destOrd="0" presId="urn:microsoft.com/office/officeart/2018/2/layout/IconVerticalSolidList"/>
    <dgm:cxn modelId="{0AC61860-B04D-4FF0-9339-4313C2328306}" type="presParOf" srcId="{CE07A2CA-A67C-46F7-BB82-86399EB8005C}" destId="{C0AABF3E-30A9-49A7-AAEB-0BFAD391BBA0}" srcOrd="1" destOrd="0" presId="urn:microsoft.com/office/officeart/2018/2/layout/IconVerticalSolidList"/>
    <dgm:cxn modelId="{3BD1D476-A384-4DD8-9665-C1B5A7E34565}" type="presParOf" srcId="{CE07A2CA-A67C-46F7-BB82-86399EB8005C}" destId="{740F6785-8E11-4947-A621-8A11F7C889E0}" srcOrd="2" destOrd="0" presId="urn:microsoft.com/office/officeart/2018/2/layout/IconVerticalSolidList"/>
    <dgm:cxn modelId="{369BFFBC-511A-4C16-A3CE-66DAB2AD6E5F}" type="presParOf" srcId="{CE07A2CA-A67C-46F7-BB82-86399EB8005C}" destId="{DB2FD93B-9FBD-4117-B8C0-C5E798BAF508}" srcOrd="3" destOrd="0" presId="urn:microsoft.com/office/officeart/2018/2/layout/IconVerticalSolidList"/>
    <dgm:cxn modelId="{169AD4DD-B731-461D-9C8B-4538EED41DC1}" type="presParOf" srcId="{F4F82BD2-08C6-4A01-80C1-990DD0EFB7A8}" destId="{A0C8AB6F-6313-4EF9-9972-77F1B45BA633}" srcOrd="3" destOrd="0" presId="urn:microsoft.com/office/officeart/2018/2/layout/IconVerticalSolidList"/>
    <dgm:cxn modelId="{95E1D9A3-5AD3-4E0B-96BD-3F06E04B1780}" type="presParOf" srcId="{F4F82BD2-08C6-4A01-80C1-990DD0EFB7A8}" destId="{418B4D2D-62FC-408F-9A1D-A9C7A47EBE60}" srcOrd="4" destOrd="0" presId="urn:microsoft.com/office/officeart/2018/2/layout/IconVerticalSolidList"/>
    <dgm:cxn modelId="{A660F7F2-B733-4795-B09D-6E7057B95456}" type="presParOf" srcId="{418B4D2D-62FC-408F-9A1D-A9C7A47EBE60}" destId="{16035444-B93C-4B72-B1DD-ADD887A79AE6}" srcOrd="0" destOrd="0" presId="urn:microsoft.com/office/officeart/2018/2/layout/IconVerticalSolidList"/>
    <dgm:cxn modelId="{D343A398-62BE-441F-94ED-AF8BD027CAA5}" type="presParOf" srcId="{418B4D2D-62FC-408F-9A1D-A9C7A47EBE60}" destId="{056B93DD-29C6-4F8C-A099-92B656C7B117}" srcOrd="1" destOrd="0" presId="urn:microsoft.com/office/officeart/2018/2/layout/IconVerticalSolidList"/>
    <dgm:cxn modelId="{3D969F34-9F0D-407C-9BBE-9DA685D98AF3}" type="presParOf" srcId="{418B4D2D-62FC-408F-9A1D-A9C7A47EBE60}" destId="{11CCEF53-9ADD-4E81-8362-47A94D5E992A}" srcOrd="2" destOrd="0" presId="urn:microsoft.com/office/officeart/2018/2/layout/IconVerticalSolidList"/>
    <dgm:cxn modelId="{AB75C548-4EBF-429C-A205-3BFBEA4B3538}" type="presParOf" srcId="{418B4D2D-62FC-408F-9A1D-A9C7A47EBE60}" destId="{2BDAA894-A7DC-43A3-9B58-86AA936299C5}" srcOrd="3" destOrd="0" presId="urn:microsoft.com/office/officeart/2018/2/layout/IconVerticalSoli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20C7D-A4C8-45F7-9210-0860DD3347D5}">
      <dsp:nvSpPr>
        <dsp:cNvPr id="0" name=""/>
        <dsp:cNvSpPr/>
      </dsp:nvSpPr>
      <dsp:spPr>
        <a:xfrm>
          <a:off x="947379" y="425407"/>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A2515B-645E-47BC-9C6C-12B34021F573}">
      <dsp:nvSpPr>
        <dsp:cNvPr id="0" name=""/>
        <dsp:cNvSpPr/>
      </dsp:nvSpPr>
      <dsp:spPr>
        <a:xfrm>
          <a:off x="1181379" y="659407"/>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5B1221-3B19-48F9-A79A-56195C0D712B}">
      <dsp:nvSpPr>
        <dsp:cNvPr id="0" name=""/>
        <dsp:cNvSpPr/>
      </dsp:nvSpPr>
      <dsp:spPr>
        <a:xfrm>
          <a:off x="596379" y="1865407"/>
          <a:ext cx="1800000" cy="1502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b="1" i="0" kern="1200" dirty="0"/>
            <a:t>Weekday Vs Weekend Payment Statistics.</a:t>
          </a:r>
          <a:endParaRPr lang="en-US" sz="1600" b="1" kern="1200" dirty="0"/>
        </a:p>
      </dsp:txBody>
      <dsp:txXfrm>
        <a:off x="596379" y="1865407"/>
        <a:ext cx="1800000" cy="1502929"/>
      </dsp:txXfrm>
    </dsp:sp>
    <dsp:sp modelId="{836A5E59-DE10-4C77-BCBB-99BB12A73124}">
      <dsp:nvSpPr>
        <dsp:cNvPr id="0" name=""/>
        <dsp:cNvSpPr/>
      </dsp:nvSpPr>
      <dsp:spPr>
        <a:xfrm>
          <a:off x="3062379" y="425407"/>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CC025C-EA00-49D7-A831-D2E70000C6BE}">
      <dsp:nvSpPr>
        <dsp:cNvPr id="0" name=""/>
        <dsp:cNvSpPr/>
      </dsp:nvSpPr>
      <dsp:spPr>
        <a:xfrm>
          <a:off x="3296379" y="659407"/>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F24796-C8C7-4526-A287-8310A706DF4D}">
      <dsp:nvSpPr>
        <dsp:cNvPr id="0" name=""/>
        <dsp:cNvSpPr/>
      </dsp:nvSpPr>
      <dsp:spPr>
        <a:xfrm>
          <a:off x="2711379" y="1865407"/>
          <a:ext cx="1800000" cy="1502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b="1" i="0" kern="1200"/>
            <a:t>Number of Orders with review score 5 and payment type as credit card.</a:t>
          </a:r>
          <a:endParaRPr lang="en-US" sz="1600" b="1" kern="1200"/>
        </a:p>
      </dsp:txBody>
      <dsp:txXfrm>
        <a:off x="2711379" y="1865407"/>
        <a:ext cx="1800000" cy="1502929"/>
      </dsp:txXfrm>
    </dsp:sp>
    <dsp:sp modelId="{5A922B5E-48F1-4DDE-9269-70C87E6B6D09}">
      <dsp:nvSpPr>
        <dsp:cNvPr id="0" name=""/>
        <dsp:cNvSpPr/>
      </dsp:nvSpPr>
      <dsp:spPr>
        <a:xfrm>
          <a:off x="5177379" y="425407"/>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4C9281-BB66-414C-9165-FBA9513C4C21}">
      <dsp:nvSpPr>
        <dsp:cNvPr id="0" name=""/>
        <dsp:cNvSpPr/>
      </dsp:nvSpPr>
      <dsp:spPr>
        <a:xfrm>
          <a:off x="5411379" y="659407"/>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32E08A-E629-4E99-A2BC-3F8F1116877D}">
      <dsp:nvSpPr>
        <dsp:cNvPr id="0" name=""/>
        <dsp:cNvSpPr/>
      </dsp:nvSpPr>
      <dsp:spPr>
        <a:xfrm>
          <a:off x="4826379" y="1865407"/>
          <a:ext cx="1800000" cy="1502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b="1" i="0" kern="1200"/>
            <a:t>Average number of days taken for pet-shop.</a:t>
          </a:r>
          <a:endParaRPr lang="en-US" sz="1600" b="1" kern="1200"/>
        </a:p>
      </dsp:txBody>
      <dsp:txXfrm>
        <a:off x="4826379" y="1865407"/>
        <a:ext cx="1800000" cy="1502929"/>
      </dsp:txXfrm>
    </dsp:sp>
    <dsp:sp modelId="{BCBE6318-C31D-4C7E-860A-359C4502AD1B}">
      <dsp:nvSpPr>
        <dsp:cNvPr id="0" name=""/>
        <dsp:cNvSpPr/>
      </dsp:nvSpPr>
      <dsp:spPr>
        <a:xfrm>
          <a:off x="7292379" y="425407"/>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669D7B-9665-437A-9D0E-C63108B1CB10}">
      <dsp:nvSpPr>
        <dsp:cNvPr id="0" name=""/>
        <dsp:cNvSpPr/>
      </dsp:nvSpPr>
      <dsp:spPr>
        <a:xfrm>
          <a:off x="7526379" y="659407"/>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49B84F-838F-4807-8C5E-5EF6F4E10D3C}">
      <dsp:nvSpPr>
        <dsp:cNvPr id="0" name=""/>
        <dsp:cNvSpPr/>
      </dsp:nvSpPr>
      <dsp:spPr>
        <a:xfrm>
          <a:off x="6941379" y="1865407"/>
          <a:ext cx="1800000" cy="1502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b="1" i="0" kern="1200"/>
            <a:t>Average price and payment values from customers of Sao Paulo city.</a:t>
          </a:r>
          <a:endParaRPr lang="en-US" sz="1600" b="1" kern="1200"/>
        </a:p>
      </dsp:txBody>
      <dsp:txXfrm>
        <a:off x="6941379" y="1865407"/>
        <a:ext cx="1800000" cy="1502929"/>
      </dsp:txXfrm>
    </dsp:sp>
    <dsp:sp modelId="{216810DA-0C0A-4C52-9132-C87D98CEC2E5}">
      <dsp:nvSpPr>
        <dsp:cNvPr id="0" name=""/>
        <dsp:cNvSpPr/>
      </dsp:nvSpPr>
      <dsp:spPr>
        <a:xfrm>
          <a:off x="9407379" y="425407"/>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7CBEFD-032E-4221-B81F-CA5F4E01CCE9}">
      <dsp:nvSpPr>
        <dsp:cNvPr id="0" name=""/>
        <dsp:cNvSpPr/>
      </dsp:nvSpPr>
      <dsp:spPr>
        <a:xfrm>
          <a:off x="9641379" y="659407"/>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99EE33-D9A2-41E5-BE00-C842D00A2A40}">
      <dsp:nvSpPr>
        <dsp:cNvPr id="0" name=""/>
        <dsp:cNvSpPr/>
      </dsp:nvSpPr>
      <dsp:spPr>
        <a:xfrm>
          <a:off x="9056379" y="1865407"/>
          <a:ext cx="1800000" cy="1502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b="1" i="0" kern="1200"/>
            <a:t>Relationship between shipping days Vs review scores.</a:t>
          </a:r>
          <a:endParaRPr lang="en-US" sz="1600" b="1" kern="1200"/>
        </a:p>
      </dsp:txBody>
      <dsp:txXfrm>
        <a:off x="9056379" y="1865407"/>
        <a:ext cx="1800000" cy="15029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9817C3-AD52-46F5-B73B-9111E8A4FC51}">
      <dsp:nvSpPr>
        <dsp:cNvPr id="0" name=""/>
        <dsp:cNvSpPr/>
      </dsp:nvSpPr>
      <dsp:spPr>
        <a:xfrm>
          <a:off x="0" y="0"/>
          <a:ext cx="8864045" cy="2438400"/>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 analysis also focuses on the product categories with respect to the price and the review score of the customer. So, if the company focuses on the product’s pricing strategy and makes product improvements on the basis of consumer opinion, the company can make better revenue and can increase the range of products under each category. </a:t>
          </a:r>
        </a:p>
      </dsp:txBody>
      <dsp:txXfrm>
        <a:off x="71418" y="71418"/>
        <a:ext cx="6343769" cy="2295564"/>
      </dsp:txXfrm>
    </dsp:sp>
    <dsp:sp modelId="{756C6915-9E7F-4F23-A7EE-F13D03B48BB3}">
      <dsp:nvSpPr>
        <dsp:cNvPr id="0" name=""/>
        <dsp:cNvSpPr/>
      </dsp:nvSpPr>
      <dsp:spPr>
        <a:xfrm>
          <a:off x="1564243" y="2980266"/>
          <a:ext cx="8864045" cy="2438400"/>
        </a:xfrm>
        <a:prstGeom prst="roundRect">
          <a:avLst>
            <a:gd name="adj" fmla="val 10000"/>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organization needs to purposely address the purchaser's survey and continue to adjust and change the item range. Future work in this space might incorporate recognizing how connections revealed in this investigation might be applied to further develop income inside comparative internet business organizations in Brazil</a:t>
          </a:r>
        </a:p>
      </dsp:txBody>
      <dsp:txXfrm>
        <a:off x="1635661" y="3051684"/>
        <a:ext cx="5572006" cy="2295564"/>
      </dsp:txXfrm>
    </dsp:sp>
    <dsp:sp modelId="{10BF028A-7E84-4ADB-A6C5-E3E08130CA0D}">
      <dsp:nvSpPr>
        <dsp:cNvPr id="0" name=""/>
        <dsp:cNvSpPr/>
      </dsp:nvSpPr>
      <dsp:spPr>
        <a:xfrm>
          <a:off x="7279085" y="1916853"/>
          <a:ext cx="1584960" cy="1584960"/>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35701" y="1916853"/>
        <a:ext cx="871728" cy="11926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2916E-C679-4C15-934C-93FFF38A63AE}">
      <dsp:nvSpPr>
        <dsp:cNvPr id="0" name=""/>
        <dsp:cNvSpPr/>
      </dsp:nvSpPr>
      <dsp:spPr>
        <a:xfrm>
          <a:off x="0" y="636"/>
          <a:ext cx="11150778" cy="1489769"/>
        </a:xfrm>
        <a:prstGeom prst="roundRect">
          <a:avLst>
            <a:gd name="adj" fmla="val 10000"/>
          </a:avLst>
        </a:prstGeom>
        <a:solidFill>
          <a:schemeClr val="tx2">
            <a:lumMod val="10000"/>
          </a:schemeClr>
        </a:solidFill>
        <a:ln>
          <a:noFill/>
        </a:ln>
        <a:effectLst/>
      </dsp:spPr>
      <dsp:style>
        <a:lnRef idx="0">
          <a:scrgbClr r="0" g="0" b="0"/>
        </a:lnRef>
        <a:fillRef idx="1">
          <a:scrgbClr r="0" g="0" b="0"/>
        </a:fillRef>
        <a:effectRef idx="0">
          <a:scrgbClr r="0" g="0" b="0"/>
        </a:effectRef>
        <a:fontRef idx="minor"/>
      </dsp:style>
    </dsp:sp>
    <dsp:sp modelId="{DF3AC0D6-79CF-4302-8A0E-4C142A705731}">
      <dsp:nvSpPr>
        <dsp:cNvPr id="0" name=""/>
        <dsp:cNvSpPr/>
      </dsp:nvSpPr>
      <dsp:spPr>
        <a:xfrm>
          <a:off x="450655" y="335834"/>
          <a:ext cx="819373" cy="8193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99A2DE-C61E-467E-9B2E-8D8289E0CF79}">
      <dsp:nvSpPr>
        <dsp:cNvPr id="0" name=""/>
        <dsp:cNvSpPr/>
      </dsp:nvSpPr>
      <dsp:spPr>
        <a:xfrm>
          <a:off x="1720683" y="636"/>
          <a:ext cx="9430094" cy="1489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667" tIns="157667" rIns="157667" bIns="157667" numCol="1" spcCol="1270" anchor="ctr" anchorCtr="0">
          <a:noAutofit/>
        </a:bodyPr>
        <a:lstStyle/>
        <a:p>
          <a:pPr marL="0" lvl="0" indent="0" algn="l" defTabSz="666750">
            <a:lnSpc>
              <a:spcPct val="100000"/>
            </a:lnSpc>
            <a:spcBef>
              <a:spcPct val="0"/>
            </a:spcBef>
            <a:spcAft>
              <a:spcPct val="35000"/>
            </a:spcAft>
            <a:buNone/>
          </a:pPr>
          <a:r>
            <a:rPr lang="en-US" sz="1500" kern="1200"/>
            <a:t>Olist should focus on those categories with more than average delivery time and shorten the delivery time to compete with other e-commerce platforms such as mercadolivre.com.br, olx.com.br, and americanas.com.br. </a:t>
          </a:r>
          <a:endParaRPr lang="en-US" sz="1500" kern="1200" dirty="0"/>
        </a:p>
      </dsp:txBody>
      <dsp:txXfrm>
        <a:off x="1720683" y="636"/>
        <a:ext cx="9430094" cy="1489769"/>
      </dsp:txXfrm>
    </dsp:sp>
    <dsp:sp modelId="{1F6E1FC7-9BB7-4A23-8085-F11DAF12B209}">
      <dsp:nvSpPr>
        <dsp:cNvPr id="0" name=""/>
        <dsp:cNvSpPr/>
      </dsp:nvSpPr>
      <dsp:spPr>
        <a:xfrm>
          <a:off x="0" y="1862848"/>
          <a:ext cx="11150778" cy="1489769"/>
        </a:xfrm>
        <a:prstGeom prst="roundRect">
          <a:avLst>
            <a:gd name="adj" fmla="val 10000"/>
          </a:avLst>
        </a:prstGeom>
        <a:solidFill>
          <a:schemeClr val="tx2">
            <a:lumMod val="10000"/>
          </a:schemeClr>
        </a:solidFill>
        <a:ln>
          <a:noFill/>
        </a:ln>
        <a:effectLst/>
      </dsp:spPr>
      <dsp:style>
        <a:lnRef idx="0">
          <a:scrgbClr r="0" g="0" b="0"/>
        </a:lnRef>
        <a:fillRef idx="1">
          <a:scrgbClr r="0" g="0" b="0"/>
        </a:fillRef>
        <a:effectRef idx="0">
          <a:scrgbClr r="0" g="0" b="0"/>
        </a:effectRef>
        <a:fontRef idx="minor"/>
      </dsp:style>
    </dsp:sp>
    <dsp:sp modelId="{C0AABF3E-30A9-49A7-AAEB-0BFAD391BBA0}">
      <dsp:nvSpPr>
        <dsp:cNvPr id="0" name=""/>
        <dsp:cNvSpPr/>
      </dsp:nvSpPr>
      <dsp:spPr>
        <a:xfrm>
          <a:off x="450655" y="2198046"/>
          <a:ext cx="819373" cy="8193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2FD93B-9FBD-4117-B8C0-C5E798BAF508}">
      <dsp:nvSpPr>
        <dsp:cNvPr id="0" name=""/>
        <dsp:cNvSpPr/>
      </dsp:nvSpPr>
      <dsp:spPr>
        <a:xfrm>
          <a:off x="1720683" y="1862848"/>
          <a:ext cx="9430094" cy="1489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667" tIns="157667" rIns="157667" bIns="157667" numCol="1" spcCol="1270" anchor="ctr" anchorCtr="0">
          <a:noAutofit/>
        </a:bodyPr>
        <a:lstStyle/>
        <a:p>
          <a:pPr marL="0" lvl="0" indent="0" algn="l" defTabSz="666750">
            <a:lnSpc>
              <a:spcPct val="100000"/>
            </a:lnSpc>
            <a:spcBef>
              <a:spcPct val="0"/>
            </a:spcBef>
            <a:spcAft>
              <a:spcPct val="35000"/>
            </a:spcAft>
            <a:buNone/>
          </a:pPr>
          <a:r>
            <a:rPr lang="en-US" sz="1500" kern="1200"/>
            <a:t>For the long delivery days product categories, security &amp; services(seguros) and furniture(movies) could target the delivery days from more than 15 days to 13 days. Target computers(pcs), party-related suppliers(artigos), and console games(consoles) delivery days from around 14 days to 12 days. If not, 15% of customers may switch to other platforms. Customers are the core part of e-commerce. </a:t>
          </a:r>
          <a:endParaRPr lang="en-US" sz="1500" kern="1200" dirty="0"/>
        </a:p>
      </dsp:txBody>
      <dsp:txXfrm>
        <a:off x="1720683" y="1862848"/>
        <a:ext cx="9430094" cy="1489769"/>
      </dsp:txXfrm>
    </dsp:sp>
    <dsp:sp modelId="{16035444-B93C-4B72-B1DD-ADD887A79AE6}">
      <dsp:nvSpPr>
        <dsp:cNvPr id="0" name=""/>
        <dsp:cNvSpPr/>
      </dsp:nvSpPr>
      <dsp:spPr>
        <a:xfrm>
          <a:off x="0" y="3725060"/>
          <a:ext cx="11150778" cy="1489769"/>
        </a:xfrm>
        <a:prstGeom prst="roundRect">
          <a:avLst>
            <a:gd name="adj" fmla="val 10000"/>
          </a:avLst>
        </a:prstGeom>
        <a:solidFill>
          <a:schemeClr val="tx2">
            <a:lumMod val="10000"/>
          </a:schemeClr>
        </a:solidFill>
        <a:ln>
          <a:noFill/>
        </a:ln>
        <a:effectLst/>
      </dsp:spPr>
      <dsp:style>
        <a:lnRef idx="0">
          <a:scrgbClr r="0" g="0" b="0"/>
        </a:lnRef>
        <a:fillRef idx="1">
          <a:scrgbClr r="0" g="0" b="0"/>
        </a:fillRef>
        <a:effectRef idx="0">
          <a:scrgbClr r="0" g="0" b="0"/>
        </a:effectRef>
        <a:fontRef idx="minor"/>
      </dsp:style>
    </dsp:sp>
    <dsp:sp modelId="{056B93DD-29C6-4F8C-A099-92B656C7B117}">
      <dsp:nvSpPr>
        <dsp:cNvPr id="0" name=""/>
        <dsp:cNvSpPr/>
      </dsp:nvSpPr>
      <dsp:spPr>
        <a:xfrm>
          <a:off x="450655" y="4060258"/>
          <a:ext cx="819373" cy="8193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DAA894-A7DC-43A3-9B58-86AA936299C5}">
      <dsp:nvSpPr>
        <dsp:cNvPr id="0" name=""/>
        <dsp:cNvSpPr/>
      </dsp:nvSpPr>
      <dsp:spPr>
        <a:xfrm>
          <a:off x="1720683" y="3725060"/>
          <a:ext cx="9430094" cy="1489769"/>
        </a:xfrm>
        <a:prstGeom prst="rect">
          <a:avLst/>
        </a:prstGeom>
        <a:solidFill>
          <a:schemeClr val="tx2">
            <a:lumMod val="1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57667" tIns="157667" rIns="157667" bIns="157667" numCol="1" spcCol="1270" anchor="ctr" anchorCtr="0">
          <a:noAutofit/>
        </a:bodyPr>
        <a:lstStyle/>
        <a:p>
          <a:pPr marL="0" lvl="0" indent="0" algn="l" defTabSz="666750">
            <a:lnSpc>
              <a:spcPct val="100000"/>
            </a:lnSpc>
            <a:spcBef>
              <a:spcPct val="0"/>
            </a:spcBef>
            <a:spcAft>
              <a:spcPct val="35000"/>
            </a:spcAft>
            <a:buNone/>
          </a:pPr>
          <a:r>
            <a:rPr lang="en-US" sz="1500" kern="1200" dirty="0"/>
            <a:t>The customers’ review score is limited to the score but lacks different aspects of the review. It is difficult to identify the score based on which part of the service, it could be the product, delivery arrangement, product quality, etc. </a:t>
          </a:r>
          <a:r>
            <a:rPr lang="en-US" sz="1500" kern="1200" dirty="0" err="1"/>
            <a:t>Olist</a:t>
          </a:r>
          <a:r>
            <a:rPr lang="en-US" sz="1500" kern="1200" dirty="0"/>
            <a:t> should set the review score survey based on the product’s pricing, quality, delivery arrangement, and customer service aspects. It would help to build a comprehensive score review.</a:t>
          </a:r>
        </a:p>
      </dsp:txBody>
      <dsp:txXfrm>
        <a:off x="1720683" y="3725060"/>
        <a:ext cx="9430094" cy="148976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F03F61-C3A0-449E-9C50-CDC50512D0C2}" type="datetimeFigureOut">
              <a:rPr lang="en-US" smtClean="0"/>
              <a:t>13-Mar-24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3429209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F03F61-C3A0-449E-9C50-CDC50512D0C2}" type="datetimeFigureOut">
              <a:rPr lang="en-US" smtClean="0"/>
              <a:t>13-Mar-24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100621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F03F61-C3A0-449E-9C50-CDC50512D0C2}" type="datetimeFigureOut">
              <a:rPr lang="en-US" smtClean="0"/>
              <a:t>13-Mar-24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1713170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F03F61-C3A0-449E-9C50-CDC50512D0C2}" type="datetimeFigureOut">
              <a:rPr lang="en-US" smtClean="0"/>
              <a:t>13-Mar-24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82F2-3354-464A-BA68-08C0D729D2B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06244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03F61-C3A0-449E-9C50-CDC50512D0C2}" type="datetimeFigureOut">
              <a:rPr lang="en-US" smtClean="0"/>
              <a:t>13-Mar-24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1867136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F03F61-C3A0-449E-9C50-CDC50512D0C2}" type="datetimeFigureOut">
              <a:rPr lang="en-US" smtClean="0"/>
              <a:t>13-Mar-24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1518881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F03F61-C3A0-449E-9C50-CDC50512D0C2}" type="datetimeFigureOut">
              <a:rPr lang="en-US" smtClean="0"/>
              <a:t>13-Mar-24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3315669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03F61-C3A0-449E-9C50-CDC50512D0C2}" type="datetimeFigureOut">
              <a:rPr lang="en-US" smtClean="0"/>
              <a:t>13-Mar-24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1917655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03F61-C3A0-449E-9C50-CDC50512D0C2}" type="datetimeFigureOut">
              <a:rPr lang="en-US" smtClean="0"/>
              <a:t>13-Mar-24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3673925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6F03F61-C3A0-449E-9C50-CDC50512D0C2}" type="datetimeFigureOut">
              <a:rPr lang="en-US" smtClean="0"/>
              <a:t>13-Mar-24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332398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03F61-C3A0-449E-9C50-CDC50512D0C2}" type="datetimeFigureOut">
              <a:rPr lang="en-US" smtClean="0"/>
              <a:t>13-Mar-24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622971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F03F61-C3A0-449E-9C50-CDC50512D0C2}" type="datetimeFigureOut">
              <a:rPr lang="en-US" smtClean="0"/>
              <a:t>13-Mar-24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3298699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F03F61-C3A0-449E-9C50-CDC50512D0C2}" type="datetimeFigureOut">
              <a:rPr lang="en-US" smtClean="0"/>
              <a:t>13-Mar-24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160136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6F03F61-C3A0-449E-9C50-CDC50512D0C2}" type="datetimeFigureOut">
              <a:rPr lang="en-US" smtClean="0"/>
              <a:t>13-Mar-24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158981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6F03F61-C3A0-449E-9C50-CDC50512D0C2}" type="datetimeFigureOut">
              <a:rPr lang="en-US" smtClean="0"/>
              <a:t>13-Mar-24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2653391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6F03F61-C3A0-449E-9C50-CDC50512D0C2}" type="datetimeFigureOut">
              <a:rPr lang="en-US" smtClean="0"/>
              <a:t>13-Mar-24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2893193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F03F61-C3A0-449E-9C50-CDC50512D0C2}" type="datetimeFigureOut">
              <a:rPr lang="en-US" smtClean="0"/>
              <a:t>13-Mar-24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426392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6F03F61-C3A0-449E-9C50-CDC50512D0C2}" type="datetimeFigureOut">
              <a:rPr lang="en-US" smtClean="0"/>
              <a:t>13-Mar-24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DE82F2-3354-464A-BA68-08C0D729D2B1}" type="slidenum">
              <a:rPr lang="en-US" smtClean="0"/>
              <a:t>‹#›</a:t>
            </a:fld>
            <a:endParaRPr lang="en-US"/>
          </a:p>
        </p:txBody>
      </p:sp>
    </p:spTree>
    <p:extLst>
      <p:ext uri="{BB962C8B-B14F-4D97-AF65-F5344CB8AC3E}">
        <p14:creationId xmlns:p14="http://schemas.microsoft.com/office/powerpoint/2010/main" val="3410733912"/>
      </p:ext>
    </p:extLst>
  </p:cSld>
  <p:clrMap bg1="dk1" tx1="lt1" bg2="dk2" tx2="lt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 id="2147484027" r:id="rId14"/>
    <p:sldLayoutId id="2147484028" r:id="rId15"/>
    <p:sldLayoutId id="2147484029" r:id="rId16"/>
    <p:sldLayoutId id="214748403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image" Target="../media/image2.png"/><Relationship Id="rId7" Type="http://schemas.openxmlformats.org/officeDocument/2006/relationships/image" Target="../media/image6.jpg"/><Relationship Id="rId12"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diagramColors" Target="../diagrams/colors3.xml"/><Relationship Id="rId5" Type="http://schemas.openxmlformats.org/officeDocument/2006/relationships/image" Target="../media/image4.png"/><Relationship Id="rId10" Type="http://schemas.openxmlformats.org/officeDocument/2006/relationships/diagramQuickStyle" Target="../diagrams/quickStyle3.xml"/><Relationship Id="rId4" Type="http://schemas.openxmlformats.org/officeDocument/2006/relationships/image" Target="../media/image3.png"/><Relationship Id="rId9"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2.png"/><Relationship Id="rId7"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1C8AAC-A638-3751-A876-10BB3E65F4D2}"/>
              </a:ext>
            </a:extLst>
          </p:cNvPr>
          <p:cNvSpPr>
            <a:spLocks noGrp="1"/>
          </p:cNvSpPr>
          <p:nvPr>
            <p:ph type="subTitle" idx="1"/>
          </p:nvPr>
        </p:nvSpPr>
        <p:spPr>
          <a:xfrm>
            <a:off x="577850" y="6768354"/>
            <a:ext cx="9144000" cy="3236258"/>
          </a:xfrm>
        </p:spPr>
        <p:txBody>
          <a:bodyPr>
            <a:noAutofit/>
          </a:bodyPr>
          <a:lstStyle/>
          <a:p>
            <a:pPr algn="l"/>
            <a:r>
              <a:rPr lang="en-US" b="1" dirty="0">
                <a:solidFill>
                  <a:schemeClr val="tx1"/>
                </a:solidFill>
              </a:rPr>
              <a:t>Project members :</a:t>
            </a:r>
            <a:endParaRPr lang="nl-BE" b="1" dirty="0">
              <a:solidFill>
                <a:schemeClr val="tx1"/>
              </a:solidFill>
            </a:endParaRPr>
          </a:p>
          <a:p>
            <a:pPr algn="l"/>
            <a:r>
              <a:rPr lang="nl-BE" dirty="0">
                <a:solidFill>
                  <a:schemeClr val="tx1"/>
                </a:solidFill>
              </a:rPr>
              <a:t>Ms. Tanuja Topare</a:t>
            </a:r>
          </a:p>
          <a:p>
            <a:pPr algn="l"/>
            <a:r>
              <a:rPr lang="nl-BE" dirty="0">
                <a:solidFill>
                  <a:schemeClr val="tx1"/>
                </a:solidFill>
              </a:rPr>
              <a:t>Ms. Ashwini Rathod</a:t>
            </a:r>
          </a:p>
          <a:p>
            <a:pPr algn="l"/>
            <a:r>
              <a:rPr lang="nl-BE" dirty="0">
                <a:solidFill>
                  <a:schemeClr val="tx1"/>
                </a:solidFill>
              </a:rPr>
              <a:t>Ms. Ayesha jasrotia</a:t>
            </a:r>
          </a:p>
          <a:p>
            <a:pPr algn="l"/>
            <a:r>
              <a:rPr lang="nl-BE" dirty="0">
                <a:solidFill>
                  <a:schemeClr val="tx1"/>
                </a:solidFill>
              </a:rPr>
              <a:t>Mr. Siddhant divekar</a:t>
            </a:r>
          </a:p>
          <a:p>
            <a:pPr algn="l"/>
            <a:r>
              <a:rPr lang="nl-BE" dirty="0">
                <a:solidFill>
                  <a:schemeClr val="tx1"/>
                </a:solidFill>
              </a:rPr>
              <a:t>Mrs. Pooja Jadhav</a:t>
            </a:r>
          </a:p>
          <a:p>
            <a:pPr algn="l"/>
            <a:r>
              <a:rPr lang="nl-BE" dirty="0">
                <a:solidFill>
                  <a:schemeClr val="tx1"/>
                </a:solidFill>
              </a:rPr>
              <a:t>Mr.rupesh gorge</a:t>
            </a:r>
          </a:p>
        </p:txBody>
      </p:sp>
      <p:pic>
        <p:nvPicPr>
          <p:cNvPr id="6" name="Picture 5">
            <a:extLst>
              <a:ext uri="{FF2B5EF4-FFF2-40B4-BE49-F238E27FC236}">
                <a16:creationId xmlns:a16="http://schemas.microsoft.com/office/drawing/2014/main" id="{4428A9CE-F57C-36A1-660E-487A864DB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191" y="0"/>
            <a:ext cx="1345809" cy="1192696"/>
          </a:xfrm>
          <a:prstGeom prst="rect">
            <a:avLst/>
          </a:prstGeom>
        </p:spPr>
      </p:pic>
      <p:pic>
        <p:nvPicPr>
          <p:cNvPr id="1026" name="Picture 2">
            <a:extLst>
              <a:ext uri="{FF2B5EF4-FFF2-40B4-BE49-F238E27FC236}">
                <a16:creationId xmlns:a16="http://schemas.microsoft.com/office/drawing/2014/main" id="{20064E1F-060B-6378-59FF-499A31367719}"/>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0" y="0"/>
            <a:ext cx="1229061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61158B8-F61C-3B5B-62D6-3B66C20579A1}"/>
              </a:ext>
            </a:extLst>
          </p:cNvPr>
          <p:cNvSpPr>
            <a:spLocks noGrp="1"/>
          </p:cNvSpPr>
          <p:nvPr>
            <p:ph type="ctrTitle"/>
          </p:nvPr>
        </p:nvSpPr>
        <p:spPr>
          <a:xfrm>
            <a:off x="417689" y="1286934"/>
            <a:ext cx="10668000" cy="2144888"/>
          </a:xfrm>
        </p:spPr>
        <p:txBody>
          <a:bodyPr>
            <a:noAutofit/>
          </a:bodyPr>
          <a:lstStyle/>
          <a:p>
            <a:pPr algn="ctr"/>
            <a:r>
              <a:rPr lang="en-US" sz="5400" b="1" dirty="0">
                <a:solidFill>
                  <a:schemeClr val="bg1"/>
                </a:solidFill>
              </a:rPr>
              <a:t>OLIST STORE DATA ANALYSIS</a:t>
            </a:r>
            <a:br>
              <a:rPr lang="en-US" sz="5400" dirty="0">
                <a:solidFill>
                  <a:schemeClr val="bg1"/>
                </a:solidFill>
              </a:rPr>
            </a:br>
            <a:endParaRPr lang="en-US" sz="5400" b="1" dirty="0">
              <a:solidFill>
                <a:schemeClr val="bg1"/>
              </a:solidFill>
            </a:endParaRPr>
          </a:p>
        </p:txBody>
      </p:sp>
      <p:sp>
        <p:nvSpPr>
          <p:cNvPr id="5" name="Subtitle 2">
            <a:extLst>
              <a:ext uri="{FF2B5EF4-FFF2-40B4-BE49-F238E27FC236}">
                <a16:creationId xmlns:a16="http://schemas.microsoft.com/office/drawing/2014/main" id="{531C8AAC-A638-3751-A876-10BB3E65F4D2}"/>
              </a:ext>
            </a:extLst>
          </p:cNvPr>
          <p:cNvSpPr txBox="1">
            <a:spLocks/>
          </p:cNvSpPr>
          <p:nvPr/>
        </p:nvSpPr>
        <p:spPr>
          <a:xfrm>
            <a:off x="7387913" y="3040697"/>
            <a:ext cx="3720354" cy="3648635"/>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b="1" dirty="0">
                <a:solidFill>
                  <a:schemeClr val="tx1"/>
                </a:solidFill>
              </a:rPr>
              <a:t>P-390 Project -&gt; Group 6</a:t>
            </a:r>
          </a:p>
          <a:p>
            <a:r>
              <a:rPr lang="en-US" b="1" dirty="0">
                <a:solidFill>
                  <a:schemeClr val="tx1"/>
                </a:solidFill>
              </a:rPr>
              <a:t>Project members :</a:t>
            </a:r>
            <a:endParaRPr lang="nl-BE" b="1" dirty="0">
              <a:solidFill>
                <a:schemeClr val="tx1"/>
              </a:solidFill>
            </a:endParaRPr>
          </a:p>
          <a:p>
            <a:r>
              <a:rPr lang="nl-BE" dirty="0">
                <a:solidFill>
                  <a:schemeClr val="tx1"/>
                </a:solidFill>
              </a:rPr>
              <a:t>Ms. Tanuja Topare</a:t>
            </a:r>
          </a:p>
          <a:p>
            <a:r>
              <a:rPr lang="nl-BE" dirty="0">
                <a:solidFill>
                  <a:schemeClr val="tx1"/>
                </a:solidFill>
              </a:rPr>
              <a:t>Ms. Ashwini Rathod</a:t>
            </a:r>
          </a:p>
          <a:p>
            <a:r>
              <a:rPr lang="nl-BE" dirty="0">
                <a:solidFill>
                  <a:schemeClr val="tx1"/>
                </a:solidFill>
              </a:rPr>
              <a:t>Ms. Ayesha jasrotia</a:t>
            </a:r>
          </a:p>
          <a:p>
            <a:r>
              <a:rPr lang="nl-BE" dirty="0">
                <a:solidFill>
                  <a:schemeClr val="tx1"/>
                </a:solidFill>
              </a:rPr>
              <a:t>Mr. Siddhant divekar</a:t>
            </a:r>
          </a:p>
          <a:p>
            <a:r>
              <a:rPr lang="nl-BE" dirty="0">
                <a:solidFill>
                  <a:schemeClr val="tx1"/>
                </a:solidFill>
              </a:rPr>
              <a:t>Mrs. Pooja Jadhav</a:t>
            </a:r>
          </a:p>
          <a:p>
            <a:r>
              <a:rPr lang="nl-BE" dirty="0">
                <a:solidFill>
                  <a:schemeClr val="tx1"/>
                </a:solidFill>
              </a:rPr>
              <a:t>Mr.rupesh gorge</a:t>
            </a:r>
          </a:p>
        </p:txBody>
      </p:sp>
    </p:spTree>
    <p:extLst>
      <p:ext uri="{BB962C8B-B14F-4D97-AF65-F5344CB8AC3E}">
        <p14:creationId xmlns:p14="http://schemas.microsoft.com/office/powerpoint/2010/main" val="3621465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B4FA800-307F-F1C2-781C-FD4FC952D810}"/>
              </a:ext>
            </a:extLst>
          </p:cNvPr>
          <p:cNvSpPr>
            <a:spLocks noGrp="1"/>
          </p:cNvSpPr>
          <p:nvPr>
            <p:ph type="title"/>
          </p:nvPr>
        </p:nvSpPr>
        <p:spPr>
          <a:xfrm>
            <a:off x="648930" y="629266"/>
            <a:ext cx="9252154" cy="1223983"/>
          </a:xfrm>
        </p:spPr>
        <p:txBody>
          <a:bodyPr vert="horz" lIns="91440" tIns="45720" rIns="91440" bIns="45720" rtlCol="0" anchor="t">
            <a:normAutofit/>
          </a:bodyPr>
          <a:lstStyle/>
          <a:p>
            <a:pPr>
              <a:lnSpc>
                <a:spcPct val="90000"/>
              </a:lnSpc>
            </a:pPr>
            <a:r>
              <a:rPr lang="en-US" sz="3300" b="0" i="0" kern="1200" dirty="0">
                <a:solidFill>
                  <a:schemeClr val="tx2"/>
                </a:solidFill>
                <a:latin typeface="+mj-lt"/>
                <a:ea typeface="+mj-ea"/>
                <a:cs typeface="+mj-cs"/>
              </a:rPr>
              <a:t>KPI_2 </a:t>
            </a:r>
            <a:r>
              <a:rPr lang="en-US" sz="3300" b="0" i="0" kern="1200" dirty="0">
                <a:solidFill>
                  <a:schemeClr val="tx2"/>
                </a:solidFill>
                <a:latin typeface="+mj-lt"/>
                <a:ea typeface="+mj-ea"/>
                <a:cs typeface="+mj-cs"/>
                <a:sym typeface="Wingdings" panose="05000000000000000000" pitchFamily="2" charset="2"/>
              </a:rPr>
              <a:t> </a:t>
            </a:r>
            <a:r>
              <a:rPr lang="en-US" sz="3300" b="0" i="0" kern="1200" dirty="0">
                <a:solidFill>
                  <a:schemeClr val="tx2"/>
                </a:solidFill>
                <a:latin typeface="+mj-lt"/>
                <a:ea typeface="+mj-ea"/>
                <a:cs typeface="+mj-cs"/>
              </a:rPr>
              <a:t>Number of Orders with review score 5 and payment type as credit card</a:t>
            </a:r>
          </a:p>
        </p:txBody>
      </p:sp>
      <p:pic>
        <p:nvPicPr>
          <p:cNvPr id="6" name="Content Placeholder 5">
            <a:extLst>
              <a:ext uri="{FF2B5EF4-FFF2-40B4-BE49-F238E27FC236}">
                <a16:creationId xmlns:a16="http://schemas.microsoft.com/office/drawing/2014/main" id="{C41A9E94-7662-D7A1-B4CC-84A61776A56A}"/>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36915" y="2142049"/>
            <a:ext cx="5451627" cy="4016513"/>
          </a:xfrm>
          <a:prstGeom prst="rect">
            <a:avLst/>
          </a:prstGeom>
          <a:effectLst>
            <a:outerShdw blurRad="50800" dist="38100" dir="5400000" algn="t" rotWithShape="0">
              <a:prstClr val="black">
                <a:alpha val="43000"/>
              </a:prstClr>
            </a:outerShdw>
          </a:effectLst>
        </p:spPr>
      </p:pic>
      <p:sp>
        <p:nvSpPr>
          <p:cNvPr id="4" name="Text Placeholder 3">
            <a:extLst>
              <a:ext uri="{FF2B5EF4-FFF2-40B4-BE49-F238E27FC236}">
                <a16:creationId xmlns:a16="http://schemas.microsoft.com/office/drawing/2014/main" id="{71ED1DB5-F7E5-8D3A-52B9-49A0884674BE}"/>
              </a:ext>
            </a:extLst>
          </p:cNvPr>
          <p:cNvSpPr>
            <a:spLocks noGrp="1"/>
          </p:cNvSpPr>
          <p:nvPr>
            <p:ph type="body" sz="half" idx="2"/>
          </p:nvPr>
        </p:nvSpPr>
        <p:spPr>
          <a:xfrm>
            <a:off x="6575729" y="1589649"/>
            <a:ext cx="5466216" cy="5120639"/>
          </a:xfrm>
        </p:spPr>
        <p:txBody>
          <a:bodyPr vert="horz" lIns="91440" tIns="45720" rIns="91440" bIns="45720" rtlCol="0">
            <a:noAutofit/>
          </a:bodyPr>
          <a:lstStyle/>
          <a:p>
            <a:pPr>
              <a:lnSpc>
                <a:spcPct val="90000"/>
              </a:lnSpc>
            </a:pPr>
            <a:r>
              <a:rPr lang="en-US" sz="1800" dirty="0"/>
              <a:t>With a review score of </a:t>
            </a:r>
            <a:r>
              <a:rPr lang="en-US" sz="1800" dirty="0">
                <a:highlight>
                  <a:srgbClr val="000080"/>
                </a:highlight>
              </a:rPr>
              <a:t>5</a:t>
            </a:r>
            <a:r>
              <a:rPr lang="en-US" sz="1800" dirty="0"/>
              <a:t> and payment type as a credit card, We received </a:t>
            </a:r>
            <a:r>
              <a:rPr lang="en-US" sz="1800" dirty="0">
                <a:highlight>
                  <a:srgbClr val="000080"/>
                </a:highlight>
              </a:rPr>
              <a:t>44333</a:t>
            </a:r>
            <a:r>
              <a:rPr lang="en-US" sz="1800" dirty="0"/>
              <a:t> orders.</a:t>
            </a:r>
          </a:p>
          <a:p>
            <a:pPr>
              <a:lnSpc>
                <a:spcPct val="90000"/>
              </a:lnSpc>
              <a:buFont typeface="Wingdings 3" charset="2"/>
              <a:buChar char=""/>
            </a:pPr>
            <a:endParaRPr lang="en-US" sz="1800" dirty="0"/>
          </a:p>
          <a:p>
            <a:pPr>
              <a:lnSpc>
                <a:spcPct val="90000"/>
              </a:lnSpc>
              <a:buFont typeface="Wingdings 3" charset="2"/>
              <a:buChar char=""/>
            </a:pPr>
            <a:r>
              <a:rPr lang="en-US" sz="1800" b="1" u="sng" dirty="0">
                <a:solidFill>
                  <a:schemeClr val="accent2"/>
                </a:solidFill>
              </a:rPr>
              <a:t>Overview:</a:t>
            </a:r>
            <a:endParaRPr lang="en-US" sz="1800" b="1" dirty="0">
              <a:solidFill>
                <a:schemeClr val="accent2"/>
              </a:solidFill>
            </a:endParaRPr>
          </a:p>
          <a:p>
            <a:pPr>
              <a:lnSpc>
                <a:spcPct val="90000"/>
              </a:lnSpc>
            </a:pPr>
            <a:r>
              <a:rPr lang="en-US" sz="1800" dirty="0"/>
              <a:t>- More orders have been placed via credit card payment than boleto, voucher, and debit card.</a:t>
            </a:r>
          </a:p>
          <a:p>
            <a:pPr>
              <a:lnSpc>
                <a:spcPct val="90000"/>
              </a:lnSpc>
            </a:pPr>
            <a:r>
              <a:rPr lang="en-US" sz="1800" dirty="0"/>
              <a:t>-  More than 70% of sales were paid by Credit Card which is the main payment method in the market. However, payment using Boleto has slightly increased by 7% and a significant increase in using a debit card has been founded.</a:t>
            </a:r>
          </a:p>
          <a:p>
            <a:pPr>
              <a:lnSpc>
                <a:spcPct val="90000"/>
              </a:lnSpc>
              <a:buFont typeface="Wingdings 3" charset="2"/>
              <a:buChar char=""/>
            </a:pPr>
            <a:r>
              <a:rPr lang="en-US" sz="1800" b="1" u="sng" dirty="0">
                <a:solidFill>
                  <a:schemeClr val="accent2"/>
                </a:solidFill>
              </a:rPr>
              <a:t>Suggestion:</a:t>
            </a:r>
            <a:endParaRPr lang="en-US" sz="1800" b="1" dirty="0">
              <a:solidFill>
                <a:schemeClr val="accent2"/>
              </a:solidFill>
            </a:endParaRPr>
          </a:p>
          <a:p>
            <a:pPr>
              <a:lnSpc>
                <a:spcPct val="90000"/>
              </a:lnSpc>
            </a:pPr>
            <a:r>
              <a:rPr lang="en-US" sz="1800" dirty="0"/>
              <a:t>If we want to increase sales, we can have a certain amount of discounts or no-cost EMI’s on card payments.</a:t>
            </a:r>
          </a:p>
          <a:p>
            <a:pPr>
              <a:lnSpc>
                <a:spcPct val="90000"/>
              </a:lnSpc>
              <a:buFont typeface="Wingdings 3" charset="2"/>
              <a:buChar char=""/>
            </a:pPr>
            <a:endParaRPr lang="en-US" sz="1800" dirty="0"/>
          </a:p>
        </p:txBody>
      </p:sp>
      <p:pic>
        <p:nvPicPr>
          <p:cNvPr id="5" name="Picture 4">
            <a:extLst>
              <a:ext uri="{FF2B5EF4-FFF2-40B4-BE49-F238E27FC236}">
                <a16:creationId xmlns:a16="http://schemas.microsoft.com/office/drawing/2014/main" id="{8222B2BC-F951-A86C-2771-A1BAF00395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46190" y="2"/>
            <a:ext cx="1345809" cy="1234627"/>
          </a:xfrm>
          <a:prstGeom prst="rect">
            <a:avLst/>
          </a:prstGeom>
        </p:spPr>
      </p:pic>
    </p:spTree>
    <p:extLst>
      <p:ext uri="{BB962C8B-B14F-4D97-AF65-F5344CB8AC3E}">
        <p14:creationId xmlns:p14="http://schemas.microsoft.com/office/powerpoint/2010/main" val="549809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3" name="Picture 2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5" name="Oval 2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7" name="Picture 2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9" name="Picture 2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3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3ABA9BA-FB7D-8B73-5E66-67064D8C5118}"/>
              </a:ext>
            </a:extLst>
          </p:cNvPr>
          <p:cNvSpPr>
            <a:spLocks noGrp="1"/>
          </p:cNvSpPr>
          <p:nvPr>
            <p:ph type="title"/>
          </p:nvPr>
        </p:nvSpPr>
        <p:spPr>
          <a:xfrm>
            <a:off x="648930" y="629266"/>
            <a:ext cx="9252154" cy="1223983"/>
          </a:xfrm>
        </p:spPr>
        <p:txBody>
          <a:bodyPr vert="horz" lIns="91440" tIns="45720" rIns="91440" bIns="45720" rtlCol="0" anchor="t">
            <a:normAutofit/>
          </a:bodyPr>
          <a:lstStyle/>
          <a:p>
            <a:pPr>
              <a:lnSpc>
                <a:spcPct val="90000"/>
              </a:lnSpc>
            </a:pPr>
            <a:r>
              <a:rPr lang="en-US" sz="2600" b="0" i="0" kern="1200" dirty="0">
                <a:solidFill>
                  <a:schemeClr val="tx2"/>
                </a:solidFill>
                <a:latin typeface="+mj-lt"/>
                <a:ea typeface="+mj-ea"/>
                <a:cs typeface="+mj-cs"/>
              </a:rPr>
              <a:t>KPI_3 </a:t>
            </a:r>
            <a:r>
              <a:rPr lang="en-US" sz="2600" b="0" i="0" kern="1200" dirty="0">
                <a:solidFill>
                  <a:schemeClr val="tx2"/>
                </a:solidFill>
                <a:latin typeface="+mj-lt"/>
                <a:ea typeface="+mj-ea"/>
                <a:cs typeface="+mj-cs"/>
                <a:sym typeface="Wingdings" panose="05000000000000000000" pitchFamily="2" charset="2"/>
              </a:rPr>
              <a:t></a:t>
            </a:r>
            <a:r>
              <a:rPr lang="en-US" sz="2600" b="0" i="0" kern="1200" dirty="0">
                <a:solidFill>
                  <a:schemeClr val="tx2"/>
                </a:solidFill>
                <a:latin typeface="+mj-lt"/>
                <a:ea typeface="+mj-ea"/>
                <a:cs typeface="+mj-cs"/>
              </a:rPr>
              <a:t>Average number of days taken to deliver order for pet_shop</a:t>
            </a:r>
            <a:br>
              <a:rPr lang="en-US" sz="2600" b="0" i="0" kern="1200" dirty="0">
                <a:solidFill>
                  <a:schemeClr val="tx2"/>
                </a:solidFill>
                <a:latin typeface="+mj-lt"/>
                <a:ea typeface="+mj-ea"/>
                <a:cs typeface="+mj-cs"/>
              </a:rPr>
            </a:br>
            <a:endParaRPr lang="en-US" sz="2600" b="0" i="0" kern="1200" dirty="0">
              <a:solidFill>
                <a:schemeClr val="tx2"/>
              </a:solidFill>
              <a:latin typeface="+mj-lt"/>
              <a:ea typeface="+mj-ea"/>
              <a:cs typeface="+mj-cs"/>
            </a:endParaRPr>
          </a:p>
        </p:txBody>
      </p:sp>
      <p:pic>
        <p:nvPicPr>
          <p:cNvPr id="16" name="Content Placeholder 15">
            <a:extLst>
              <a:ext uri="{FF2B5EF4-FFF2-40B4-BE49-F238E27FC236}">
                <a16:creationId xmlns:a16="http://schemas.microsoft.com/office/drawing/2014/main" id="{10EB339E-921B-C443-46D4-FA9967FBD059}"/>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36915" y="2610221"/>
            <a:ext cx="5451627" cy="3080168"/>
          </a:xfrm>
          <a:prstGeom prst="rect">
            <a:avLst/>
          </a:prstGeom>
          <a:effectLst>
            <a:outerShdw blurRad="50800" dist="38100" dir="5400000" algn="t" rotWithShape="0">
              <a:prstClr val="black">
                <a:alpha val="43000"/>
              </a:prstClr>
            </a:outerShdw>
          </a:effectLst>
        </p:spPr>
      </p:pic>
      <p:sp>
        <p:nvSpPr>
          <p:cNvPr id="4" name="Text Placeholder 3">
            <a:extLst>
              <a:ext uri="{FF2B5EF4-FFF2-40B4-BE49-F238E27FC236}">
                <a16:creationId xmlns:a16="http://schemas.microsoft.com/office/drawing/2014/main" id="{3261CB85-A25C-38C5-249B-6FCC64E9258A}"/>
              </a:ext>
            </a:extLst>
          </p:cNvPr>
          <p:cNvSpPr>
            <a:spLocks noGrp="1"/>
          </p:cNvSpPr>
          <p:nvPr>
            <p:ph type="body" sz="half" idx="2"/>
          </p:nvPr>
        </p:nvSpPr>
        <p:spPr>
          <a:xfrm>
            <a:off x="6575729" y="1392702"/>
            <a:ext cx="5616271" cy="5465298"/>
          </a:xfrm>
        </p:spPr>
        <p:txBody>
          <a:bodyPr vert="horz" lIns="91440" tIns="45720" rIns="91440" bIns="45720" rtlCol="0">
            <a:noAutofit/>
          </a:bodyPr>
          <a:lstStyle/>
          <a:p>
            <a:pPr>
              <a:lnSpc>
                <a:spcPct val="90000"/>
              </a:lnSpc>
            </a:pPr>
            <a:r>
              <a:rPr lang="en-US" sz="1800" dirty="0"/>
              <a:t>11 days is the avg days taken to deliver the order for pet shop.</a:t>
            </a:r>
          </a:p>
          <a:p>
            <a:pPr>
              <a:lnSpc>
                <a:spcPct val="90000"/>
              </a:lnSpc>
              <a:buFont typeface="Wingdings 3" charset="2"/>
              <a:buChar char=""/>
            </a:pPr>
            <a:endParaRPr lang="en-US" sz="1800" dirty="0"/>
          </a:p>
          <a:p>
            <a:pPr>
              <a:lnSpc>
                <a:spcPct val="90000"/>
              </a:lnSpc>
              <a:buFont typeface="Wingdings 3" charset="2"/>
              <a:buChar char=""/>
            </a:pPr>
            <a:r>
              <a:rPr lang="en-US" sz="1800" b="1" u="sng" dirty="0">
                <a:solidFill>
                  <a:schemeClr val="accent2"/>
                </a:solidFill>
              </a:rPr>
              <a:t>Overview:</a:t>
            </a:r>
          </a:p>
          <a:p>
            <a:pPr>
              <a:lnSpc>
                <a:spcPct val="90000"/>
              </a:lnSpc>
            </a:pPr>
            <a:r>
              <a:rPr lang="en-US" sz="1800" dirty="0"/>
              <a:t>- 21 days is the maximum avg days taken to deliver the order and for the product : (Office furniture).</a:t>
            </a:r>
          </a:p>
          <a:p>
            <a:pPr>
              <a:lnSpc>
                <a:spcPct val="90000"/>
              </a:lnSpc>
            </a:pPr>
            <a:r>
              <a:rPr lang="en-US" sz="1800" dirty="0"/>
              <a:t>- 5 days is the minimum avg days taken to deliver the order and for the product: artes_e_artesanato (arts and craftmanship).</a:t>
            </a:r>
          </a:p>
          <a:p>
            <a:pPr>
              <a:lnSpc>
                <a:spcPct val="90000"/>
              </a:lnSpc>
            </a:pPr>
            <a:r>
              <a:rPr lang="en-US" sz="1800" dirty="0"/>
              <a:t>- Year wise sales are increasing which means we doing good in the market.</a:t>
            </a:r>
          </a:p>
          <a:p>
            <a:pPr marL="285750" indent="-285750">
              <a:lnSpc>
                <a:spcPct val="90000"/>
              </a:lnSpc>
              <a:buFont typeface="Wingdings 3" charset="2"/>
              <a:buChar char=""/>
            </a:pPr>
            <a:endParaRPr lang="en-US" sz="1800" dirty="0"/>
          </a:p>
          <a:p>
            <a:pPr>
              <a:lnSpc>
                <a:spcPct val="90000"/>
              </a:lnSpc>
              <a:buFont typeface="Wingdings 3" charset="2"/>
              <a:buChar char=""/>
            </a:pPr>
            <a:r>
              <a:rPr lang="en-US" sz="1800" b="1" u="sng" dirty="0">
                <a:solidFill>
                  <a:schemeClr val="accent2"/>
                </a:solidFill>
              </a:rPr>
              <a:t>Suggestion:</a:t>
            </a:r>
          </a:p>
          <a:p>
            <a:pPr>
              <a:lnSpc>
                <a:spcPct val="90000"/>
              </a:lnSpc>
            </a:pPr>
            <a:r>
              <a:rPr lang="en-US" sz="1800" dirty="0"/>
              <a:t>We can work on faster delivery of the product moveis_escritorio by taking additional delivery measures.</a:t>
            </a:r>
          </a:p>
          <a:p>
            <a:pPr>
              <a:lnSpc>
                <a:spcPct val="90000"/>
              </a:lnSpc>
              <a:buFont typeface="Wingdings 3" charset="2"/>
              <a:buChar char=""/>
            </a:pPr>
            <a:endParaRPr lang="en-US" sz="1800" dirty="0"/>
          </a:p>
        </p:txBody>
      </p:sp>
      <p:pic>
        <p:nvPicPr>
          <p:cNvPr id="3" name="Picture 2">
            <a:extLst>
              <a:ext uri="{FF2B5EF4-FFF2-40B4-BE49-F238E27FC236}">
                <a16:creationId xmlns:a16="http://schemas.microsoft.com/office/drawing/2014/main" id="{43BDAB35-F6C2-C962-E857-84B47C8B768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46190" y="2"/>
            <a:ext cx="1345809" cy="1182756"/>
          </a:xfrm>
          <a:prstGeom prst="rect">
            <a:avLst/>
          </a:prstGeom>
        </p:spPr>
      </p:pic>
    </p:spTree>
    <p:extLst>
      <p:ext uri="{BB962C8B-B14F-4D97-AF65-F5344CB8AC3E}">
        <p14:creationId xmlns:p14="http://schemas.microsoft.com/office/powerpoint/2010/main" val="4268304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 name="Oval 1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2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5" name="Rectangle 2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72C5B05-6CBB-4E42-F115-0925437E3187}"/>
              </a:ext>
            </a:extLst>
          </p:cNvPr>
          <p:cNvSpPr>
            <a:spLocks noGrp="1"/>
          </p:cNvSpPr>
          <p:nvPr>
            <p:ph type="title"/>
          </p:nvPr>
        </p:nvSpPr>
        <p:spPr>
          <a:xfrm>
            <a:off x="648930" y="629266"/>
            <a:ext cx="9252154" cy="1223983"/>
          </a:xfrm>
        </p:spPr>
        <p:txBody>
          <a:bodyPr vert="horz" lIns="91440" tIns="45720" rIns="91440" bIns="45720" rtlCol="0" anchor="t">
            <a:normAutofit/>
          </a:bodyPr>
          <a:lstStyle/>
          <a:p>
            <a:pPr>
              <a:lnSpc>
                <a:spcPct val="90000"/>
              </a:lnSpc>
            </a:pPr>
            <a:r>
              <a:rPr lang="en-US" sz="3600" b="0" i="0" kern="1200" dirty="0">
                <a:solidFill>
                  <a:schemeClr val="tx2"/>
                </a:solidFill>
                <a:latin typeface="+mj-lt"/>
                <a:ea typeface="+mj-ea"/>
                <a:cs typeface="+mj-cs"/>
                <a:sym typeface="Wingdings" panose="05000000000000000000" pitchFamily="2" charset="2"/>
              </a:rPr>
              <a:t>KPI_4 </a:t>
            </a:r>
            <a:r>
              <a:rPr lang="en-US" sz="3600" b="0" i="0" kern="1200" dirty="0">
                <a:solidFill>
                  <a:schemeClr val="tx2"/>
                </a:solidFill>
                <a:latin typeface="+mj-lt"/>
                <a:ea typeface="+mj-ea"/>
                <a:cs typeface="+mj-cs"/>
              </a:rPr>
              <a:t> Average price and payment values from customers of sao paulo city</a:t>
            </a:r>
          </a:p>
        </p:txBody>
      </p:sp>
      <p:pic>
        <p:nvPicPr>
          <p:cNvPr id="10" name="Content Placeholder 9">
            <a:extLst>
              <a:ext uri="{FF2B5EF4-FFF2-40B4-BE49-F238E27FC236}">
                <a16:creationId xmlns:a16="http://schemas.microsoft.com/office/drawing/2014/main" id="{95BD4AA8-1A17-8D12-0BF4-AA7F3FEA6652}"/>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36915" y="2426229"/>
            <a:ext cx="5451627" cy="3448153"/>
          </a:xfrm>
          <a:prstGeom prst="rect">
            <a:avLst/>
          </a:prstGeom>
          <a:effectLst>
            <a:outerShdw blurRad="50800" dist="38100" dir="5400000" algn="t" rotWithShape="0">
              <a:prstClr val="black">
                <a:alpha val="43000"/>
              </a:prstClr>
            </a:outerShdw>
          </a:effectLst>
        </p:spPr>
      </p:pic>
      <p:sp>
        <p:nvSpPr>
          <p:cNvPr id="4" name="Text Placeholder 3">
            <a:extLst>
              <a:ext uri="{FF2B5EF4-FFF2-40B4-BE49-F238E27FC236}">
                <a16:creationId xmlns:a16="http://schemas.microsoft.com/office/drawing/2014/main" id="{40E08E9F-21D8-9907-62CC-D2369C642BCA}"/>
              </a:ext>
            </a:extLst>
          </p:cNvPr>
          <p:cNvSpPr>
            <a:spLocks noGrp="1"/>
          </p:cNvSpPr>
          <p:nvPr>
            <p:ph type="body" sz="half" idx="2"/>
          </p:nvPr>
        </p:nvSpPr>
        <p:spPr>
          <a:xfrm>
            <a:off x="6443003" y="2052214"/>
            <a:ext cx="5748997" cy="4805786"/>
          </a:xfrm>
        </p:spPr>
        <p:txBody>
          <a:bodyPr vert="horz" lIns="91440" tIns="45720" rIns="91440" bIns="45720" rtlCol="0">
            <a:noAutofit/>
          </a:bodyPr>
          <a:lstStyle/>
          <a:p>
            <a:r>
              <a:rPr lang="en-US" sz="1800" dirty="0"/>
              <a:t>Sao Paulo City – Avg price is 108 and avg payment is 153</a:t>
            </a:r>
          </a:p>
          <a:p>
            <a:pPr>
              <a:buFont typeface="Wingdings 3" charset="2"/>
              <a:buChar char=""/>
            </a:pPr>
            <a:r>
              <a:rPr lang="en-US" sz="1800" b="1" u="sng" dirty="0">
                <a:solidFill>
                  <a:schemeClr val="accent2"/>
                </a:solidFill>
              </a:rPr>
              <a:t>Overview :</a:t>
            </a:r>
          </a:p>
          <a:p>
            <a:r>
              <a:rPr lang="en-US" sz="1800" dirty="0"/>
              <a:t>- The total number of customers is nearly 100K. We found out that São Paulo (SP) contains the most customers and is 3 times more than the second one. It is expected São Paulo has, particularly the most order payment value. Either Rio de Janerio (RJ) or Minas Gerais (MG) takes 10% of total customers. This indicates that the top 5 states contribute 80% of total customers.</a:t>
            </a:r>
          </a:p>
          <a:p>
            <a:pPr>
              <a:buFont typeface="Wingdings 3" charset="2"/>
              <a:buChar char=""/>
            </a:pPr>
            <a:r>
              <a:rPr lang="en-US" sz="1800" b="1" u="sng" dirty="0">
                <a:solidFill>
                  <a:schemeClr val="accent2"/>
                </a:solidFill>
              </a:rPr>
              <a:t>Suggestion:</a:t>
            </a:r>
          </a:p>
          <a:p>
            <a:r>
              <a:rPr lang="en-US" sz="1800" dirty="0"/>
              <a:t>To increase sales on other cities we can work on faster delivery and easy payment modes and product wise offers.</a:t>
            </a:r>
          </a:p>
        </p:txBody>
      </p:sp>
      <p:pic>
        <p:nvPicPr>
          <p:cNvPr id="3" name="Picture 2">
            <a:extLst>
              <a:ext uri="{FF2B5EF4-FFF2-40B4-BE49-F238E27FC236}">
                <a16:creationId xmlns:a16="http://schemas.microsoft.com/office/drawing/2014/main" id="{12D00EE3-5EF6-F2E3-B231-EDCBE37B33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46190" y="2"/>
            <a:ext cx="1345809" cy="1178028"/>
          </a:xfrm>
          <a:prstGeom prst="rect">
            <a:avLst/>
          </a:prstGeom>
        </p:spPr>
      </p:pic>
    </p:spTree>
    <p:extLst>
      <p:ext uri="{BB962C8B-B14F-4D97-AF65-F5344CB8AC3E}">
        <p14:creationId xmlns:p14="http://schemas.microsoft.com/office/powerpoint/2010/main" val="2919608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8" name="Picture 1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 name="Oval 1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2" name="Picture 2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4" name="Picture 2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6" name="Rectangle 2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D200378-D2AD-C2A4-F783-0F2D2D7C433F}"/>
              </a:ext>
            </a:extLst>
          </p:cNvPr>
          <p:cNvSpPr>
            <a:spLocks noGrp="1"/>
          </p:cNvSpPr>
          <p:nvPr>
            <p:ph type="title"/>
          </p:nvPr>
        </p:nvSpPr>
        <p:spPr>
          <a:xfrm>
            <a:off x="648930" y="629266"/>
            <a:ext cx="9252154" cy="1223983"/>
          </a:xfrm>
        </p:spPr>
        <p:txBody>
          <a:bodyPr vert="horz" lIns="91440" tIns="45720" rIns="91440" bIns="45720" rtlCol="0" anchor="t">
            <a:normAutofit/>
          </a:bodyPr>
          <a:lstStyle/>
          <a:p>
            <a:pPr>
              <a:lnSpc>
                <a:spcPct val="90000"/>
              </a:lnSpc>
            </a:pPr>
            <a:r>
              <a:rPr lang="en-US" sz="2600" b="0" i="0" kern="1200" dirty="0">
                <a:solidFill>
                  <a:schemeClr val="tx2"/>
                </a:solidFill>
                <a:latin typeface="+mj-lt"/>
                <a:ea typeface="+mj-ea"/>
                <a:cs typeface="+mj-cs"/>
              </a:rPr>
              <a:t>KPI_5 </a:t>
            </a:r>
            <a:r>
              <a:rPr lang="en-US" sz="2600" b="0" i="0" kern="1200" dirty="0">
                <a:solidFill>
                  <a:schemeClr val="tx2"/>
                </a:solidFill>
                <a:latin typeface="+mj-lt"/>
                <a:ea typeface="+mj-ea"/>
                <a:cs typeface="+mj-cs"/>
                <a:sym typeface="Wingdings" panose="05000000000000000000" pitchFamily="2" charset="2"/>
              </a:rPr>
              <a:t></a:t>
            </a:r>
            <a:r>
              <a:rPr lang="en-US" sz="2600" b="0" i="0" kern="1200" dirty="0">
                <a:solidFill>
                  <a:schemeClr val="tx2"/>
                </a:solidFill>
                <a:latin typeface="+mj-lt"/>
                <a:ea typeface="+mj-ea"/>
                <a:cs typeface="+mj-cs"/>
              </a:rPr>
              <a:t> Relationship between shipping days Vs review scores.</a:t>
            </a:r>
            <a:br>
              <a:rPr lang="en-US" sz="2600" b="0" i="0" kern="1200" dirty="0">
                <a:solidFill>
                  <a:schemeClr val="tx2"/>
                </a:solidFill>
                <a:latin typeface="+mj-lt"/>
                <a:ea typeface="+mj-ea"/>
                <a:cs typeface="+mj-cs"/>
              </a:rPr>
            </a:br>
            <a:endParaRPr lang="en-US" sz="2600" b="0" i="0" kern="1200" dirty="0">
              <a:solidFill>
                <a:schemeClr val="tx2"/>
              </a:solidFill>
              <a:latin typeface="+mj-lt"/>
              <a:ea typeface="+mj-ea"/>
              <a:cs typeface="+mj-cs"/>
            </a:endParaRPr>
          </a:p>
        </p:txBody>
      </p:sp>
      <p:pic>
        <p:nvPicPr>
          <p:cNvPr id="11" name="Content Placeholder 10">
            <a:extLst>
              <a:ext uri="{FF2B5EF4-FFF2-40B4-BE49-F238E27FC236}">
                <a16:creationId xmlns:a16="http://schemas.microsoft.com/office/drawing/2014/main" id="{5174A89C-5528-CAF6-6EBF-A38A5D9AAC78}"/>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36915" y="2685181"/>
            <a:ext cx="5451627" cy="2930249"/>
          </a:xfrm>
          <a:prstGeom prst="rect">
            <a:avLst/>
          </a:prstGeom>
          <a:effectLst>
            <a:outerShdw blurRad="50800" dist="38100" dir="5400000" algn="t" rotWithShape="0">
              <a:prstClr val="black">
                <a:alpha val="43000"/>
              </a:prstClr>
            </a:outerShdw>
          </a:effectLst>
        </p:spPr>
      </p:pic>
      <p:sp>
        <p:nvSpPr>
          <p:cNvPr id="4" name="Text Placeholder 3">
            <a:extLst>
              <a:ext uri="{FF2B5EF4-FFF2-40B4-BE49-F238E27FC236}">
                <a16:creationId xmlns:a16="http://schemas.microsoft.com/office/drawing/2014/main" id="{43DF6323-7C73-8B78-04A9-991D9230414A}"/>
              </a:ext>
            </a:extLst>
          </p:cNvPr>
          <p:cNvSpPr>
            <a:spLocks noGrp="1"/>
          </p:cNvSpPr>
          <p:nvPr>
            <p:ph type="body" sz="half" idx="2"/>
          </p:nvPr>
        </p:nvSpPr>
        <p:spPr>
          <a:xfrm>
            <a:off x="6254045" y="1354668"/>
            <a:ext cx="5937956" cy="5503332"/>
          </a:xfrm>
        </p:spPr>
        <p:txBody>
          <a:bodyPr vert="horz" lIns="91440" tIns="45720" rIns="91440" bIns="45720" rtlCol="0">
            <a:noAutofit/>
          </a:bodyPr>
          <a:lstStyle/>
          <a:p>
            <a:r>
              <a:rPr lang="en-US" sz="1800" dirty="0"/>
              <a:t>11 avg shipping days taken for review score 5 &amp; 20 avg shipping days taken for review score 1.</a:t>
            </a:r>
          </a:p>
          <a:p>
            <a:pPr>
              <a:buFont typeface="Wingdings 3" charset="2"/>
              <a:buChar char=""/>
            </a:pPr>
            <a:r>
              <a:rPr lang="en-US" sz="1800" b="1" u="sng" dirty="0">
                <a:solidFill>
                  <a:schemeClr val="accent2"/>
                </a:solidFill>
              </a:rPr>
              <a:t>Overview:</a:t>
            </a:r>
          </a:p>
          <a:p>
            <a:r>
              <a:rPr lang="en-US" sz="1800" dirty="0"/>
              <a:t>We get positive/high ratings when delivery time is less and negative feedback from the customers when it takes long to deliver the product.</a:t>
            </a:r>
          </a:p>
          <a:p>
            <a:r>
              <a:rPr lang="en-US" sz="1800" dirty="0"/>
              <a:t>Lesser the delivery days – the higher the positive reviews.</a:t>
            </a:r>
          </a:p>
          <a:p>
            <a:r>
              <a:rPr lang="en-US" sz="1800" dirty="0"/>
              <a:t>After analysing the review scores(customer satisfaction rating), the average score is 4.07/5, which shows positive satisfaction with Olist’s services.</a:t>
            </a:r>
          </a:p>
          <a:p>
            <a:pPr>
              <a:buFont typeface="Wingdings 3" charset="2"/>
              <a:buChar char=""/>
            </a:pPr>
            <a:r>
              <a:rPr lang="en-US" sz="1800" b="1" u="sng" dirty="0">
                <a:solidFill>
                  <a:schemeClr val="accent2"/>
                </a:solidFill>
              </a:rPr>
              <a:t>Suggestion:</a:t>
            </a:r>
          </a:p>
          <a:p>
            <a:r>
              <a:rPr lang="en-US" sz="1800" dirty="0"/>
              <a:t>Minimizing the shipping days would lead to more positive reviews. Consecutively customer satisfaction will be met which leads to more business.</a:t>
            </a:r>
          </a:p>
        </p:txBody>
      </p:sp>
      <p:pic>
        <p:nvPicPr>
          <p:cNvPr id="5" name="Picture 4">
            <a:extLst>
              <a:ext uri="{FF2B5EF4-FFF2-40B4-BE49-F238E27FC236}">
                <a16:creationId xmlns:a16="http://schemas.microsoft.com/office/drawing/2014/main" id="{7C67AE10-4107-8A61-4120-7B92CACCE9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46190" y="1"/>
            <a:ext cx="1345809" cy="1192695"/>
          </a:xfrm>
          <a:prstGeom prst="rect">
            <a:avLst/>
          </a:prstGeom>
        </p:spPr>
      </p:pic>
    </p:spTree>
    <p:extLst>
      <p:ext uri="{BB962C8B-B14F-4D97-AF65-F5344CB8AC3E}">
        <p14:creationId xmlns:p14="http://schemas.microsoft.com/office/powerpoint/2010/main" val="3555599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8DFE-5CB7-EBEA-4EE1-6872DAB8CC3A}"/>
              </a:ext>
            </a:extLst>
          </p:cNvPr>
          <p:cNvSpPr>
            <a:spLocks noGrp="1"/>
          </p:cNvSpPr>
          <p:nvPr>
            <p:ph type="title"/>
          </p:nvPr>
        </p:nvSpPr>
        <p:spPr>
          <a:xfrm>
            <a:off x="646111" y="452718"/>
            <a:ext cx="9404723" cy="1400530"/>
          </a:xfrm>
        </p:spPr>
        <p:txBody>
          <a:bodyPr>
            <a:normAutofit/>
          </a:bodyPr>
          <a:lstStyle/>
          <a:p>
            <a:r>
              <a:rPr lang="en-US" b="1"/>
              <a:t>CONCLUSION</a:t>
            </a:r>
          </a:p>
        </p:txBody>
      </p:sp>
      <p:pic>
        <p:nvPicPr>
          <p:cNvPr id="4" name="Picture 3" descr="A blue sign with white text&#10;&#10;Description automatically generated">
            <a:extLst>
              <a:ext uri="{FF2B5EF4-FFF2-40B4-BE49-F238E27FC236}">
                <a16:creationId xmlns:a16="http://schemas.microsoft.com/office/drawing/2014/main" id="{B39845A6-9F01-E309-2490-C07D96F45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6190" y="2"/>
            <a:ext cx="1345809" cy="1178028"/>
          </a:xfrm>
          <a:prstGeom prst="rect">
            <a:avLst/>
          </a:prstGeom>
        </p:spPr>
      </p:pic>
      <p:graphicFrame>
        <p:nvGraphicFramePr>
          <p:cNvPr id="19" name="Content Placeholder 2">
            <a:extLst>
              <a:ext uri="{FF2B5EF4-FFF2-40B4-BE49-F238E27FC236}">
                <a16:creationId xmlns:a16="http://schemas.microsoft.com/office/drawing/2014/main" id="{6AE1FCE8-449D-C424-8237-4DA71BF06AEB}"/>
              </a:ext>
            </a:extLst>
          </p:cNvPr>
          <p:cNvGraphicFramePr>
            <a:graphicFrameLocks noGrp="1"/>
          </p:cNvGraphicFramePr>
          <p:nvPr>
            <p:ph idx="1"/>
            <p:extLst>
              <p:ext uri="{D42A27DB-BD31-4B8C-83A1-F6EECF244321}">
                <p14:modId xmlns:p14="http://schemas.microsoft.com/office/powerpoint/2010/main" val="3781619178"/>
              </p:ext>
            </p:extLst>
          </p:nvPr>
        </p:nvGraphicFramePr>
        <p:xfrm>
          <a:off x="646110" y="1298221"/>
          <a:ext cx="10428289"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67034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9" name="Picture 58">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1" name="Oval 60">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3" name="Picture 62">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5" name="Picture 64">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7" name="Rectangle 66">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F1EF4201-D77F-AAEE-43DB-63984B998925}"/>
              </a:ext>
            </a:extLst>
          </p:cNvPr>
          <p:cNvSpPr txBox="1"/>
          <p:nvPr/>
        </p:nvSpPr>
        <p:spPr>
          <a:xfrm>
            <a:off x="646111" y="452718"/>
            <a:ext cx="9404723" cy="1400530"/>
          </a:xfrm>
          <a:prstGeom prst="rect">
            <a:avLst/>
          </a:prstGeom>
        </p:spPr>
        <p:txBody>
          <a:bodyPr vert="horz" lIns="91440" tIns="45720" rIns="91440" bIns="45720" rtlCol="0" anchor="t">
            <a:normAutofit/>
          </a:bodyPr>
          <a:lstStyle/>
          <a:p>
            <a:pPr>
              <a:spcBef>
                <a:spcPct val="0"/>
              </a:spcBef>
              <a:spcAft>
                <a:spcPts val="600"/>
              </a:spcAft>
            </a:pPr>
            <a:r>
              <a:rPr lang="en-US" sz="4200">
                <a:solidFill>
                  <a:schemeClr val="tx2"/>
                </a:solidFill>
                <a:latin typeface="+mj-lt"/>
                <a:ea typeface="+mj-ea"/>
                <a:cs typeface="+mj-cs"/>
              </a:rPr>
              <a:t>RECOMMENDATION</a:t>
            </a:r>
          </a:p>
        </p:txBody>
      </p:sp>
      <p:pic>
        <p:nvPicPr>
          <p:cNvPr id="6" name="Picture 5" descr="A blue sign with white text&#10;&#10;Description automatically generated">
            <a:extLst>
              <a:ext uri="{FF2B5EF4-FFF2-40B4-BE49-F238E27FC236}">
                <a16:creationId xmlns:a16="http://schemas.microsoft.com/office/drawing/2014/main" id="{4EC01FA7-879D-0CCD-4490-8200E19FE7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46190" y="2"/>
            <a:ext cx="1345809" cy="1178028"/>
          </a:xfrm>
          <a:prstGeom prst="rect">
            <a:avLst/>
          </a:prstGeom>
        </p:spPr>
      </p:pic>
      <p:graphicFrame>
        <p:nvGraphicFramePr>
          <p:cNvPr id="8" name="TextBox 4">
            <a:extLst>
              <a:ext uri="{FF2B5EF4-FFF2-40B4-BE49-F238E27FC236}">
                <a16:creationId xmlns:a16="http://schemas.microsoft.com/office/drawing/2014/main" id="{FA7974A4-33ED-2650-90A1-5322F98C4786}"/>
              </a:ext>
            </a:extLst>
          </p:cNvPr>
          <p:cNvGraphicFramePr/>
          <p:nvPr>
            <p:extLst>
              <p:ext uri="{D42A27DB-BD31-4B8C-83A1-F6EECF244321}">
                <p14:modId xmlns:p14="http://schemas.microsoft.com/office/powerpoint/2010/main" val="2612913863"/>
              </p:ext>
            </p:extLst>
          </p:nvPr>
        </p:nvGraphicFramePr>
        <p:xfrm>
          <a:off x="363888" y="1478844"/>
          <a:ext cx="11150778" cy="52154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92401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E79DD4-102E-E032-99C5-775E51CB7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623" y="920124"/>
            <a:ext cx="7515212" cy="5238252"/>
          </a:xfrm>
          <a:prstGeom prst="rect">
            <a:avLst/>
          </a:prstGeom>
        </p:spPr>
      </p:pic>
      <p:pic>
        <p:nvPicPr>
          <p:cNvPr id="6" name="Picture 5">
            <a:extLst>
              <a:ext uri="{FF2B5EF4-FFF2-40B4-BE49-F238E27FC236}">
                <a16:creationId xmlns:a16="http://schemas.microsoft.com/office/drawing/2014/main" id="{B6F72453-DB61-6C40-2358-93B5E4A00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6190" y="1"/>
            <a:ext cx="1345809" cy="1192695"/>
          </a:xfrm>
          <a:prstGeom prst="rect">
            <a:avLst/>
          </a:prstGeom>
        </p:spPr>
      </p:pic>
    </p:spTree>
    <p:extLst>
      <p:ext uri="{BB962C8B-B14F-4D97-AF65-F5344CB8AC3E}">
        <p14:creationId xmlns:p14="http://schemas.microsoft.com/office/powerpoint/2010/main" val="1580722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3"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1EE26D1B-5418-BDB9-D7A6-0E716629230D}"/>
              </a:ext>
            </a:extLst>
          </p:cNvPr>
          <p:cNvSpPr>
            <a:spLocks noGrp="1"/>
          </p:cNvSpPr>
          <p:nvPr>
            <p:ph type="title"/>
          </p:nvPr>
        </p:nvSpPr>
        <p:spPr>
          <a:xfrm>
            <a:off x="806195" y="804672"/>
            <a:ext cx="3521359" cy="5248656"/>
          </a:xfrm>
        </p:spPr>
        <p:txBody>
          <a:bodyPr anchor="ctr">
            <a:normAutofit/>
          </a:bodyPr>
          <a:lstStyle/>
          <a:p>
            <a:pPr algn="ctr"/>
            <a:r>
              <a:rPr lang="en-US" b="1" dirty="0"/>
              <a:t>ABOUT OLIST STORES</a:t>
            </a:r>
            <a:endParaRPr lang="en-US" b="1"/>
          </a:p>
        </p:txBody>
      </p:sp>
      <p:sp>
        <p:nvSpPr>
          <p:cNvPr id="10" name="Content Placeholder 9">
            <a:extLst>
              <a:ext uri="{FF2B5EF4-FFF2-40B4-BE49-F238E27FC236}">
                <a16:creationId xmlns:a16="http://schemas.microsoft.com/office/drawing/2014/main" id="{9C7391D3-D814-C30F-45EA-03ADB696FFC2}"/>
              </a:ext>
            </a:extLst>
          </p:cNvPr>
          <p:cNvSpPr>
            <a:spLocks noGrp="1"/>
          </p:cNvSpPr>
          <p:nvPr>
            <p:ph idx="1"/>
          </p:nvPr>
        </p:nvSpPr>
        <p:spPr>
          <a:xfrm>
            <a:off x="4975861" y="804671"/>
            <a:ext cx="6399930" cy="5248657"/>
          </a:xfrm>
        </p:spPr>
        <p:txBody>
          <a:bodyPr anchor="ctr">
            <a:normAutofit/>
          </a:bodyPr>
          <a:lstStyle/>
          <a:p>
            <a:pPr>
              <a:lnSpc>
                <a:spcPct val="90000"/>
              </a:lnSpc>
              <a:buFont typeface="Wingdings" panose="05000000000000000000" pitchFamily="2" charset="2"/>
              <a:buChar char="v"/>
            </a:pPr>
            <a:r>
              <a:rPr lang="en-US" dirty="0">
                <a:latin typeface="+mn-lt"/>
                <a:cs typeface="Angsana New" panose="02020603050405020304" pitchFamily="18" charset="-34"/>
              </a:rPr>
              <a:t>Olist data is a Brazilian E-Commerce Public Dataset.</a:t>
            </a:r>
          </a:p>
          <a:p>
            <a:pPr>
              <a:lnSpc>
                <a:spcPct val="90000"/>
              </a:lnSpc>
              <a:buFont typeface="Wingdings" panose="05000000000000000000" pitchFamily="2" charset="2"/>
              <a:buChar char="v"/>
            </a:pPr>
            <a:r>
              <a:rPr lang="en-US" dirty="0">
                <a:latin typeface="+mn-lt"/>
                <a:cs typeface="Angsana New" panose="02020603050405020304" pitchFamily="18" charset="-34"/>
              </a:rPr>
              <a:t>The dataset has information of 100k orders from 2016 to 2018 made at multiple marketplaces in Brazil.</a:t>
            </a:r>
          </a:p>
          <a:p>
            <a:pPr>
              <a:lnSpc>
                <a:spcPct val="90000"/>
              </a:lnSpc>
              <a:buFont typeface="Wingdings" panose="05000000000000000000" pitchFamily="2" charset="2"/>
              <a:buChar char="v"/>
            </a:pPr>
            <a:r>
              <a:rPr lang="en-US" dirty="0">
                <a:latin typeface="+mn-lt"/>
                <a:cs typeface="Angsana New" panose="02020603050405020304" pitchFamily="18" charset="-34"/>
              </a:rPr>
              <a:t>This is real commercial data, it has been anonymized.</a:t>
            </a:r>
          </a:p>
          <a:p>
            <a:pPr>
              <a:lnSpc>
                <a:spcPct val="90000"/>
              </a:lnSpc>
              <a:buFont typeface="Wingdings" panose="05000000000000000000" pitchFamily="2" charset="2"/>
              <a:buChar char="v"/>
            </a:pPr>
            <a:r>
              <a:rPr lang="en-US" dirty="0">
                <a:latin typeface="+mn-lt"/>
                <a:cs typeface="Angsana New" panose="02020603050405020304" pitchFamily="18" charset="-34"/>
              </a:rPr>
              <a:t>Olist is the largest department store in Brazilian marketplaces. Olist connects small businesses from all over Brazil to channels without hassle and with a single contract. Those merchants are able to sell their products through the Olist Store and ship them directly to the customers using Olist logistics partners. The company emphasizes the structuring of the product and focuses on service excellence for the tenants and the end consumers.</a:t>
            </a:r>
          </a:p>
        </p:txBody>
      </p:sp>
      <p:pic>
        <p:nvPicPr>
          <p:cNvPr id="7" name="Picture 6">
            <a:extLst>
              <a:ext uri="{FF2B5EF4-FFF2-40B4-BE49-F238E27FC236}">
                <a16:creationId xmlns:a16="http://schemas.microsoft.com/office/drawing/2014/main" id="{0A2B9D6F-4384-3274-01B9-68D8FAB2C8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6190" y="2"/>
            <a:ext cx="1345809" cy="1178028"/>
          </a:xfrm>
          <a:prstGeom prst="rect">
            <a:avLst/>
          </a:prstGeom>
        </p:spPr>
      </p:pic>
    </p:spTree>
    <p:extLst>
      <p:ext uri="{BB962C8B-B14F-4D97-AF65-F5344CB8AC3E}">
        <p14:creationId xmlns:p14="http://schemas.microsoft.com/office/powerpoint/2010/main" val="1542485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8"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008C3674-8F07-EAFD-77B9-893012B98872}"/>
              </a:ext>
            </a:extLst>
          </p:cNvPr>
          <p:cNvSpPr>
            <a:spLocks noGrp="1"/>
          </p:cNvSpPr>
          <p:nvPr>
            <p:ph type="title"/>
          </p:nvPr>
        </p:nvSpPr>
        <p:spPr>
          <a:xfrm>
            <a:off x="806195" y="804672"/>
            <a:ext cx="3174961" cy="5248656"/>
          </a:xfrm>
        </p:spPr>
        <p:txBody>
          <a:bodyPr anchor="ctr">
            <a:normAutofit/>
          </a:bodyPr>
          <a:lstStyle/>
          <a:p>
            <a:pPr algn="ctr"/>
            <a:r>
              <a:rPr lang="en-US" b="1" dirty="0"/>
              <a:t>Dataset Description</a:t>
            </a:r>
          </a:p>
        </p:txBody>
      </p:sp>
      <p:sp>
        <p:nvSpPr>
          <p:cNvPr id="3" name="Content Placeholder 2">
            <a:extLst>
              <a:ext uri="{FF2B5EF4-FFF2-40B4-BE49-F238E27FC236}">
                <a16:creationId xmlns:a16="http://schemas.microsoft.com/office/drawing/2014/main" id="{C7815FF7-4DFB-6BBB-BD97-3FA753AFE2A7}"/>
              </a:ext>
            </a:extLst>
          </p:cNvPr>
          <p:cNvSpPr>
            <a:spLocks noGrp="1"/>
          </p:cNvSpPr>
          <p:nvPr>
            <p:ph idx="1"/>
          </p:nvPr>
        </p:nvSpPr>
        <p:spPr>
          <a:xfrm>
            <a:off x="4656406" y="450166"/>
            <a:ext cx="6175717" cy="5894363"/>
          </a:xfrm>
        </p:spPr>
        <p:txBody>
          <a:bodyPr anchor="ctr">
            <a:noAutofit/>
          </a:bodyPr>
          <a:lstStyle/>
          <a:p>
            <a:pPr>
              <a:lnSpc>
                <a:spcPct val="90000"/>
              </a:lnSpc>
            </a:pPr>
            <a:r>
              <a:rPr lang="en-US" sz="1600" b="1" dirty="0" err="1">
                <a:latin typeface="+mn-lt"/>
              </a:rPr>
              <a:t>olist_orders_dataset</a:t>
            </a:r>
            <a:r>
              <a:rPr lang="en-US" sz="1600" b="1" dirty="0">
                <a:latin typeface="+mn-lt"/>
              </a:rPr>
              <a:t>:</a:t>
            </a:r>
            <a:r>
              <a:rPr lang="en-US" sz="1600" dirty="0">
                <a:latin typeface="+mn-lt"/>
              </a:rPr>
              <a:t> This table is connected to 4 other tables. It is used to connect all the details related to an order.</a:t>
            </a:r>
          </a:p>
          <a:p>
            <a:pPr>
              <a:lnSpc>
                <a:spcPct val="90000"/>
              </a:lnSpc>
            </a:pPr>
            <a:r>
              <a:rPr lang="en-US" sz="1600" b="1" dirty="0" err="1">
                <a:latin typeface="+mn-lt"/>
              </a:rPr>
              <a:t>olist_order_items_dataset</a:t>
            </a:r>
            <a:r>
              <a:rPr lang="en-US" sz="1600" dirty="0">
                <a:latin typeface="+mn-lt"/>
              </a:rPr>
              <a:t>: It contains the details of an item that had been purchased such as shipping date, price and so on.</a:t>
            </a:r>
          </a:p>
          <a:p>
            <a:pPr>
              <a:lnSpc>
                <a:spcPct val="90000"/>
              </a:lnSpc>
            </a:pPr>
            <a:r>
              <a:rPr lang="en-US" sz="1600" b="1" dirty="0" err="1">
                <a:latin typeface="+mn-lt"/>
              </a:rPr>
              <a:t>olist_order_reviews_dataset</a:t>
            </a:r>
            <a:r>
              <a:rPr lang="en-US" sz="1600" dirty="0">
                <a:latin typeface="+mn-lt"/>
              </a:rPr>
              <a:t>: It contains details related to any reviews posted by the customer on a particular product that he had purchased.</a:t>
            </a:r>
          </a:p>
          <a:p>
            <a:pPr>
              <a:lnSpc>
                <a:spcPct val="90000"/>
              </a:lnSpc>
            </a:pPr>
            <a:r>
              <a:rPr lang="en-US" sz="1600" b="1" dirty="0" err="1">
                <a:latin typeface="+mn-lt"/>
              </a:rPr>
              <a:t>olist_products_dataset</a:t>
            </a:r>
            <a:r>
              <a:rPr lang="en-US" sz="1600" dirty="0">
                <a:latin typeface="+mn-lt"/>
              </a:rPr>
              <a:t>: It contains related to a product such as the ID, category name and measurements.</a:t>
            </a:r>
          </a:p>
          <a:p>
            <a:pPr>
              <a:lnSpc>
                <a:spcPct val="90000"/>
              </a:lnSpc>
            </a:pPr>
            <a:r>
              <a:rPr lang="en-US" sz="1600" b="1" dirty="0" err="1">
                <a:latin typeface="+mn-lt"/>
              </a:rPr>
              <a:t>olist_order_payments_dataset</a:t>
            </a:r>
            <a:r>
              <a:rPr lang="en-US" sz="1600" dirty="0">
                <a:latin typeface="+mn-lt"/>
              </a:rPr>
              <a:t>: The information contained in this table is related to the payment details associated with a particular order.</a:t>
            </a:r>
          </a:p>
          <a:p>
            <a:pPr>
              <a:lnSpc>
                <a:spcPct val="90000"/>
              </a:lnSpc>
            </a:pPr>
            <a:r>
              <a:rPr lang="en-US" sz="1600" b="1" dirty="0" err="1">
                <a:latin typeface="+mn-lt"/>
              </a:rPr>
              <a:t>olist_customers_dataset</a:t>
            </a:r>
            <a:r>
              <a:rPr lang="en-US" sz="1600" dirty="0">
                <a:latin typeface="+mn-lt"/>
              </a:rPr>
              <a:t>: Details the customer base information of this firm.</a:t>
            </a:r>
          </a:p>
          <a:p>
            <a:pPr>
              <a:lnSpc>
                <a:spcPct val="90000"/>
              </a:lnSpc>
            </a:pPr>
            <a:r>
              <a:rPr lang="en-US" sz="1600" b="1" dirty="0" err="1">
                <a:latin typeface="+mn-lt"/>
              </a:rPr>
              <a:t>olist_geolocation_dataset</a:t>
            </a:r>
            <a:r>
              <a:rPr lang="en-US" sz="1600" dirty="0">
                <a:latin typeface="+mn-lt"/>
              </a:rPr>
              <a:t>: It contains geographical information related to both the sellers and customers.</a:t>
            </a:r>
          </a:p>
          <a:p>
            <a:pPr>
              <a:lnSpc>
                <a:spcPct val="90000"/>
              </a:lnSpc>
            </a:pPr>
            <a:r>
              <a:rPr lang="en-US" sz="1600" b="1" dirty="0" err="1">
                <a:latin typeface="+mn-lt"/>
              </a:rPr>
              <a:t>olist_sellers_dataset</a:t>
            </a:r>
            <a:r>
              <a:rPr lang="en-US" sz="1600" dirty="0">
                <a:latin typeface="+mn-lt"/>
              </a:rPr>
              <a:t>: This table contains the information related to all the sellers who have registered with this firm.</a:t>
            </a:r>
            <a:endParaRPr lang="en-IN" sz="1600" dirty="0">
              <a:latin typeface="+mn-lt"/>
            </a:endParaRPr>
          </a:p>
        </p:txBody>
      </p:sp>
      <p:pic>
        <p:nvPicPr>
          <p:cNvPr id="5" name="Picture 4">
            <a:extLst>
              <a:ext uri="{FF2B5EF4-FFF2-40B4-BE49-F238E27FC236}">
                <a16:creationId xmlns:a16="http://schemas.microsoft.com/office/drawing/2014/main" id="{6E925274-6238-0AC0-212C-6A33792B7E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6190" y="2"/>
            <a:ext cx="1345809" cy="1178028"/>
          </a:xfrm>
          <a:prstGeom prst="rect">
            <a:avLst/>
          </a:prstGeom>
        </p:spPr>
      </p:pic>
    </p:spTree>
    <p:extLst>
      <p:ext uri="{BB962C8B-B14F-4D97-AF65-F5344CB8AC3E}">
        <p14:creationId xmlns:p14="http://schemas.microsoft.com/office/powerpoint/2010/main" val="2599581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2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2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1" name="Picture 3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3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3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36">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3007BDB-4372-CB10-9DF5-1C1697031AF5}"/>
              </a:ext>
            </a:extLst>
          </p:cNvPr>
          <p:cNvSpPr txBox="1"/>
          <p:nvPr/>
        </p:nvSpPr>
        <p:spPr>
          <a:xfrm>
            <a:off x="8200279" y="1325880"/>
            <a:ext cx="3344020" cy="306650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600" b="0" i="0" kern="1200">
                <a:solidFill>
                  <a:srgbClr val="EBEBEB"/>
                </a:solidFill>
                <a:latin typeface="+mj-lt"/>
                <a:ea typeface="+mj-ea"/>
                <a:cs typeface="+mj-cs"/>
              </a:rPr>
              <a:t>DATA SCHEMA</a:t>
            </a:r>
          </a:p>
          <a:p>
            <a:pPr>
              <a:lnSpc>
                <a:spcPct val="90000"/>
              </a:lnSpc>
              <a:spcBef>
                <a:spcPct val="0"/>
              </a:spcBef>
              <a:spcAft>
                <a:spcPts val="600"/>
              </a:spcAft>
            </a:pPr>
            <a:endParaRPr lang="en-US" sz="2600" b="0" i="0" kern="1200">
              <a:solidFill>
                <a:srgbClr val="EBEBEB"/>
              </a:solidFill>
              <a:latin typeface="+mj-lt"/>
              <a:ea typeface="+mj-ea"/>
              <a:cs typeface="+mj-cs"/>
            </a:endParaRPr>
          </a:p>
          <a:p>
            <a:pPr>
              <a:lnSpc>
                <a:spcPct val="90000"/>
              </a:lnSpc>
              <a:spcBef>
                <a:spcPct val="0"/>
              </a:spcBef>
              <a:spcAft>
                <a:spcPts val="600"/>
              </a:spcAft>
            </a:pPr>
            <a:r>
              <a:rPr lang="en-US" sz="2600" b="0" i="0" kern="1200">
                <a:solidFill>
                  <a:srgbClr val="EBEBEB"/>
                </a:solidFill>
                <a:latin typeface="+mj-lt"/>
                <a:ea typeface="+mj-ea"/>
                <a:cs typeface="+mj-cs"/>
              </a:rPr>
              <a:t>The data is divided in multiple datasets for better understanding and organization. </a:t>
            </a:r>
          </a:p>
        </p:txBody>
      </p:sp>
      <p:sp useBgFill="1">
        <p:nvSpPr>
          <p:cNvPr id="39" name="Rectangle 38">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1BCCCDC8-A962-AD16-DF19-DA786F03DF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1835" y="647113"/>
            <a:ext cx="6921836" cy="5598941"/>
          </a:xfrm>
          <a:prstGeom prst="rect">
            <a:avLst/>
          </a:prstGeom>
          <a:effectLst/>
        </p:spPr>
      </p:pic>
      <p:pic>
        <p:nvPicPr>
          <p:cNvPr id="5" name="Picture 4">
            <a:extLst>
              <a:ext uri="{FF2B5EF4-FFF2-40B4-BE49-F238E27FC236}">
                <a16:creationId xmlns:a16="http://schemas.microsoft.com/office/drawing/2014/main" id="{7FF730DA-E855-B89C-33D9-3ED8DC4778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46190" y="2"/>
            <a:ext cx="1345809" cy="1178028"/>
          </a:xfrm>
          <a:prstGeom prst="rect">
            <a:avLst/>
          </a:prstGeom>
        </p:spPr>
      </p:pic>
    </p:spTree>
    <p:extLst>
      <p:ext uri="{BB962C8B-B14F-4D97-AF65-F5344CB8AC3E}">
        <p14:creationId xmlns:p14="http://schemas.microsoft.com/office/powerpoint/2010/main" val="260029472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8B9F1E1-CBED-B7A0-EC13-25E3995F18E2}"/>
              </a:ext>
            </a:extLst>
          </p:cNvPr>
          <p:cNvSpPr>
            <a:spLocks noGrp="1"/>
          </p:cNvSpPr>
          <p:nvPr>
            <p:ph type="title"/>
          </p:nvPr>
        </p:nvSpPr>
        <p:spPr>
          <a:xfrm>
            <a:off x="648930" y="629267"/>
            <a:ext cx="9252154" cy="1016654"/>
          </a:xfrm>
        </p:spPr>
        <p:txBody>
          <a:bodyPr>
            <a:normAutofit/>
          </a:bodyPr>
          <a:lstStyle/>
          <a:p>
            <a:r>
              <a:rPr lang="en-US" b="1">
                <a:solidFill>
                  <a:srgbClr val="EBEBEB"/>
                </a:solidFill>
              </a:rPr>
              <a:t>KPI ANALYSIS TO BE FOUND</a:t>
            </a:r>
          </a:p>
        </p:txBody>
      </p:sp>
      <p:sp>
        <p:nvSpPr>
          <p:cNvPr id="15" name="Rectangle 1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Shape 1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pic>
        <p:nvPicPr>
          <p:cNvPr id="5" name="Picture 4">
            <a:extLst>
              <a:ext uri="{FF2B5EF4-FFF2-40B4-BE49-F238E27FC236}">
                <a16:creationId xmlns:a16="http://schemas.microsoft.com/office/drawing/2014/main" id="{81238FAD-AE3C-DE11-B81B-35C31FB96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190" y="2"/>
            <a:ext cx="1345809" cy="1178028"/>
          </a:xfrm>
          <a:prstGeom prst="rect">
            <a:avLst/>
          </a:prstGeom>
        </p:spPr>
      </p:pic>
      <p:graphicFrame>
        <p:nvGraphicFramePr>
          <p:cNvPr id="9" name="Content Placeholder 2">
            <a:extLst>
              <a:ext uri="{FF2B5EF4-FFF2-40B4-BE49-F238E27FC236}">
                <a16:creationId xmlns:a16="http://schemas.microsoft.com/office/drawing/2014/main" id="{97E7CA0A-88E9-ECDA-1EE4-204EF0F04E26}"/>
              </a:ext>
            </a:extLst>
          </p:cNvPr>
          <p:cNvGraphicFramePr>
            <a:graphicFrameLocks noGrp="1"/>
          </p:cNvGraphicFramePr>
          <p:nvPr>
            <p:ph idx="1"/>
            <p:extLst>
              <p:ext uri="{D42A27DB-BD31-4B8C-83A1-F6EECF244321}">
                <p14:modId xmlns:p14="http://schemas.microsoft.com/office/powerpoint/2010/main" val="1166628321"/>
              </p:ext>
            </p:extLst>
          </p:nvPr>
        </p:nvGraphicFramePr>
        <p:xfrm>
          <a:off x="479596" y="2810256"/>
          <a:ext cx="11452759" cy="3793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182496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E43E368-7138-09CF-790F-94A682543180}"/>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a:t>Excel Dashboard</a:t>
            </a:r>
          </a:p>
        </p:txBody>
      </p:sp>
      <p:pic>
        <p:nvPicPr>
          <p:cNvPr id="6" name="Content Placeholder 5">
            <a:extLst>
              <a:ext uri="{FF2B5EF4-FFF2-40B4-BE49-F238E27FC236}">
                <a16:creationId xmlns:a16="http://schemas.microsoft.com/office/drawing/2014/main" id="{0731B02B-8E9C-82E8-8AEB-33A84664AFAD}"/>
              </a:ext>
            </a:extLst>
          </p:cNvPr>
          <p:cNvPicPr>
            <a:picLocks noChangeAspect="1"/>
          </p:cNvPicPr>
          <p:nvPr/>
        </p:nvPicPr>
        <p:blipFill>
          <a:blip r:embed="rId7"/>
          <a:stretch>
            <a:fillRect/>
          </a:stretch>
        </p:blipFill>
        <p:spPr>
          <a:xfrm>
            <a:off x="2589033" y="1131175"/>
            <a:ext cx="9354438" cy="5726825"/>
          </a:xfrm>
          <a:prstGeom prst="rect">
            <a:avLst/>
          </a:prstGeom>
        </p:spPr>
      </p:pic>
      <p:sp>
        <p:nvSpPr>
          <p:cNvPr id="7" name="Arrow: Right 6">
            <a:extLst>
              <a:ext uri="{FF2B5EF4-FFF2-40B4-BE49-F238E27FC236}">
                <a16:creationId xmlns:a16="http://schemas.microsoft.com/office/drawing/2014/main" id="{E95A5B6A-E474-C88A-9075-4A80F13F2E04}"/>
              </a:ext>
            </a:extLst>
          </p:cNvPr>
          <p:cNvSpPr/>
          <p:nvPr/>
        </p:nvSpPr>
        <p:spPr>
          <a:xfrm>
            <a:off x="773724" y="3210515"/>
            <a:ext cx="1128644" cy="3757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2629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 name="Picture 18">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20">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3" name="Picture 22">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24">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26">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E43E368-7138-09CF-790F-94A682543180}"/>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a:t>Power BI Dashboard</a:t>
            </a:r>
          </a:p>
        </p:txBody>
      </p:sp>
      <p:sp>
        <p:nvSpPr>
          <p:cNvPr id="7" name="Arrow: Right 6">
            <a:extLst>
              <a:ext uri="{FF2B5EF4-FFF2-40B4-BE49-F238E27FC236}">
                <a16:creationId xmlns:a16="http://schemas.microsoft.com/office/drawing/2014/main" id="{E95A5B6A-E474-C88A-9075-4A80F13F2E04}"/>
              </a:ext>
            </a:extLst>
          </p:cNvPr>
          <p:cNvSpPr/>
          <p:nvPr/>
        </p:nvSpPr>
        <p:spPr>
          <a:xfrm>
            <a:off x="858129" y="2972239"/>
            <a:ext cx="1010903" cy="3055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a:extLst>
              <a:ext uri="{FF2B5EF4-FFF2-40B4-BE49-F238E27FC236}">
                <a16:creationId xmlns:a16="http://schemas.microsoft.com/office/drawing/2014/main" id="{406D5211-8386-C659-BFE9-24BDF34F09F3}"/>
              </a:ext>
            </a:extLst>
          </p:cNvPr>
          <p:cNvPicPr>
            <a:picLocks noChangeAspect="1"/>
          </p:cNvPicPr>
          <p:nvPr/>
        </p:nvPicPr>
        <p:blipFill>
          <a:blip r:embed="rId7"/>
          <a:stretch>
            <a:fillRect/>
          </a:stretch>
        </p:blipFill>
        <p:spPr>
          <a:xfrm>
            <a:off x="2903525" y="1195754"/>
            <a:ext cx="9147798" cy="5662246"/>
          </a:xfrm>
          <a:prstGeom prst="rect">
            <a:avLst/>
          </a:prstGeom>
        </p:spPr>
      </p:pic>
    </p:spTree>
    <p:extLst>
      <p:ext uri="{BB962C8B-B14F-4D97-AF65-F5344CB8AC3E}">
        <p14:creationId xmlns:p14="http://schemas.microsoft.com/office/powerpoint/2010/main" val="428055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E43E368-7138-09CF-790F-94A682543180}"/>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a:t>Tableau Dashboard</a:t>
            </a:r>
          </a:p>
        </p:txBody>
      </p:sp>
      <p:sp>
        <p:nvSpPr>
          <p:cNvPr id="7" name="Arrow: Right 6">
            <a:extLst>
              <a:ext uri="{FF2B5EF4-FFF2-40B4-BE49-F238E27FC236}">
                <a16:creationId xmlns:a16="http://schemas.microsoft.com/office/drawing/2014/main" id="{E95A5B6A-E474-C88A-9075-4A80F13F2E04}"/>
              </a:ext>
            </a:extLst>
          </p:cNvPr>
          <p:cNvSpPr/>
          <p:nvPr/>
        </p:nvSpPr>
        <p:spPr>
          <a:xfrm>
            <a:off x="1280160" y="3305394"/>
            <a:ext cx="947363" cy="2115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F851C0CA-6CF8-0A80-C080-9FA5DA9361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2351" y="1252025"/>
            <a:ext cx="8736037" cy="2893186"/>
          </a:xfrm>
          <a:prstGeom prst="rect">
            <a:avLst/>
          </a:prstGeom>
        </p:spPr>
      </p:pic>
      <p:pic>
        <p:nvPicPr>
          <p:cNvPr id="9" name="Picture 8">
            <a:extLst>
              <a:ext uri="{FF2B5EF4-FFF2-40B4-BE49-F238E27FC236}">
                <a16:creationId xmlns:a16="http://schemas.microsoft.com/office/drawing/2014/main" id="{5A63CFE8-7344-0DE0-DBCF-7594829558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68284" y="4148360"/>
            <a:ext cx="8750104" cy="2709639"/>
          </a:xfrm>
          <a:prstGeom prst="rect">
            <a:avLst/>
          </a:prstGeom>
        </p:spPr>
      </p:pic>
    </p:spTree>
    <p:extLst>
      <p:ext uri="{BB962C8B-B14F-4D97-AF65-F5344CB8AC3E}">
        <p14:creationId xmlns:p14="http://schemas.microsoft.com/office/powerpoint/2010/main" val="239457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 name="Oval 1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2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5" name="Rectangle 2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2ECD47D-6360-D5EC-0E9F-2C730F8AABA8}"/>
              </a:ext>
            </a:extLst>
          </p:cNvPr>
          <p:cNvSpPr>
            <a:spLocks noGrp="1"/>
          </p:cNvSpPr>
          <p:nvPr>
            <p:ph type="title"/>
          </p:nvPr>
        </p:nvSpPr>
        <p:spPr>
          <a:xfrm>
            <a:off x="648930" y="629266"/>
            <a:ext cx="9252154" cy="1223983"/>
          </a:xfrm>
        </p:spPr>
        <p:txBody>
          <a:bodyPr vert="horz" lIns="91440" tIns="45720" rIns="91440" bIns="45720" rtlCol="0" anchor="t">
            <a:normAutofit/>
          </a:bodyPr>
          <a:lstStyle/>
          <a:p>
            <a:pPr>
              <a:lnSpc>
                <a:spcPct val="90000"/>
              </a:lnSpc>
            </a:pPr>
            <a:r>
              <a:rPr lang="en-US" sz="3900" b="0" i="0" kern="1200" dirty="0">
                <a:solidFill>
                  <a:schemeClr val="tx2"/>
                </a:solidFill>
                <a:latin typeface="+mj-lt"/>
                <a:ea typeface="+mj-ea"/>
                <a:cs typeface="+mj-cs"/>
              </a:rPr>
              <a:t>KPI_1 </a:t>
            </a:r>
            <a:r>
              <a:rPr lang="en-US" sz="3900" b="0" i="0" kern="1200" dirty="0">
                <a:solidFill>
                  <a:schemeClr val="tx2"/>
                </a:solidFill>
                <a:latin typeface="+mj-lt"/>
                <a:ea typeface="+mj-ea"/>
                <a:cs typeface="+mj-cs"/>
                <a:sym typeface="Wingdings" panose="05000000000000000000" pitchFamily="2" charset="2"/>
              </a:rPr>
              <a:t> </a:t>
            </a:r>
            <a:r>
              <a:rPr lang="en-US" sz="3900" b="0" i="0" kern="1200" dirty="0">
                <a:solidFill>
                  <a:schemeClr val="tx2"/>
                </a:solidFill>
                <a:latin typeface="+mj-lt"/>
                <a:ea typeface="+mj-ea"/>
                <a:cs typeface="+mj-cs"/>
              </a:rPr>
              <a:t>Weekday Vs Weekend Payment Statistics</a:t>
            </a:r>
          </a:p>
        </p:txBody>
      </p:sp>
      <p:pic>
        <p:nvPicPr>
          <p:cNvPr id="10" name="Content Placeholder 9">
            <a:extLst>
              <a:ext uri="{FF2B5EF4-FFF2-40B4-BE49-F238E27FC236}">
                <a16:creationId xmlns:a16="http://schemas.microsoft.com/office/drawing/2014/main" id="{B4C898A3-D966-CAA4-54EC-65FAF1C91838}"/>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36915" y="2617036"/>
            <a:ext cx="5451627" cy="3066539"/>
          </a:xfrm>
          <a:prstGeom prst="rect">
            <a:avLst/>
          </a:prstGeom>
          <a:effectLst>
            <a:outerShdw blurRad="50800" dist="38100" dir="5400000" algn="t" rotWithShape="0">
              <a:prstClr val="black">
                <a:alpha val="43000"/>
              </a:prstClr>
            </a:outerShdw>
          </a:effectLst>
        </p:spPr>
      </p:pic>
      <p:sp>
        <p:nvSpPr>
          <p:cNvPr id="4" name="Text Placeholder 3">
            <a:extLst>
              <a:ext uri="{FF2B5EF4-FFF2-40B4-BE49-F238E27FC236}">
                <a16:creationId xmlns:a16="http://schemas.microsoft.com/office/drawing/2014/main" id="{8CE4BB47-4C06-21D7-FDCD-6402D4778FF8}"/>
              </a:ext>
            </a:extLst>
          </p:cNvPr>
          <p:cNvSpPr>
            <a:spLocks noGrp="1"/>
          </p:cNvSpPr>
          <p:nvPr>
            <p:ph type="body" sz="half" idx="2"/>
          </p:nvPr>
        </p:nvSpPr>
        <p:spPr>
          <a:xfrm>
            <a:off x="6575729" y="1463040"/>
            <a:ext cx="5508419" cy="5394960"/>
          </a:xfrm>
        </p:spPr>
        <p:txBody>
          <a:bodyPr vert="horz" lIns="91440" tIns="45720" rIns="91440" bIns="45720" rtlCol="0">
            <a:noAutofit/>
          </a:bodyPr>
          <a:lstStyle/>
          <a:p>
            <a:r>
              <a:rPr lang="en-US" sz="1800" dirty="0"/>
              <a:t>Weekday  sales – 79 %</a:t>
            </a:r>
          </a:p>
          <a:p>
            <a:r>
              <a:rPr lang="en-US" sz="1800" dirty="0"/>
              <a:t>Weekend sales – 22 %</a:t>
            </a:r>
          </a:p>
          <a:p>
            <a:pPr>
              <a:buFont typeface="Wingdings 3" charset="2"/>
              <a:buChar char=""/>
            </a:pPr>
            <a:r>
              <a:rPr lang="en-US" sz="1800" b="1" u="sng" dirty="0">
                <a:solidFill>
                  <a:schemeClr val="accent2"/>
                </a:solidFill>
              </a:rPr>
              <a:t>Analysis:</a:t>
            </a:r>
          </a:p>
          <a:p>
            <a:r>
              <a:rPr lang="en-US" sz="1800" dirty="0"/>
              <a:t>Most of the sales are done on weekdays. Major sales happened on Tuesdays and on the weekend it’s on Sundays. </a:t>
            </a:r>
          </a:p>
          <a:p>
            <a:r>
              <a:rPr lang="en-US" sz="1800" dirty="0"/>
              <a:t>The highest number of payments are made through Credit card mode. </a:t>
            </a:r>
          </a:p>
          <a:p>
            <a:r>
              <a:rPr lang="en-US" sz="1800" dirty="0"/>
              <a:t>The number of orders received on weekdays is 76k and on weekends 23k.</a:t>
            </a:r>
          </a:p>
          <a:p>
            <a:pPr>
              <a:buFont typeface="Wingdings 3" charset="2"/>
              <a:buChar char=""/>
            </a:pPr>
            <a:r>
              <a:rPr lang="en-US" sz="1800" b="1" u="sng" dirty="0">
                <a:solidFill>
                  <a:schemeClr val="accent2"/>
                </a:solidFill>
              </a:rPr>
              <a:t>Suggestion:</a:t>
            </a:r>
          </a:p>
          <a:p>
            <a:r>
              <a:rPr lang="en-US" sz="1800" dirty="0"/>
              <a:t>To increase the weekend sales we can release any special offers on the weekends or Tuesdays. Which helps to generate more revenue.</a:t>
            </a:r>
          </a:p>
        </p:txBody>
      </p:sp>
      <p:pic>
        <p:nvPicPr>
          <p:cNvPr id="3" name="Picture 2">
            <a:extLst>
              <a:ext uri="{FF2B5EF4-FFF2-40B4-BE49-F238E27FC236}">
                <a16:creationId xmlns:a16="http://schemas.microsoft.com/office/drawing/2014/main" id="{6E1B975C-223B-E174-7E00-4BDF335BB0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46190" y="2"/>
            <a:ext cx="1345809" cy="1178028"/>
          </a:xfrm>
          <a:prstGeom prst="rect">
            <a:avLst/>
          </a:prstGeom>
        </p:spPr>
      </p:pic>
    </p:spTree>
    <p:extLst>
      <p:ext uri="{BB962C8B-B14F-4D97-AF65-F5344CB8AC3E}">
        <p14:creationId xmlns:p14="http://schemas.microsoft.com/office/powerpoint/2010/main" val="3145248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1418</TotalTime>
  <Words>1353</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Wingdings</vt:lpstr>
      <vt:lpstr>Wingdings 3</vt:lpstr>
      <vt:lpstr>Ion</vt:lpstr>
      <vt:lpstr>OLIST STORE DATA ANALYSIS </vt:lpstr>
      <vt:lpstr>ABOUT OLIST STORES</vt:lpstr>
      <vt:lpstr>Dataset Description</vt:lpstr>
      <vt:lpstr>PowerPoint Presentation</vt:lpstr>
      <vt:lpstr>KPI ANALYSIS TO BE FOUND</vt:lpstr>
      <vt:lpstr>Excel Dashboard</vt:lpstr>
      <vt:lpstr>Power BI Dashboard</vt:lpstr>
      <vt:lpstr>Tableau Dashboard</vt:lpstr>
      <vt:lpstr>KPI_1  Weekday Vs Weekend Payment Statistics</vt:lpstr>
      <vt:lpstr>KPI_2  Number of Orders with review score 5 and payment type as credit card</vt:lpstr>
      <vt:lpstr>KPI_3 Average number of days taken to deliver order for pet_shop </vt:lpstr>
      <vt:lpstr>KPI_4  Average price and payment values from customers of sao paulo city</vt:lpstr>
      <vt:lpstr>KPI_5  Relationship between shipping days Vs review scores. </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Store Data Analysis P-123 Project</dc:title>
  <dc:creator>Tejaswini HS</dc:creator>
  <cp:lastModifiedBy>Tanuja Topare</cp:lastModifiedBy>
  <cp:revision>65</cp:revision>
  <dcterms:created xsi:type="dcterms:W3CDTF">2023-04-21T02:28:36Z</dcterms:created>
  <dcterms:modified xsi:type="dcterms:W3CDTF">2024-03-13T08:16:12Z</dcterms:modified>
</cp:coreProperties>
</file>