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66" r:id="rId2"/>
    <p:sldId id="256" r:id="rId3"/>
    <p:sldId id="269" r:id="rId4"/>
    <p:sldId id="257" r:id="rId5"/>
    <p:sldId id="258" r:id="rId6"/>
    <p:sldId id="262" r:id="rId7"/>
    <p:sldId id="267" r:id="rId8"/>
    <p:sldId id="263" r:id="rId9"/>
    <p:sldId id="264" r:id="rId10"/>
    <p:sldId id="259" r:id="rId11"/>
    <p:sldId id="260" r:id="rId12"/>
    <p:sldId id="261" r:id="rId13"/>
    <p:sldId id="265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52" autoAdjust="0"/>
    <p:restoredTop sz="94660"/>
  </p:normalViewPr>
  <p:slideViewPr>
    <p:cSldViewPr>
      <p:cViewPr varScale="1">
        <p:scale>
          <a:sx n="69" d="100"/>
          <a:sy n="69" d="100"/>
        </p:scale>
        <p:origin x="25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Franklin Gothic Book" pitchFamily="34" charset="0"/>
              </a:defRPr>
            </a:lvl1pPr>
          </a:lstStyle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Franklin Gothic Book" pitchFamily="34" charset="0"/>
              </a:defRPr>
            </a:lvl1pPr>
          </a:lstStyle>
          <a:p>
            <a:fld id="{42D3D009-C652-45C5-8D0E-7E9844C6F33F}" type="datetimeFigureOut">
              <a:rPr lang="en-US"/>
              <a:pPr/>
              <a:t>8/25/2016</a:t>
            </a:fld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Franklin Gothic Book" pitchFamily="34" charset="0"/>
              </a:defRPr>
            </a:lvl1pPr>
          </a:lstStyle>
          <a:p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Franklin Gothic Book" pitchFamily="34" charset="0"/>
              </a:defRPr>
            </a:lvl1pPr>
          </a:lstStyle>
          <a:p>
            <a:fld id="{AC459C32-2348-4D9C-A7B1-FD33304042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8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1BB49B-63A9-4ACD-939A-DB8A13225717}" type="datetimeFigureOut">
              <a:rPr lang="en-US"/>
              <a:pPr>
                <a:defRPr/>
              </a:pPr>
              <a:t>8/25/2016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F582DDC-8C66-47EC-9DB5-D5C3C8379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30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44A1096-9EA5-491A-A402-BB90B20B3422}" type="slidenum">
              <a:rPr lang="en-US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D9538D7-A502-428B-A076-08D9EF17BE23}" type="slidenum">
              <a:rPr lang="en-US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9B7A0F4-9609-45E6-BBD7-02D0A029D17A}" type="slidenum">
              <a:rPr lang="en-US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6FFF72-2794-487E-B5CE-3016E7E76E76}" type="slidenum">
              <a:rPr lang="en-US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C348176-404D-47F9-84DF-24BD596C4AC0}" type="slidenum">
              <a:rPr lang="en-US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C348176-404D-47F9-84DF-24BD596C4AC0}" type="slidenum">
              <a:rPr lang="en-US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B452C15-EBE0-4772-9128-A533569A7352}" type="slidenum">
              <a:rPr lang="en-US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E6FAD63-59C6-4F0B-8A87-296F54082ACF}" type="slidenum">
              <a:rPr lang="en-US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275D8F-E0FD-42DD-8254-BDBE4AC99563}" type="slidenum">
              <a:rPr lang="en-US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DAD097A-DBE3-45DD-9EEF-F8291C346207}" type="slidenum">
              <a:rPr lang="en-US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E658071-A48C-48F9-BDF1-43A6383C010C}" type="slidenum">
              <a:rPr lang="en-US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542CC-DD12-47FD-B2AB-A6B1DBC95B61}" type="datetimeFigureOut">
              <a:rPr lang="en-US"/>
              <a:pPr>
                <a:defRPr/>
              </a:pPr>
              <a:t>8/25/2016</a:t>
            </a:fld>
            <a:endParaRPr lang="en-US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1770C-256D-422B-AC25-8FC2083CA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B737D-6DB0-40BE-A598-49A3E0433EEF}" type="datetimeFigureOut">
              <a:rPr lang="en-US"/>
              <a:pPr>
                <a:defRPr/>
              </a:pPr>
              <a:t>8/25/2016</a:t>
            </a:fld>
            <a:endParaRPr lang="en-US"/>
          </a:p>
        </p:txBody>
      </p:sp>
      <p:sp>
        <p:nvSpPr>
          <p:cNvPr id="5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5FAA9-88AA-45D7-9BFE-21D7332B62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7D640-4BBB-4CFF-B728-D3A59A9325F1}" type="datetimeFigureOut">
              <a:rPr lang="en-US"/>
              <a:pPr>
                <a:defRPr/>
              </a:pPr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D7EA1-89FC-42DA-A0AF-48860FB62D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14640-7C3B-4808-81D5-08F5E8C33BF7}" type="datetimeFigureOut">
              <a:rPr lang="en-US"/>
              <a:pPr>
                <a:defRPr/>
              </a:pPr>
              <a:t>8/25/2016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0AC9B-567D-45F4-9D87-F10C2EBA32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F1C09-31FD-457B-B28A-8E4751F6E45D}" type="datetimeFigureOut">
              <a:rPr lang="en-US"/>
              <a:pPr>
                <a:defRPr/>
              </a:pPr>
              <a:t>8/25/2016</a:t>
            </a:fld>
            <a:endParaRPr 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77382-2931-46F7-8CF3-4AB29B1641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00676-2409-4416-8E7C-D0CAEFAC129F}" type="datetimeFigureOut">
              <a:rPr lang="en-US"/>
              <a:pPr>
                <a:defRPr/>
              </a:pPr>
              <a:t>8/25/2016</a:t>
            </a:fld>
            <a:endParaRPr lang="en-US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27101-F822-4055-9021-ED584A23CE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F9EAB-6104-4BC3-A376-3AB236E6694E}" type="datetimeFigureOut">
              <a:rPr lang="en-US"/>
              <a:pPr>
                <a:defRPr/>
              </a:pPr>
              <a:t>8/25/2016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70BBB-E20B-4B4C-9677-B97DE0227A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81D26-DFF4-4746-8D13-E7F451301D4A}" type="datetimeFigureOut">
              <a:rPr lang="en-US"/>
              <a:pPr>
                <a:defRPr/>
              </a:pPr>
              <a:t>8/25/2016</a:t>
            </a:fld>
            <a:endParaRPr lang="en-US"/>
          </a:p>
        </p:txBody>
      </p:sp>
      <p:sp>
        <p:nvSpPr>
          <p:cNvPr id="4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F0E33-C981-436F-8BBF-98A6B2F529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C6472-5D49-41A4-A1CD-61FAA29A49AF}" type="datetimeFigureOut">
              <a:rPr lang="en-US"/>
              <a:pPr>
                <a:defRPr/>
              </a:pPr>
              <a:t>8/25/2016</a:t>
            </a:fld>
            <a:endParaRPr lang="en-US"/>
          </a:p>
        </p:txBody>
      </p:sp>
      <p:sp>
        <p:nvSpPr>
          <p:cNvPr id="3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054DD-0AAC-4E7A-8236-58FE3322E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A7694-38B3-4253-BAAE-BA64C03A3E1A}" type="datetimeFigureOut">
              <a:rPr lang="en-US"/>
              <a:pPr>
                <a:defRPr/>
              </a:pPr>
              <a:t>8/25/2016</a:t>
            </a:fld>
            <a:endParaRPr lang="en-US"/>
          </a:p>
        </p:txBody>
      </p:sp>
      <p:sp>
        <p:nvSpPr>
          <p:cNvPr id="7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5F82A-6008-4D1C-8C2B-BDF7B94B6E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3B768-0334-4415-94B2-88A2E6F15CB4}" type="datetimeFigureOut">
              <a:rPr lang="en-US"/>
              <a:pPr>
                <a:defRPr/>
              </a:pPr>
              <a:t>8/25/2016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9BC3B-59B9-412D-A191-82DBC97B85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9" name="Text Placeholder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F447AE2-85B5-44D6-94F7-D421DF8E0340}" type="datetimeFigureOut">
              <a:rPr lang="en-US"/>
              <a:pPr>
                <a:defRPr/>
              </a:pPr>
              <a:t>8/25/2016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CDF995F-1110-4FF4-8804-AEDEE9B18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1" r:id="rId4"/>
    <p:sldLayoutId id="2147483675" r:id="rId5"/>
    <p:sldLayoutId id="2147483670" r:id="rId6"/>
    <p:sldLayoutId id="2147483676" r:id="rId7"/>
    <p:sldLayoutId id="2147483677" r:id="rId8"/>
    <p:sldLayoutId id="2147483678" r:id="rId9"/>
    <p:sldLayoutId id="2147483669" r:id="rId10"/>
    <p:sldLayoutId id="214748367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/>
          </p:cNvSpPr>
          <p:nvPr>
            <p:ph type="ctrTitle" idx="4294967295"/>
          </p:nvPr>
        </p:nvSpPr>
        <p:spPr bwMode="auto">
          <a:xfrm>
            <a:off x="457200" y="2438400"/>
            <a:ext cx="8382000" cy="1470025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sz="4900" b="1" cap="none" dirty="0" smtClean="0">
                <a:effectLst/>
              </a:rPr>
              <a:t>1.1   Displaying Distributions </a:t>
            </a:r>
            <a:br>
              <a:rPr lang="en-US" sz="4900" b="1" cap="none" dirty="0" smtClean="0">
                <a:effectLst/>
              </a:rPr>
            </a:br>
            <a:r>
              <a:rPr lang="en-US" sz="4900" b="1" cap="none" dirty="0" smtClean="0">
                <a:effectLst/>
              </a:rPr>
              <a:t>with Graphs</a:t>
            </a:r>
            <a:r>
              <a:rPr lang="en-US" sz="4000" cap="none" dirty="0" smtClean="0">
                <a:effectLst/>
              </a:rPr>
              <a:t/>
            </a:r>
            <a:br>
              <a:rPr lang="en-US" sz="4000" cap="none" dirty="0" smtClean="0">
                <a:effectLst/>
              </a:rPr>
            </a:br>
            <a:r>
              <a:rPr lang="en-US" sz="4000" cap="none" dirty="0" smtClean="0">
                <a:effectLst/>
              </a:rPr>
              <a:t/>
            </a:r>
            <a:br>
              <a:rPr lang="en-US" sz="4000" cap="none" dirty="0" smtClean="0">
                <a:effectLst/>
              </a:rPr>
            </a:br>
            <a:r>
              <a:rPr lang="en-US" sz="4000" cap="none" dirty="0" smtClean="0">
                <a:effectLst/>
              </a:rPr>
              <a:t>AP Statistics</a:t>
            </a:r>
            <a:r>
              <a:rPr lang="en-US" sz="3200" cap="none" dirty="0" smtClean="0">
                <a:effectLst/>
              </a:rPr>
              <a:t/>
            </a:r>
            <a:br>
              <a:rPr lang="en-US" sz="3200" cap="none" dirty="0" smtClean="0">
                <a:effectLst/>
              </a:rPr>
            </a:br>
            <a:endParaRPr lang="en-US" sz="3200" cap="none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382001" cy="838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Stem and leaf plots</a:t>
            </a:r>
            <a:endParaRPr lang="en-US" dirty="0"/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525962"/>
          </a:xfrm>
        </p:spPr>
        <p:txBody>
          <a:bodyPr/>
          <a:lstStyle/>
          <a:p>
            <a:r>
              <a:rPr lang="en-US" b="1" u="sng" dirty="0" smtClean="0">
                <a:latin typeface="Arial Rounded MT Bold" pitchFamily="34" charset="0"/>
              </a:rPr>
              <a:t>Stemplot (Stem and Leaf) </a:t>
            </a:r>
            <a:r>
              <a:rPr lang="en-US" dirty="0" smtClean="0">
                <a:latin typeface="Arial Rounded MT Bold" pitchFamily="34" charset="0"/>
              </a:rPr>
              <a:t>– Gives a quick picture of the shape of a distribution while including the actual numerical values in the graph.</a:t>
            </a:r>
          </a:p>
          <a:p>
            <a:pPr>
              <a:buFont typeface="Wingdings 2" pitchFamily="18" charset="2"/>
              <a:buNone/>
            </a:pPr>
            <a:endParaRPr lang="en-US" sz="1400" dirty="0" smtClean="0">
              <a:latin typeface="Arial Rounded MT Bold" pitchFamily="34" charset="0"/>
            </a:endParaRPr>
          </a:p>
          <a:p>
            <a:r>
              <a:rPr lang="en-US" dirty="0" smtClean="0">
                <a:latin typeface="Arial Rounded MT Bold" pitchFamily="34" charset="0"/>
              </a:rPr>
              <a:t>Stemplot works best for small numbers of observations that are greater than zero.</a:t>
            </a:r>
          </a:p>
          <a:p>
            <a:r>
              <a:rPr lang="en-US" dirty="0" smtClean="0">
                <a:latin typeface="Arial Rounded MT Bold" pitchFamily="34" charset="0"/>
              </a:rPr>
              <a:t>They do not work well for large data sets where each stem must hold a large number of leaves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To make a stemplot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b="1" dirty="0" smtClean="0"/>
              <a:t>Separate each observation into a stem, consisting of all but the final (right-most) digit, and a leaf, the final digit.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3200" b="1" dirty="0" smtClean="0"/>
              <a:t>Leaf always contains only one digit.</a:t>
            </a:r>
          </a:p>
          <a:p>
            <a:pPr marL="514350" indent="-514350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b="1" dirty="0" smtClean="0"/>
              <a:t>Write the stem in a vertical column with the smallest at the top, and draw a vertical line at the right of this column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b="1" dirty="0" smtClean="0"/>
              <a:t>Write each leaf in the row to the right of its stem, in increasing order out from the 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Box 3"/>
          <p:cNvSpPr txBox="1">
            <a:spLocks noChangeArrowheads="1"/>
          </p:cNvSpPr>
          <p:nvPr/>
        </p:nvSpPr>
        <p:spPr bwMode="auto">
          <a:xfrm>
            <a:off x="457200" y="304800"/>
            <a:ext cx="8305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Franklin Gothic Book" pitchFamily="34" charset="0"/>
              </a:rPr>
              <a:t>Problem : Make a stem and leaf plot of the </a:t>
            </a:r>
            <a:r>
              <a:rPr lang="en-US" sz="2400" b="1" dirty="0" smtClean="0">
                <a:latin typeface="Franklin Gothic Book" pitchFamily="34" charset="0"/>
              </a:rPr>
              <a:t>AP Statistics </a:t>
            </a:r>
            <a:r>
              <a:rPr lang="en-US" sz="2400" b="1" dirty="0">
                <a:latin typeface="Franklin Gothic Book" pitchFamily="34" charset="0"/>
              </a:rPr>
              <a:t>test scores given below</a:t>
            </a:r>
            <a:r>
              <a:rPr lang="en-US" sz="2400" b="1" dirty="0" smtClean="0">
                <a:latin typeface="Franklin Gothic Book" pitchFamily="34" charset="0"/>
              </a:rPr>
              <a:t>. (no, these are not your scores from Ch. 5)</a:t>
            </a:r>
            <a:endParaRPr lang="en-US" sz="2400" b="1" dirty="0">
              <a:latin typeface="Franklin Gothic Book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57200" y="1371600"/>
            <a:ext cx="7848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Franklin Gothic Book" pitchFamily="34" charset="0"/>
              </a:rPr>
              <a:t>Test scores :56, 65, 98, 82, 64, 71, 78, 77, 86, 95, 91, 59,</a:t>
            </a:r>
          </a:p>
          <a:p>
            <a:r>
              <a:rPr lang="en-US" sz="2400" b="1" dirty="0">
                <a:latin typeface="Franklin Gothic Book" pitchFamily="34" charset="0"/>
              </a:rPr>
              <a:t>	     69, 70, 80, 92, 76, 82, 85, 91, 92, 99, 73</a:t>
            </a:r>
            <a:endParaRPr lang="en-US" sz="2400" dirty="0">
              <a:latin typeface="Franklin Gothic Book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7200" y="2362200"/>
            <a:ext cx="7162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Franklin Gothic Book" pitchFamily="34" charset="0"/>
              </a:rPr>
              <a:t>Put in ascending order:</a:t>
            </a:r>
          </a:p>
          <a:p>
            <a:r>
              <a:rPr lang="en-US" sz="2400" b="1" dirty="0">
                <a:latin typeface="Franklin Gothic Book" pitchFamily="34" charset="0"/>
              </a:rPr>
              <a:t>	56, 59, 64, 65, 69, 70, 71, 73, 76, 77, 78, 80,</a:t>
            </a:r>
          </a:p>
          <a:p>
            <a:r>
              <a:rPr lang="en-US" sz="2400" b="1" dirty="0">
                <a:latin typeface="Franklin Gothic Book" pitchFamily="34" charset="0"/>
              </a:rPr>
              <a:t>	82, 82, 85, 86, 91, 91, 92, 92, 95, 98, 99</a:t>
            </a:r>
            <a:endParaRPr lang="en-US" sz="2400" dirty="0">
              <a:latin typeface="Franklin Gothic Book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447800" y="4038600"/>
            <a:ext cx="43434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Franklin Gothic Book" pitchFamily="34" charset="0"/>
              </a:rPr>
              <a:t>	</a:t>
            </a:r>
            <a:r>
              <a:rPr lang="en-US" sz="2400" b="1" dirty="0">
                <a:latin typeface="Franklin Gothic Book" pitchFamily="34" charset="0"/>
              </a:rPr>
              <a:t>Stem Leaf</a:t>
            </a:r>
          </a:p>
          <a:p>
            <a:r>
              <a:rPr lang="en-US" sz="2400" b="1" dirty="0">
                <a:latin typeface="Franklin Gothic Book" pitchFamily="34" charset="0"/>
              </a:rPr>
              <a:t>	      5  6 9</a:t>
            </a:r>
          </a:p>
          <a:p>
            <a:r>
              <a:rPr lang="en-US" sz="2400" b="1" dirty="0">
                <a:latin typeface="Franklin Gothic Book" pitchFamily="34" charset="0"/>
              </a:rPr>
              <a:t>	      6  4 5 9</a:t>
            </a:r>
          </a:p>
          <a:p>
            <a:r>
              <a:rPr lang="en-US" sz="2400" b="1" dirty="0">
                <a:latin typeface="Franklin Gothic Book" pitchFamily="34" charset="0"/>
              </a:rPr>
              <a:t>	      7  0 1 3 6 7 8</a:t>
            </a:r>
          </a:p>
          <a:p>
            <a:r>
              <a:rPr lang="en-US" sz="2400" b="1" dirty="0">
                <a:latin typeface="Franklin Gothic Book" pitchFamily="34" charset="0"/>
              </a:rPr>
              <a:t>	      8  0 2 2 5 6</a:t>
            </a:r>
          </a:p>
          <a:p>
            <a:r>
              <a:rPr lang="en-US" sz="2400" b="1" dirty="0">
                <a:latin typeface="Franklin Gothic Book" pitchFamily="34" charset="0"/>
              </a:rPr>
              <a:t>	      9  1 1 2 2 5 8 9</a:t>
            </a:r>
            <a:endParaRPr lang="en-US" sz="2400" dirty="0">
              <a:latin typeface="Franklin Gothic Book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04800" y="3733800"/>
            <a:ext cx="2133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latin typeface="Franklin Gothic Book" pitchFamily="34" charset="0"/>
              </a:rPr>
              <a:t>Place in </a:t>
            </a:r>
            <a:r>
              <a:rPr lang="en-US" sz="2800" b="1" dirty="0" smtClean="0">
                <a:latin typeface="Franklin Gothic Book" pitchFamily="34" charset="0"/>
              </a:rPr>
              <a:t>stemplot:</a:t>
            </a:r>
            <a:endParaRPr lang="en-US" sz="2800" b="1" dirty="0">
              <a:latin typeface="Franklin Gothic Book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438400" y="44196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2095500" y="521970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800" decel="100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800" decel="100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" y="463550"/>
            <a:ext cx="8686801" cy="838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Homework </a:t>
            </a:r>
            <a:endParaRPr lang="en-US" dirty="0"/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endParaRPr lang="en-US" dirty="0" smtClean="0"/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pPr>
              <a:buFont typeface="Wingdings 2" pitchFamily="18" charset="2"/>
              <a:buNone/>
            </a:pPr>
            <a:r>
              <a:rPr lang="en-US" sz="3600" b="1" dirty="0" smtClean="0"/>
              <a:t>Pg. 46 - 48   # 1.1(a &amp; b),  1.4,  1.6(a &amp; 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1612" y="463550"/>
            <a:ext cx="8686801" cy="8382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Categorical (Qualitative) Graphs</a:t>
            </a:r>
            <a:endParaRPr lang="en-US" dirty="0"/>
          </a:p>
        </p:txBody>
      </p:sp>
      <p:sp>
        <p:nvSpPr>
          <p:cNvPr id="14338" name="Content Placeholder 4"/>
          <p:cNvSpPr>
            <a:spLocks noGrp="1"/>
          </p:cNvSpPr>
          <p:nvPr>
            <p:ph idx="1"/>
          </p:nvPr>
        </p:nvSpPr>
        <p:spPr>
          <a:xfrm>
            <a:off x="457200" y="1752600"/>
            <a:ext cx="8686800" cy="4297363"/>
          </a:xfrm>
        </p:spPr>
        <p:txBody>
          <a:bodyPr/>
          <a:lstStyle/>
          <a:p>
            <a:r>
              <a:rPr lang="en-US" sz="4000" b="1" dirty="0" smtClean="0">
                <a:latin typeface="Aharoni" pitchFamily="2" charset="-79"/>
                <a:cs typeface="Aharoni" pitchFamily="2" charset="-79"/>
              </a:rPr>
              <a:t>Pie Charts </a:t>
            </a:r>
          </a:p>
          <a:p>
            <a:pPr>
              <a:buFont typeface="Wingdings 2" pitchFamily="18" charset="2"/>
              <a:buNone/>
            </a:pPr>
            <a:endParaRPr lang="en-US" sz="4000" b="1" dirty="0" smtClean="0">
              <a:latin typeface="Aharoni" pitchFamily="2" charset="-79"/>
              <a:cs typeface="Aharoni" pitchFamily="2" charset="-79"/>
            </a:endParaRPr>
          </a:p>
          <a:p>
            <a:r>
              <a:rPr lang="en-US" sz="4000" b="1" dirty="0" smtClean="0">
                <a:latin typeface="Aharoni" pitchFamily="2" charset="-79"/>
                <a:cs typeface="Aharoni" pitchFamily="2" charset="-79"/>
              </a:rPr>
              <a:t>Bar Graphs </a:t>
            </a:r>
          </a:p>
          <a:p>
            <a:endParaRPr lang="en-US" sz="4000" b="1" dirty="0" smtClean="0">
              <a:latin typeface="Aharoni" pitchFamily="2" charset="-79"/>
              <a:cs typeface="Aharoni" pitchFamily="2" charset="-79"/>
            </a:endParaRPr>
          </a:p>
          <a:p>
            <a:r>
              <a:rPr lang="en-US" sz="4000" b="1" dirty="0" smtClean="0">
                <a:latin typeface="Aharoni" pitchFamily="2" charset="-79"/>
                <a:cs typeface="Aharoni" pitchFamily="2" charset="-79"/>
              </a:rPr>
              <a:t>Dotplots (unless categories are numerical)</a:t>
            </a:r>
          </a:p>
          <a:p>
            <a:pPr>
              <a:buFont typeface="Wingdings 2" pitchFamily="18" charset="2"/>
              <a:buNone/>
            </a:pPr>
            <a:endParaRPr lang="en-US" b="1" dirty="0" smtClean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1612" y="463550"/>
            <a:ext cx="8686801" cy="8382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Quantitative Graphs</a:t>
            </a:r>
            <a:endParaRPr lang="en-US" dirty="0"/>
          </a:p>
        </p:txBody>
      </p:sp>
      <p:sp>
        <p:nvSpPr>
          <p:cNvPr id="14338" name="Content Placeholder 4"/>
          <p:cNvSpPr>
            <a:spLocks noGrp="1"/>
          </p:cNvSpPr>
          <p:nvPr>
            <p:ph idx="1"/>
          </p:nvPr>
        </p:nvSpPr>
        <p:spPr>
          <a:xfrm>
            <a:off x="304800" y="1524000"/>
            <a:ext cx="8839200" cy="4525963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endParaRPr lang="en-US" b="1" dirty="0" smtClean="0">
              <a:latin typeface="Aharoni" pitchFamily="2" charset="-79"/>
              <a:cs typeface="Aharoni" pitchFamily="2" charset="-79"/>
            </a:endParaRPr>
          </a:p>
          <a:p>
            <a:r>
              <a:rPr lang="en-US" sz="4000" b="1" dirty="0" smtClean="0">
                <a:latin typeface="Aharoni" pitchFamily="2" charset="-79"/>
                <a:cs typeface="Aharoni" pitchFamily="2" charset="-79"/>
              </a:rPr>
              <a:t>Stem and Leaf </a:t>
            </a:r>
            <a:r>
              <a:rPr lang="en-US" sz="4000" b="1" dirty="0">
                <a:latin typeface="Aharoni" pitchFamily="2" charset="-79"/>
                <a:cs typeface="Aharoni" pitchFamily="2" charset="-79"/>
              </a:rPr>
              <a:t>Plots (Stem </a:t>
            </a:r>
            <a:r>
              <a:rPr lang="en-US" sz="4000" b="1" dirty="0" smtClean="0">
                <a:latin typeface="Aharoni" pitchFamily="2" charset="-79"/>
                <a:cs typeface="Aharoni" pitchFamily="2" charset="-79"/>
              </a:rPr>
              <a:t>Plots)</a:t>
            </a:r>
          </a:p>
          <a:p>
            <a:r>
              <a:rPr lang="en-US" sz="4000" b="1" dirty="0" smtClean="0">
                <a:latin typeface="Aharoni" pitchFamily="2" charset="-79"/>
                <a:cs typeface="Aharoni" pitchFamily="2" charset="-79"/>
              </a:rPr>
              <a:t>Histograms</a:t>
            </a:r>
          </a:p>
        </p:txBody>
      </p:sp>
    </p:spTree>
    <p:extLst>
      <p:ext uri="{BB962C8B-B14F-4D97-AF65-F5344CB8AC3E}">
        <p14:creationId xmlns:p14="http://schemas.microsoft.com/office/powerpoint/2010/main" val="278731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PIE Charts</a:t>
            </a:r>
            <a:endParaRPr lang="en-US" dirty="0"/>
          </a:p>
        </p:txBody>
      </p:sp>
      <p:graphicFrame>
        <p:nvGraphicFramePr>
          <p:cNvPr id="16386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219200"/>
          <a:ext cx="51816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r:id="rId4" imgW="5182049" imgH="3200677" progId="Excel.Sheet.8">
                  <p:embed/>
                </p:oleObj>
              </mc:Choice>
              <mc:Fallback>
                <p:oleObj r:id="rId4" imgW="5182049" imgH="3200677" progId="Excel.Sheet.8">
                  <p:embed/>
                  <p:pic>
                    <p:nvPicPr>
                      <p:cNvPr id="0" name="Content Placeholder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19200"/>
                        <a:ext cx="5181600" cy="320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228600" y="4343400"/>
            <a:ext cx="86868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>
                <a:latin typeface="Franklin Gothic Book" pitchFamily="34" charset="0"/>
              </a:rPr>
              <a:t>Pie charts are awkward to make by hand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>
                <a:latin typeface="Franklin Gothic Book" pitchFamily="34" charset="0"/>
              </a:rPr>
              <a:t>They must include all categories that make up the whole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>
                <a:latin typeface="Franklin Gothic Book" pitchFamily="34" charset="0"/>
              </a:rPr>
              <a:t>Use only when you want to emphasize each category’s relationship to the whole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Bar Charts or Bar Graphs</a:t>
            </a:r>
            <a:endParaRPr lang="en-US" dirty="0"/>
          </a:p>
        </p:txBody>
      </p:sp>
      <p:graphicFrame>
        <p:nvGraphicFramePr>
          <p:cNvPr id="1843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554163"/>
          <a:ext cx="4876800" cy="484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r:id="rId4" imgW="4572396" imgH="4468755" progId="Excel.Sheet.8">
                  <p:embed/>
                </p:oleObj>
              </mc:Choice>
              <mc:Fallback>
                <p:oleObj r:id="rId4" imgW="4572396" imgH="4468755" progId="Excel.Sheet.8">
                  <p:embed/>
                  <p:pic>
                    <p:nvPicPr>
                      <p:cNvPr id="0" name="Content Placeholder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54163"/>
                        <a:ext cx="4876800" cy="4846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extBox 4"/>
          <p:cNvSpPr txBox="1">
            <a:spLocks noChangeArrowheads="1"/>
          </p:cNvSpPr>
          <p:nvPr/>
        </p:nvSpPr>
        <p:spPr bwMode="auto">
          <a:xfrm>
            <a:off x="4876800" y="1295400"/>
            <a:ext cx="40386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Arial Rounded MT Bold" pitchFamily="34" charset="0"/>
              </a:rPr>
              <a:t>Bar Graphs are easier to make and easier to read</a:t>
            </a:r>
          </a:p>
          <a:p>
            <a:endParaRPr lang="en-US" sz="2400" b="1" dirty="0">
              <a:latin typeface="Arial Rounded MT Bold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Arial Rounded MT Bold" pitchFamily="34" charset="0"/>
              </a:rPr>
              <a:t>Bar Graphs are more flexible than Pie Charts</a:t>
            </a:r>
          </a:p>
          <a:p>
            <a:endParaRPr lang="en-US" sz="2400" b="1" dirty="0">
              <a:latin typeface="Arial Rounded MT Bold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Arial Rounded MT Bold" pitchFamily="34" charset="0"/>
              </a:rPr>
              <a:t>Both graphs display the distribution of categorical variables</a:t>
            </a:r>
          </a:p>
          <a:p>
            <a:endParaRPr lang="en-US" sz="2400" b="1" dirty="0">
              <a:latin typeface="Arial Rounded MT Bold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Arial Rounded MT Bold" pitchFamily="34" charset="0"/>
              </a:rPr>
              <a:t>Both graphs help an audience to grasp data quickly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" y="463550"/>
            <a:ext cx="8686801" cy="838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Making a Bar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990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b="1" dirty="0" smtClean="0"/>
              <a:t>Step 1:  Draw a set of axes.  Label your axes of the graph. Label your horizontal axis with your type that your categories fit in to.  Title your graph.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sz="2700" b="1" dirty="0" smtClean="0"/>
          </a:p>
          <a:p>
            <a:pPr>
              <a:lnSpc>
                <a:spcPct val="90000"/>
              </a:lnSpc>
            </a:pPr>
            <a:r>
              <a:rPr lang="en-US" sz="2700" b="1" dirty="0" smtClean="0"/>
              <a:t>Step 2:  Scale your axes.  Use the counts in each category to help you scale your vertical axis.  Write the category names at equally spaced intervals beneath the horizontal axis.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sz="2700" b="1" dirty="0" smtClean="0"/>
          </a:p>
          <a:p>
            <a:pPr>
              <a:lnSpc>
                <a:spcPct val="90000"/>
              </a:lnSpc>
            </a:pPr>
            <a:r>
              <a:rPr lang="en-US" sz="2700" b="1" dirty="0" smtClean="0"/>
              <a:t>Step 3: Draw a vertical bar above each category name to a height that corresponds to the count in each category.</a:t>
            </a:r>
          </a:p>
          <a:p>
            <a:pPr>
              <a:lnSpc>
                <a:spcPct val="90000"/>
              </a:lnSpc>
            </a:pPr>
            <a:endParaRPr lang="en-US" sz="2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9" name="Picture 5" descr="interpreting%20bar%20graphs"/>
          <p:cNvPicPr>
            <a:picLocks noChangeAspect="1" noChangeArrowheads="1"/>
          </p:cNvPicPr>
          <p:nvPr/>
        </p:nvPicPr>
        <p:blipFill>
          <a:blip r:embed="rId3" cstate="print"/>
          <a:srcRect l="20096" t="11852" r="17328" b="44444"/>
          <a:stretch>
            <a:fillRect/>
          </a:stretch>
        </p:blipFill>
        <p:spPr bwMode="auto">
          <a:xfrm>
            <a:off x="1066800" y="381000"/>
            <a:ext cx="6781800" cy="6155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Dotplot</a:t>
            </a:r>
            <a:endParaRPr lang="en-US" dirty="0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2103437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dirty="0" err="1" smtClean="0"/>
              <a:t>Dotplot</a:t>
            </a:r>
            <a:r>
              <a:rPr lang="en-US" dirty="0" smtClean="0"/>
              <a:t> - Is a statistical chart consisting of groups of data points plotted on a simple scale</a:t>
            </a:r>
          </a:p>
        </p:txBody>
      </p:sp>
      <p:pic>
        <p:nvPicPr>
          <p:cNvPr id="22531" name="Picture 4" descr="http://www.qimacros.com/lessons/dotplo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" y="2674196"/>
            <a:ext cx="7610476" cy="349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Making a </a:t>
            </a:r>
            <a:r>
              <a:rPr lang="en-US" dirty="0" err="1" smtClean="0"/>
              <a:t>dotplot</a:t>
            </a:r>
            <a:r>
              <a:rPr lang="en-US" dirty="0" smtClean="0"/>
              <a:t>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1" dirty="0" smtClean="0"/>
              <a:t>Step 1:  Draw a horizontal line and label it with the variable.  Title your graph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sz="3000" b="1" dirty="0" smtClean="0"/>
          </a:p>
          <a:p>
            <a:pPr>
              <a:lnSpc>
                <a:spcPct val="90000"/>
              </a:lnSpc>
            </a:pPr>
            <a:r>
              <a:rPr lang="en-US" sz="3000" b="1" dirty="0" smtClean="0"/>
              <a:t>Step 2:  Scale the axis based on the values of the variable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3000" b="1" dirty="0" smtClean="0"/>
              <a:t> </a:t>
            </a:r>
          </a:p>
          <a:p>
            <a:pPr>
              <a:lnSpc>
                <a:spcPct val="90000"/>
              </a:lnSpc>
            </a:pPr>
            <a:r>
              <a:rPr lang="en-US" sz="3000" b="1" dirty="0" smtClean="0"/>
              <a:t>Step 3:  Mark a dot above the number on the horizontal axis corresponding to each data value. 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rek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453</TotalTime>
  <Words>490</Words>
  <Application>Microsoft Office PowerPoint</Application>
  <PresentationFormat>On-screen Show (4:3)</PresentationFormat>
  <Paragraphs>75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Aharoni</vt:lpstr>
      <vt:lpstr>Arial</vt:lpstr>
      <vt:lpstr>Arial Rounded MT Bold</vt:lpstr>
      <vt:lpstr>Calibri</vt:lpstr>
      <vt:lpstr>Franklin Gothic Book</vt:lpstr>
      <vt:lpstr>Franklin Gothic Medium</vt:lpstr>
      <vt:lpstr>Wingdings</vt:lpstr>
      <vt:lpstr>Wingdings 2</vt:lpstr>
      <vt:lpstr>Trek</vt:lpstr>
      <vt:lpstr>Microsoft Excel 97-2003 Worksheet</vt:lpstr>
      <vt:lpstr>1.1   Displaying Distributions  with Graphs  AP Statistics </vt:lpstr>
      <vt:lpstr>Categorical (Qualitative) Graphs</vt:lpstr>
      <vt:lpstr>Quantitative Graphs</vt:lpstr>
      <vt:lpstr>PIE Charts</vt:lpstr>
      <vt:lpstr>Bar Charts or Bar Graphs</vt:lpstr>
      <vt:lpstr>Making a Bar graph</vt:lpstr>
      <vt:lpstr>PowerPoint Presentation</vt:lpstr>
      <vt:lpstr>Dotplot</vt:lpstr>
      <vt:lpstr>Making a dotplot graph</vt:lpstr>
      <vt:lpstr>Stem and leaf plots</vt:lpstr>
      <vt:lpstr>To make a stemplot</vt:lpstr>
      <vt:lpstr>PowerPoint Presentation</vt:lpstr>
      <vt:lpstr>Homework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Categorical Graphs</dc:title>
  <dc:creator>Tim</dc:creator>
  <cp:lastModifiedBy>Administrator</cp:lastModifiedBy>
  <cp:revision>37</cp:revision>
  <dcterms:created xsi:type="dcterms:W3CDTF">2010-08-23T21:58:41Z</dcterms:created>
  <dcterms:modified xsi:type="dcterms:W3CDTF">2016-08-25T11:57:46Z</dcterms:modified>
</cp:coreProperties>
</file>