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2"/>
  </p:notesMasterIdLst>
  <p:handoutMasterIdLst>
    <p:handoutMasterId r:id="rId13"/>
  </p:handoutMasterIdLst>
  <p:sldIdLst>
    <p:sldId id="256" r:id="rId2"/>
    <p:sldId id="266" r:id="rId3"/>
    <p:sldId id="264" r:id="rId4"/>
    <p:sldId id="257" r:id="rId5"/>
    <p:sldId id="259" r:id="rId6"/>
    <p:sldId id="260" r:id="rId7"/>
    <p:sldId id="261" r:id="rId8"/>
    <p:sldId id="262" r:id="rId9"/>
    <p:sldId id="263" r:id="rId10"/>
    <p:sldId id="267"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p:cViewPr varScale="1">
        <p:scale>
          <a:sx n="69" d="100"/>
          <a:sy n="69" d="100"/>
        </p:scale>
        <p:origin x="144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409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DA61E80C-A09B-4572-A3D6-0822444F557E}" type="datetimeFigureOut">
              <a:rPr lang="en-US"/>
              <a:pPr/>
              <a:t>8/25/2016</a:t>
            </a:fld>
            <a:endParaRPr lang="en-US"/>
          </a:p>
        </p:txBody>
      </p:sp>
      <p:sp>
        <p:nvSpPr>
          <p:cNvPr id="409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50483822-2942-4C2D-BE02-A4B4DB06C55C}" type="slidenum">
              <a:rPr lang="en-US"/>
              <a:pPr/>
              <a:t>‹#›</a:t>
            </a:fld>
            <a:endParaRPr lang="en-US"/>
          </a:p>
        </p:txBody>
      </p:sp>
    </p:spTree>
    <p:extLst>
      <p:ext uri="{BB962C8B-B14F-4D97-AF65-F5344CB8AC3E}">
        <p14:creationId xmlns:p14="http://schemas.microsoft.com/office/powerpoint/2010/main" val="4212978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1C9B29FD-1C5F-4309-BCDC-672EA01D0F88}" type="datetimeFigureOut">
              <a:rPr lang="en-US"/>
              <a:pPr>
                <a:defRPr/>
              </a:pPr>
              <a:t>8/25/2016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91E1CC61-5342-4AC9-8F93-D4255DD1C7D9}" type="slidenum">
              <a:rPr lang="en-US"/>
              <a:pPr>
                <a:defRPr/>
              </a:pPr>
              <a:t>‹#›</a:t>
            </a:fld>
            <a:endParaRPr lang="en-US"/>
          </a:p>
        </p:txBody>
      </p:sp>
    </p:spTree>
    <p:extLst>
      <p:ext uri="{BB962C8B-B14F-4D97-AF65-F5344CB8AC3E}">
        <p14:creationId xmlns:p14="http://schemas.microsoft.com/office/powerpoint/2010/main" val="13794543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Arial" charset="0"/>
      </a:defRPr>
    </a:lvl1pPr>
    <a:lvl2pPr marL="457200" algn="l" rtl="0" fontAlgn="base">
      <a:spcBef>
        <a:spcPct val="30000"/>
      </a:spcBef>
      <a:spcAft>
        <a:spcPct val="0"/>
      </a:spcAft>
      <a:defRPr sz="1200" kern="1200">
        <a:solidFill>
          <a:schemeClr val="tx1"/>
        </a:solidFill>
        <a:latin typeface="+mn-lt"/>
        <a:ea typeface="+mn-ea"/>
        <a:cs typeface="Arial" charset="0"/>
      </a:defRPr>
    </a:lvl2pPr>
    <a:lvl3pPr marL="914400" algn="l" rtl="0" fontAlgn="base">
      <a:spcBef>
        <a:spcPct val="30000"/>
      </a:spcBef>
      <a:spcAft>
        <a:spcPct val="0"/>
      </a:spcAft>
      <a:defRPr sz="1200" kern="1200">
        <a:solidFill>
          <a:schemeClr val="tx1"/>
        </a:solidFill>
        <a:latin typeface="+mn-lt"/>
        <a:ea typeface="+mn-ea"/>
        <a:cs typeface="Arial" charset="0"/>
      </a:defRPr>
    </a:lvl3pPr>
    <a:lvl4pPr marL="1371600" algn="l" rtl="0" fontAlgn="base">
      <a:spcBef>
        <a:spcPct val="30000"/>
      </a:spcBef>
      <a:spcAft>
        <a:spcPct val="0"/>
      </a:spcAft>
      <a:defRPr sz="1200" kern="1200">
        <a:solidFill>
          <a:schemeClr val="tx1"/>
        </a:solidFill>
        <a:latin typeface="+mn-lt"/>
        <a:ea typeface="+mn-ea"/>
        <a:cs typeface="Arial" charset="0"/>
      </a:defRPr>
    </a:lvl4pPr>
    <a:lvl5pPr marL="1828800" algn="l" rtl="0" fontAlgn="base">
      <a:spcBef>
        <a:spcPct val="30000"/>
      </a:spcBef>
      <a:spcAft>
        <a:spcPct val="0"/>
      </a:spcAft>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a:lstStyle/>
          <a:p>
            <a:pPr>
              <a:spcBef>
                <a:spcPct val="0"/>
              </a:spcBef>
            </a:pPr>
            <a:endParaRPr lang="en-US" smtClean="0"/>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F15290-BA12-418F-B272-46346B69FD53}"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p:spPr>
      </p:sp>
      <p:sp>
        <p:nvSpPr>
          <p:cNvPr id="43011" name="Rectangle 3"/>
          <p:cNvSpPr>
            <a:spLocks noGrp="1"/>
          </p:cNvSpPr>
          <p:nvPr>
            <p:ph type="body" idx="1"/>
          </p:nvPr>
        </p:nvSpPr>
        <p:spPr bwMode="auto">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a:lstStyle/>
          <a:p>
            <a:endParaRPr lang="en-US" dirty="0"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4443A3-60E3-4308-820F-5105F8BF7F28}"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665A06-AA6C-4AFA-9632-685357A9CE2C}"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a:lstStyle/>
          <a:p>
            <a:pPr>
              <a:spcBef>
                <a:spcPct val="0"/>
              </a:spcBef>
            </a:pPr>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268FC7-4EA1-4E1B-AEBA-2046933A0564}"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a:lstStyle/>
          <a:p>
            <a:pPr>
              <a:spcBef>
                <a:spcPct val="0"/>
              </a:spcBef>
            </a:pPr>
            <a:endParaRPr lang="en-US" smtClean="0"/>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4E58734-DC58-49EE-8A57-1248AE3B35A6}"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a:lstStyle/>
          <a:p>
            <a:pPr>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069982-4F4E-4F43-8EEE-AE9FCA10A5BF}"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a:lstStyle/>
          <a:p>
            <a:pPr>
              <a:spcBef>
                <a:spcPct val="0"/>
              </a:spcBef>
            </a:pPr>
            <a:endParaRPr lang="en-US" smtClean="0"/>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1C7EAF-3C03-460B-9299-612691D22310}"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pPr>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58CE7D8-B56A-42F7-B95A-621C9E69C0BE}"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0" hangingPunct="0">
                <a:defRPr/>
              </a:pPr>
              <a:endParaRPr lang="en-US"/>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eaLnBrk="0" hangingPunct="0">
                <a:defRPr/>
              </a:pPr>
              <a:endParaRPr lang="en-US"/>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0" hangingPunct="0">
                <a:defRPr/>
              </a:pPr>
              <a:endParaRPr lang="en-US"/>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0" hangingPunct="0">
                <a:defRPr/>
              </a:pPr>
              <a:endParaRPr 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eaLnBrk="0" hangingPunct="0">
                <a:defRPr/>
              </a:pPr>
              <a:endParaRPr lang="en-US"/>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eaLnBrk="0" hangingPunct="0">
                <a:defRPr/>
              </a:pPr>
              <a:endParaRPr lang="en-US"/>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eaLnBrk="0" hangingPunct="0">
                <a:defRPr/>
              </a:pPr>
              <a:endParaRPr lang="en-US"/>
            </a:p>
          </p:txBody>
        </p:sp>
      </p:grpSp>
      <p:sp>
        <p:nvSpPr>
          <p:cNvPr id="56330"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56331"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2"/>
          <p:cNvSpPr>
            <a:spLocks noGrp="1" noChangeArrowheads="1"/>
          </p:cNvSpPr>
          <p:nvPr>
            <p:ph type="dt" sz="quarter" idx="10"/>
          </p:nvPr>
        </p:nvSpPr>
        <p:spPr/>
        <p:txBody>
          <a:bodyPr/>
          <a:lstStyle>
            <a:lvl1pPr>
              <a:defRPr/>
            </a:lvl1pPr>
          </a:lstStyle>
          <a:p>
            <a:pPr>
              <a:defRPr/>
            </a:pPr>
            <a:endParaRPr lang="en-US"/>
          </a:p>
        </p:txBody>
      </p:sp>
      <p:sp>
        <p:nvSpPr>
          <p:cNvPr id="13" name="Rectangle 13"/>
          <p:cNvSpPr>
            <a:spLocks noGrp="1" noChangeArrowheads="1"/>
          </p:cNvSpPr>
          <p:nvPr>
            <p:ph type="ftr" sz="quarter" idx="11"/>
          </p:nvPr>
        </p:nvSpPr>
        <p:spPr/>
        <p:txBody>
          <a:bodyPr/>
          <a:lstStyle>
            <a:lvl1pPr>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lvl1pPr>
          </a:lstStyle>
          <a:p>
            <a:pPr>
              <a:defRPr/>
            </a:pPr>
            <a:fld id="{64EA9E22-CBB8-4428-A100-9D1B438FC56A}" type="slidenum">
              <a:rPr lang="en-US"/>
              <a:pPr>
                <a:defRPr/>
              </a:pPr>
              <a:t>‹#›</a:t>
            </a:fld>
            <a:endParaRPr lang="en-US"/>
          </a:p>
        </p:txBody>
      </p:sp>
    </p:spTree>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6793BE4A-94DF-4DCC-85C0-5DA1129E537F}" type="slidenum">
              <a:rPr lang="en-US"/>
              <a:pPr>
                <a:defRPr/>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76BBACCD-5C37-4634-9F47-995BE48C92F3}" type="slidenum">
              <a:rPr lang="en-US"/>
              <a:pPr>
                <a:defRPr/>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968B0357-9EE4-42BC-8127-00E8C9BB5796}" type="slidenum">
              <a:rPr lang="en-US"/>
              <a:pPr>
                <a:defRPr/>
              </a:pPr>
              <a:t>‹#›</a:t>
            </a:fld>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8F7E8547-B163-4807-9AAD-AD3FE3D3CBEB}" type="slidenum">
              <a:rPr lang="en-US"/>
              <a:pPr>
                <a:defRPr/>
              </a:pPr>
              <a:t>‹#›</a:t>
            </a:fld>
            <a:endParaRPr lang="en-US"/>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E8DDEA0-8ED6-4B81-83B0-FCB510799842}" type="slidenum">
              <a:rPr lang="en-US"/>
              <a:pPr>
                <a:defRPr/>
              </a:pPr>
              <a:t>‹#›</a:t>
            </a:fld>
            <a:endParaRPr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D5F20755-D614-4E41-9D12-2FBBC3746737}" type="slidenum">
              <a:rPr lang="en-US"/>
              <a:pPr>
                <a:defRPr/>
              </a:pPr>
              <a:t>‹#›</a:t>
            </a:fld>
            <a:endParaRPr lang="en-US"/>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A3058B81-AA8A-4B38-8A18-49176F9E9D35}" type="slidenum">
              <a:rPr lang="en-US"/>
              <a:pPr>
                <a:defRPr/>
              </a:pPr>
              <a:t>‹#›</a:t>
            </a:fld>
            <a:endParaRPr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405E69A3-533D-4A6F-AC18-E93938EF98C5}" type="slidenum">
              <a:rPr lang="en-US"/>
              <a:pPr>
                <a:defRPr/>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917BE73-8711-43EC-AED3-97E0A9A08096}" type="slidenum">
              <a:rPr lang="en-US"/>
              <a:pPr>
                <a:defRPr/>
              </a:pPr>
              <a:t>‹#›</a:t>
            </a:fld>
            <a:endParaRPr 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E92194FC-4A1A-49A9-8D1D-0D9C0B1354C4}" type="slidenum">
              <a:rPr lang="en-US"/>
              <a:pPr>
                <a:defRPr/>
              </a:pPr>
              <a:t>‹#›</a:t>
            </a:fld>
            <a:endParaRPr lang="en-US"/>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902075"/>
            <a:ext cx="3400425" cy="2949575"/>
            <a:chOff x="0" y="2458"/>
            <a:chExt cx="2142" cy="1858"/>
          </a:xfrm>
        </p:grpSpPr>
        <p:sp>
          <p:nvSpPr>
            <p:cNvPr id="55299"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0" hangingPunct="0">
                <a:defRPr/>
              </a:pPr>
              <a:endParaRPr lang="en-US"/>
            </a:p>
          </p:txBody>
        </p:sp>
        <p:sp>
          <p:nvSpPr>
            <p:cNvPr id="55300"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eaLnBrk="0" hangingPunct="0">
                <a:defRPr/>
              </a:pPr>
              <a:endParaRPr lang="en-US"/>
            </a:p>
          </p:txBody>
        </p:sp>
        <p:sp>
          <p:nvSpPr>
            <p:cNvPr id="55301"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0" hangingPunct="0">
                <a:defRPr/>
              </a:pPr>
              <a:endParaRPr lang="en-US"/>
            </a:p>
          </p:txBody>
        </p:sp>
        <p:sp>
          <p:nvSpPr>
            <p:cNvPr id="55302"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0" hangingPunct="0">
                <a:defRPr/>
              </a:pPr>
              <a:endParaRPr lang="en-US"/>
            </a:p>
          </p:txBody>
        </p:sp>
        <p:sp>
          <p:nvSpPr>
            <p:cNvPr id="5530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eaLnBrk="0" hangingPunct="0">
                <a:defRPr/>
              </a:pPr>
              <a:endParaRPr lang="en-US"/>
            </a:p>
          </p:txBody>
        </p:sp>
        <p:sp>
          <p:nvSpPr>
            <p:cNvPr id="5530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eaLnBrk="0" hangingPunct="0">
                <a:defRPr/>
              </a:pPr>
              <a:endParaRPr lang="en-US"/>
            </a:p>
          </p:txBody>
        </p:sp>
        <p:sp>
          <p:nvSpPr>
            <p:cNvPr id="5530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eaLnBrk="0" hangingPunct="0">
                <a:defRPr/>
              </a:pPr>
              <a:endParaRPr lang="en-US"/>
            </a:p>
          </p:txBody>
        </p:sp>
      </p:grpSp>
      <p:sp>
        <p:nvSpPr>
          <p:cNvPr id="55306"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55307"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8"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pPr>
              <a:defRPr/>
            </a:pPr>
            <a:endParaRPr lang="en-US"/>
          </a:p>
        </p:txBody>
      </p:sp>
      <p:sp>
        <p:nvSpPr>
          <p:cNvPr id="55309"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pPr>
              <a:defRPr/>
            </a:pPr>
            <a:endParaRPr lang="en-US"/>
          </a:p>
        </p:txBody>
      </p:sp>
      <p:sp>
        <p:nvSpPr>
          <p:cNvPr id="55310"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pPr>
              <a:defRPr/>
            </a:pPr>
            <a:fld id="{1796D06D-FDFD-4EF2-AD94-73317ADAB0A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1" fill="hold">
                                          <p:stCondLst>
                                            <p:cond delay="0"/>
                                          </p:stCondLst>
                                        </p:cTn>
                                        <p:tgtEl>
                                          <p:spTgt spid="55306"/>
                                        </p:tgtEl>
                                        <p:attrNameLst>
                                          <p:attrName>style.visibility</p:attrName>
                                        </p:attrNameLst>
                                      </p:cBhvr>
                                      <p:to>
                                        <p:strVal val="visible"/>
                                      </p:to>
                                    </p:set>
                                    <p:animEffect transition="in" filter="fade">
                                      <p:cBhvr>
                                        <p:cTn id="7" dur="768" decel="100000"/>
                                        <p:tgtEl>
                                          <p:spTgt spid="55306"/>
                                        </p:tgtEl>
                                      </p:cBhvr>
                                    </p:animEffect>
                                    <p:animScale>
                                      <p:cBhvr>
                                        <p:cTn id="8" dur="768" decel="100000"/>
                                        <p:tgtEl>
                                          <p:spTgt spid="55306"/>
                                        </p:tgtEl>
                                      </p:cBhvr>
                                      <p:from x="10000" y="10000"/>
                                      <p:to x="200000" y="450000"/>
                                    </p:animScale>
                                    <p:animScale>
                                      <p:cBhvr>
                                        <p:cTn id="9" dur="1230" accel="100000" fill="hold">
                                          <p:stCondLst>
                                            <p:cond delay="768"/>
                                          </p:stCondLst>
                                        </p:cTn>
                                        <p:tgtEl>
                                          <p:spTgt spid="55306"/>
                                        </p:tgtEl>
                                      </p:cBhvr>
                                      <p:from x="200000" y="450000"/>
                                      <p:to x="100000" y="100000"/>
                                    </p:animScale>
                                    <p:set>
                                      <p:cBhvr>
                                        <p:cTn id="10" dur="768" fill="hold"/>
                                        <p:tgtEl>
                                          <p:spTgt spid="55306"/>
                                        </p:tgtEl>
                                        <p:attrNameLst>
                                          <p:attrName>ppt_x</p:attrName>
                                        </p:attrNameLst>
                                      </p:cBhvr>
                                      <p:to>
                                        <p:strVal val="(0.5)"/>
                                      </p:to>
                                    </p:set>
                                    <p:anim from="(0.5)" to="(#ppt_x)" calcmode="lin" valueType="num">
                                      <p:cBhvr>
                                        <p:cTn id="11" dur="1230" accel="100000" fill="hold">
                                          <p:stCondLst>
                                            <p:cond delay="768"/>
                                          </p:stCondLst>
                                        </p:cTn>
                                        <p:tgtEl>
                                          <p:spTgt spid="55306"/>
                                        </p:tgtEl>
                                        <p:attrNameLst>
                                          <p:attrName>ppt_x</p:attrName>
                                        </p:attrNameLst>
                                      </p:cBhvr>
                                    </p:anim>
                                    <p:set>
                                      <p:cBhvr>
                                        <p:cTn id="12" dur="768" fill="hold"/>
                                        <p:tgtEl>
                                          <p:spTgt spid="55306"/>
                                        </p:tgtEl>
                                        <p:attrNameLst>
                                          <p:attrName>ppt_y</p:attrName>
                                        </p:attrNameLst>
                                      </p:cBhvr>
                                      <p:to>
                                        <p:strVal val="(#ppt_y+0.4)"/>
                                      </p:to>
                                    </p:set>
                                    <p:anim from="(#ppt_y+0.4)" to="(#ppt_y)" calcmode="lin" valueType="num">
                                      <p:cBhvr>
                                        <p:cTn id="13" dur="1230" accel="100000" fill="hold">
                                          <p:stCondLst>
                                            <p:cond delay="768"/>
                                          </p:stCondLst>
                                        </p:cTn>
                                        <p:tgtEl>
                                          <p:spTgt spid="55306"/>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55307">
                                            <p:txEl>
                                              <p:pRg st="0" end="0"/>
                                            </p:txEl>
                                          </p:spTgt>
                                        </p:tgtEl>
                                        <p:attrNameLst>
                                          <p:attrName>style.visibility</p:attrName>
                                        </p:attrNameLst>
                                      </p:cBhvr>
                                      <p:to>
                                        <p:strVal val="visible"/>
                                      </p:to>
                                    </p:set>
                                    <p:anim calcmode="lin" valueType="num">
                                      <p:cBhvr>
                                        <p:cTn id="18" dur="500" fill="hold"/>
                                        <p:tgtEl>
                                          <p:spTgt spid="55307">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55307">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55307">
                                            <p:txEl>
                                              <p:pRg st="0" end="0"/>
                                            </p:txEl>
                                          </p:spTgt>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55307">
                                            <p:txEl>
                                              <p:pRg st="1" end="1"/>
                                            </p:txEl>
                                          </p:spTgt>
                                        </p:tgtEl>
                                        <p:attrNameLst>
                                          <p:attrName>style.visibility</p:attrName>
                                        </p:attrNameLst>
                                      </p:cBhvr>
                                      <p:to>
                                        <p:strVal val="visible"/>
                                      </p:to>
                                    </p:set>
                                    <p:anim calcmode="lin" valueType="num">
                                      <p:cBhvr>
                                        <p:cTn id="23" dur="500" fill="hold"/>
                                        <p:tgtEl>
                                          <p:spTgt spid="5530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55307">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55307">
                                            <p:txEl>
                                              <p:pRg st="1" end="1"/>
                                            </p:txEl>
                                          </p:spTgt>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55307">
                                            <p:txEl>
                                              <p:pRg st="2" end="2"/>
                                            </p:txEl>
                                          </p:spTgt>
                                        </p:tgtEl>
                                        <p:attrNameLst>
                                          <p:attrName>style.visibility</p:attrName>
                                        </p:attrNameLst>
                                      </p:cBhvr>
                                      <p:to>
                                        <p:strVal val="visible"/>
                                      </p:to>
                                    </p:set>
                                    <p:anim calcmode="lin" valueType="num">
                                      <p:cBhvr>
                                        <p:cTn id="28" dur="500" fill="hold"/>
                                        <p:tgtEl>
                                          <p:spTgt spid="55307">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55307">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55307">
                                            <p:txEl>
                                              <p:pRg st="2" end="2"/>
                                            </p:txEl>
                                          </p:spTgt>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55307">
                                            <p:txEl>
                                              <p:pRg st="3" end="3"/>
                                            </p:txEl>
                                          </p:spTgt>
                                        </p:tgtEl>
                                        <p:attrNameLst>
                                          <p:attrName>style.visibility</p:attrName>
                                        </p:attrNameLst>
                                      </p:cBhvr>
                                      <p:to>
                                        <p:strVal val="visible"/>
                                      </p:to>
                                    </p:set>
                                    <p:anim calcmode="lin" valueType="num">
                                      <p:cBhvr>
                                        <p:cTn id="33" dur="500" fill="hold"/>
                                        <p:tgtEl>
                                          <p:spTgt spid="5530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55307">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55307">
                                            <p:txEl>
                                              <p:pRg st="3" end="3"/>
                                            </p:txEl>
                                          </p:spTgt>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55307">
                                            <p:txEl>
                                              <p:pRg st="4" end="4"/>
                                            </p:txEl>
                                          </p:spTgt>
                                        </p:tgtEl>
                                        <p:attrNameLst>
                                          <p:attrName>style.visibility</p:attrName>
                                        </p:attrNameLst>
                                      </p:cBhvr>
                                      <p:to>
                                        <p:strVal val="visible"/>
                                      </p:to>
                                    </p:set>
                                    <p:anim calcmode="lin" valueType="num">
                                      <p:cBhvr>
                                        <p:cTn id="38" dur="500" fill="hold"/>
                                        <p:tgtEl>
                                          <p:spTgt spid="55307">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55307">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55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p:bldP spid="55307" grpId="0" build="p">
        <p:tmplLst>
          <p:tmpl lvl="1">
            <p:tnLst>
              <p:par>
                <p:cTn presetID="53" presetClass="entr" presetSubtype="0" fill="hold" nodeType="clickEffect">
                  <p:stCondLst>
                    <p:cond delay="0"/>
                  </p:stCondLst>
                  <p:childTnLst>
                    <p:set>
                      <p:cBhvr>
                        <p:cTn dur="1" fill="hold">
                          <p:stCondLst>
                            <p:cond delay="0"/>
                          </p:stCondLst>
                        </p:cTn>
                        <p:tgtEl>
                          <p:spTgt spid="55307"/>
                        </p:tgtEl>
                        <p:attrNameLst>
                          <p:attrName>style.visibility</p:attrName>
                        </p:attrNameLst>
                      </p:cBhvr>
                      <p:to>
                        <p:strVal val="visible"/>
                      </p:to>
                    </p:set>
                    <p:anim calcmode="lin" valueType="num">
                      <p:cBhvr>
                        <p:cTn dur="500" fill="hold"/>
                        <p:tgtEl>
                          <p:spTgt spid="55307"/>
                        </p:tgtEl>
                        <p:attrNameLst>
                          <p:attrName>ppt_w</p:attrName>
                        </p:attrNameLst>
                      </p:cBhvr>
                      <p:tavLst>
                        <p:tav tm="0">
                          <p:val>
                            <p:fltVal val="0"/>
                          </p:val>
                        </p:tav>
                        <p:tav tm="100000">
                          <p:val>
                            <p:strVal val="#ppt_w"/>
                          </p:val>
                        </p:tav>
                      </p:tavLst>
                    </p:anim>
                    <p:anim calcmode="lin" valueType="num">
                      <p:cBhvr>
                        <p:cTn dur="500" fill="hold"/>
                        <p:tgtEl>
                          <p:spTgt spid="55307"/>
                        </p:tgtEl>
                        <p:attrNameLst>
                          <p:attrName>ppt_h</p:attrName>
                        </p:attrNameLst>
                      </p:cBhvr>
                      <p:tavLst>
                        <p:tav tm="0">
                          <p:val>
                            <p:fltVal val="0"/>
                          </p:val>
                        </p:tav>
                        <p:tav tm="100000">
                          <p:val>
                            <p:strVal val="#ppt_h"/>
                          </p:val>
                        </p:tav>
                      </p:tavLst>
                    </p:anim>
                    <p:animEffect transition="in" filter="fade">
                      <p:cBhvr>
                        <p:cTn dur="500"/>
                        <p:tgtEl>
                          <p:spTgt spid="55307"/>
                        </p:tgtEl>
                      </p:cBhvr>
                    </p:animEffect>
                  </p:childTnLst>
                </p:cTn>
              </p:par>
            </p:tnLst>
          </p:tmpl>
          <p:tmpl lvl="2">
            <p:tnLst>
              <p:par>
                <p:cTn presetID="53" presetClass="entr" presetSubtype="0" fill="hold" nodeType="withEffect">
                  <p:stCondLst>
                    <p:cond delay="0"/>
                  </p:stCondLst>
                  <p:childTnLst>
                    <p:set>
                      <p:cBhvr>
                        <p:cTn dur="1" fill="hold">
                          <p:stCondLst>
                            <p:cond delay="0"/>
                          </p:stCondLst>
                        </p:cTn>
                        <p:tgtEl>
                          <p:spTgt spid="55307"/>
                        </p:tgtEl>
                        <p:attrNameLst>
                          <p:attrName>style.visibility</p:attrName>
                        </p:attrNameLst>
                      </p:cBhvr>
                      <p:to>
                        <p:strVal val="visible"/>
                      </p:to>
                    </p:set>
                    <p:anim calcmode="lin" valueType="num">
                      <p:cBhvr>
                        <p:cTn dur="500" fill="hold"/>
                        <p:tgtEl>
                          <p:spTgt spid="55307"/>
                        </p:tgtEl>
                        <p:attrNameLst>
                          <p:attrName>ppt_w</p:attrName>
                        </p:attrNameLst>
                      </p:cBhvr>
                      <p:tavLst>
                        <p:tav tm="0">
                          <p:val>
                            <p:fltVal val="0"/>
                          </p:val>
                        </p:tav>
                        <p:tav tm="100000">
                          <p:val>
                            <p:strVal val="#ppt_w"/>
                          </p:val>
                        </p:tav>
                      </p:tavLst>
                    </p:anim>
                    <p:anim calcmode="lin" valueType="num">
                      <p:cBhvr>
                        <p:cTn dur="500" fill="hold"/>
                        <p:tgtEl>
                          <p:spTgt spid="55307"/>
                        </p:tgtEl>
                        <p:attrNameLst>
                          <p:attrName>ppt_h</p:attrName>
                        </p:attrNameLst>
                      </p:cBhvr>
                      <p:tavLst>
                        <p:tav tm="0">
                          <p:val>
                            <p:fltVal val="0"/>
                          </p:val>
                        </p:tav>
                        <p:tav tm="100000">
                          <p:val>
                            <p:strVal val="#ppt_h"/>
                          </p:val>
                        </p:tav>
                      </p:tavLst>
                    </p:anim>
                    <p:animEffect transition="in" filter="fade">
                      <p:cBhvr>
                        <p:cTn dur="500"/>
                        <p:tgtEl>
                          <p:spTgt spid="55307"/>
                        </p:tgtEl>
                      </p:cBhvr>
                    </p:animEffect>
                  </p:childTnLst>
                </p:cTn>
              </p:par>
            </p:tnLst>
          </p:tmpl>
          <p:tmpl lvl="3">
            <p:tnLst>
              <p:par>
                <p:cTn presetID="53" presetClass="entr" presetSubtype="0" fill="hold" nodeType="withEffect">
                  <p:stCondLst>
                    <p:cond delay="0"/>
                  </p:stCondLst>
                  <p:childTnLst>
                    <p:set>
                      <p:cBhvr>
                        <p:cTn dur="1" fill="hold">
                          <p:stCondLst>
                            <p:cond delay="0"/>
                          </p:stCondLst>
                        </p:cTn>
                        <p:tgtEl>
                          <p:spTgt spid="55307"/>
                        </p:tgtEl>
                        <p:attrNameLst>
                          <p:attrName>style.visibility</p:attrName>
                        </p:attrNameLst>
                      </p:cBhvr>
                      <p:to>
                        <p:strVal val="visible"/>
                      </p:to>
                    </p:set>
                    <p:anim calcmode="lin" valueType="num">
                      <p:cBhvr>
                        <p:cTn dur="500" fill="hold"/>
                        <p:tgtEl>
                          <p:spTgt spid="55307"/>
                        </p:tgtEl>
                        <p:attrNameLst>
                          <p:attrName>ppt_w</p:attrName>
                        </p:attrNameLst>
                      </p:cBhvr>
                      <p:tavLst>
                        <p:tav tm="0">
                          <p:val>
                            <p:fltVal val="0"/>
                          </p:val>
                        </p:tav>
                        <p:tav tm="100000">
                          <p:val>
                            <p:strVal val="#ppt_w"/>
                          </p:val>
                        </p:tav>
                      </p:tavLst>
                    </p:anim>
                    <p:anim calcmode="lin" valueType="num">
                      <p:cBhvr>
                        <p:cTn dur="500" fill="hold"/>
                        <p:tgtEl>
                          <p:spTgt spid="55307"/>
                        </p:tgtEl>
                        <p:attrNameLst>
                          <p:attrName>ppt_h</p:attrName>
                        </p:attrNameLst>
                      </p:cBhvr>
                      <p:tavLst>
                        <p:tav tm="0">
                          <p:val>
                            <p:fltVal val="0"/>
                          </p:val>
                        </p:tav>
                        <p:tav tm="100000">
                          <p:val>
                            <p:strVal val="#ppt_h"/>
                          </p:val>
                        </p:tav>
                      </p:tavLst>
                    </p:anim>
                    <p:animEffect transition="in" filter="fade">
                      <p:cBhvr>
                        <p:cTn dur="500"/>
                        <p:tgtEl>
                          <p:spTgt spid="55307"/>
                        </p:tgtEl>
                      </p:cBhvr>
                    </p:animEffect>
                  </p:childTnLst>
                </p:cTn>
              </p:par>
            </p:tnLst>
          </p:tmpl>
          <p:tmpl lvl="4">
            <p:tnLst>
              <p:par>
                <p:cTn presetID="53" presetClass="entr" presetSubtype="0" fill="hold" nodeType="withEffect">
                  <p:stCondLst>
                    <p:cond delay="0"/>
                  </p:stCondLst>
                  <p:childTnLst>
                    <p:set>
                      <p:cBhvr>
                        <p:cTn dur="1" fill="hold">
                          <p:stCondLst>
                            <p:cond delay="0"/>
                          </p:stCondLst>
                        </p:cTn>
                        <p:tgtEl>
                          <p:spTgt spid="55307"/>
                        </p:tgtEl>
                        <p:attrNameLst>
                          <p:attrName>style.visibility</p:attrName>
                        </p:attrNameLst>
                      </p:cBhvr>
                      <p:to>
                        <p:strVal val="visible"/>
                      </p:to>
                    </p:set>
                    <p:anim calcmode="lin" valueType="num">
                      <p:cBhvr>
                        <p:cTn dur="500" fill="hold"/>
                        <p:tgtEl>
                          <p:spTgt spid="55307"/>
                        </p:tgtEl>
                        <p:attrNameLst>
                          <p:attrName>ppt_w</p:attrName>
                        </p:attrNameLst>
                      </p:cBhvr>
                      <p:tavLst>
                        <p:tav tm="0">
                          <p:val>
                            <p:fltVal val="0"/>
                          </p:val>
                        </p:tav>
                        <p:tav tm="100000">
                          <p:val>
                            <p:strVal val="#ppt_w"/>
                          </p:val>
                        </p:tav>
                      </p:tavLst>
                    </p:anim>
                    <p:anim calcmode="lin" valueType="num">
                      <p:cBhvr>
                        <p:cTn dur="500" fill="hold"/>
                        <p:tgtEl>
                          <p:spTgt spid="55307"/>
                        </p:tgtEl>
                        <p:attrNameLst>
                          <p:attrName>ppt_h</p:attrName>
                        </p:attrNameLst>
                      </p:cBhvr>
                      <p:tavLst>
                        <p:tav tm="0">
                          <p:val>
                            <p:fltVal val="0"/>
                          </p:val>
                        </p:tav>
                        <p:tav tm="100000">
                          <p:val>
                            <p:strVal val="#ppt_h"/>
                          </p:val>
                        </p:tav>
                      </p:tavLst>
                    </p:anim>
                    <p:animEffect transition="in" filter="fade">
                      <p:cBhvr>
                        <p:cTn dur="500"/>
                        <p:tgtEl>
                          <p:spTgt spid="55307"/>
                        </p:tgtEl>
                      </p:cBhvr>
                    </p:animEffect>
                  </p:childTnLst>
                </p:cTn>
              </p:par>
            </p:tnLst>
          </p:tmpl>
          <p:tmpl lvl="5">
            <p:tnLst>
              <p:par>
                <p:cTn presetID="53" presetClass="entr" presetSubtype="0" fill="hold" nodeType="withEffect">
                  <p:stCondLst>
                    <p:cond delay="0"/>
                  </p:stCondLst>
                  <p:childTnLst>
                    <p:set>
                      <p:cBhvr>
                        <p:cTn dur="1" fill="hold">
                          <p:stCondLst>
                            <p:cond delay="0"/>
                          </p:stCondLst>
                        </p:cTn>
                        <p:tgtEl>
                          <p:spTgt spid="55307"/>
                        </p:tgtEl>
                        <p:attrNameLst>
                          <p:attrName>style.visibility</p:attrName>
                        </p:attrNameLst>
                      </p:cBhvr>
                      <p:to>
                        <p:strVal val="visible"/>
                      </p:to>
                    </p:set>
                    <p:anim calcmode="lin" valueType="num">
                      <p:cBhvr>
                        <p:cTn dur="500" fill="hold"/>
                        <p:tgtEl>
                          <p:spTgt spid="55307"/>
                        </p:tgtEl>
                        <p:attrNameLst>
                          <p:attrName>ppt_w</p:attrName>
                        </p:attrNameLst>
                      </p:cBhvr>
                      <p:tavLst>
                        <p:tav tm="0">
                          <p:val>
                            <p:fltVal val="0"/>
                          </p:val>
                        </p:tav>
                        <p:tav tm="100000">
                          <p:val>
                            <p:strVal val="#ppt_w"/>
                          </p:val>
                        </p:tav>
                      </p:tavLst>
                    </p:anim>
                    <p:anim calcmode="lin" valueType="num">
                      <p:cBhvr>
                        <p:cTn dur="500" fill="hold"/>
                        <p:tgtEl>
                          <p:spTgt spid="55307"/>
                        </p:tgtEl>
                        <p:attrNameLst>
                          <p:attrName>ppt_h</p:attrName>
                        </p:attrNameLst>
                      </p:cBhvr>
                      <p:tavLst>
                        <p:tav tm="0">
                          <p:val>
                            <p:fltVal val="0"/>
                          </p:val>
                        </p:tav>
                        <p:tav tm="100000">
                          <p:val>
                            <p:strVal val="#ppt_h"/>
                          </p:val>
                        </p:tav>
                      </p:tavLst>
                    </p:anim>
                    <p:animEffect transition="in" filter="fade">
                      <p:cBhvr>
                        <p:cTn dur="500"/>
                        <p:tgtEl>
                          <p:spTgt spid="55307"/>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m/imgres?imgurl=http://www.cyber-wit.com/images/gallery/histogram1_b.png&amp;imgrefurl=http://www.cyber-wit.com/gallery_histogram.html&amp;usg=__NlH-FZZ-jufZEvI8a35rRBfc0d4=&amp;h=320&amp;w=450&amp;sz=17&amp;hl=en&amp;start=20&amp;zoom=1&amp;itbs=1&amp;tbnid=9Km_4m_FBosjBM:&amp;tbnh=90&amp;tbnw=127&amp;prev=/images?q%3DHistogram%26hl%3Den%26gbv%3D2%26tbs%3Disch: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905000"/>
            <a:ext cx="7772400" cy="1555750"/>
          </a:xfrm>
        </p:spPr>
        <p:txBody>
          <a:bodyPr/>
          <a:lstStyle/>
          <a:p>
            <a:pPr eaLnBrk="1" hangingPunct="1"/>
            <a:r>
              <a:rPr lang="en-US" sz="5400" smtClean="0"/>
              <a:t>1.1.2  Histograms</a:t>
            </a:r>
          </a:p>
        </p:txBody>
      </p:sp>
      <p:sp>
        <p:nvSpPr>
          <p:cNvPr id="2051" name="Rectangle 3"/>
          <p:cNvSpPr>
            <a:spLocks noGrp="1" noChangeArrowheads="1"/>
          </p:cNvSpPr>
          <p:nvPr>
            <p:ph type="subTitle" idx="1"/>
          </p:nvPr>
        </p:nvSpPr>
        <p:spPr/>
        <p:txBody>
          <a:bodyPr/>
          <a:lstStyle/>
          <a:p>
            <a:pPr eaLnBrk="1" hangingPunct="1">
              <a:defRPr/>
            </a:pPr>
            <a:r>
              <a:rPr lang="en-US" smtClean="0"/>
              <a:t>AP Statistics</a:t>
            </a: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dirty="0" smtClean="0"/>
              <a:t>Homework</a:t>
            </a:r>
            <a:endParaRPr lang="en-US" dirty="0"/>
          </a:p>
        </p:txBody>
      </p:sp>
      <p:sp>
        <p:nvSpPr>
          <p:cNvPr id="3" name="Content Placeholder 2"/>
          <p:cNvSpPr>
            <a:spLocks noGrp="1"/>
          </p:cNvSpPr>
          <p:nvPr>
            <p:ph sz="half" idx="1"/>
          </p:nvPr>
        </p:nvSpPr>
        <p:spPr>
          <a:xfrm>
            <a:off x="571500" y="1295400"/>
            <a:ext cx="8001000" cy="4530725"/>
          </a:xfrm>
        </p:spPr>
        <p:txBody>
          <a:bodyPr/>
          <a:lstStyle/>
          <a:p>
            <a:pPr>
              <a:buNone/>
            </a:pPr>
            <a:r>
              <a:rPr lang="en-US" sz="3200" dirty="0" smtClean="0"/>
              <a:t>pg. 68 # 1.25 - (Show the histogram by hand making sure you label properly, then try it in your calculator)  </a:t>
            </a:r>
          </a:p>
          <a:p>
            <a:pPr>
              <a:buNone/>
            </a:pPr>
            <a:r>
              <a:rPr lang="en-US" sz="3200" dirty="0" smtClean="0"/>
              <a:t>Pg. 69 # </a:t>
            </a:r>
            <a:r>
              <a:rPr lang="en-US" sz="3200" dirty="0" smtClean="0"/>
              <a:t>1.26</a:t>
            </a:r>
          </a:p>
          <a:p>
            <a:pPr>
              <a:buNone/>
            </a:pPr>
            <a:endParaRPr lang="en-US" sz="3200" dirty="0"/>
          </a:p>
          <a:p>
            <a:pPr>
              <a:buNone/>
              <a:defRPr/>
            </a:pPr>
            <a:r>
              <a:rPr lang="en-US" sz="3200" dirty="0" smtClean="0"/>
              <a:t>Read </a:t>
            </a:r>
            <a:r>
              <a:rPr lang="en-US" sz="3200" dirty="0"/>
              <a:t>Pages 60-63 on Relative &amp; Cumulative Frequencies and on Time Plots.  Enter the important information into your notes</a:t>
            </a:r>
          </a:p>
          <a:p>
            <a:pPr>
              <a:buNone/>
              <a:defRPr/>
            </a:pPr>
            <a:r>
              <a:rPr lang="en-US" sz="3200" dirty="0" smtClean="0"/>
              <a:t>* Work on your Ch. 1 NTG (posted online) </a:t>
            </a:r>
            <a:endParaRPr lang="en-US" sz="3200" dirty="0"/>
          </a:p>
          <a:p>
            <a:pPr>
              <a:buNone/>
            </a:pPr>
            <a:endParaRPr lang="en-US" sz="3200"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smtClean="0">
                <a:effectLst/>
              </a:rPr>
              <a:t>Histograms Vs. Bar Graphs</a:t>
            </a:r>
          </a:p>
        </p:txBody>
      </p:sp>
      <p:sp>
        <p:nvSpPr>
          <p:cNvPr id="41987" name="Rectangle 3"/>
          <p:cNvSpPr>
            <a:spLocks noGrp="1" noChangeArrowheads="1"/>
          </p:cNvSpPr>
          <p:nvPr>
            <p:ph type="body" idx="1"/>
          </p:nvPr>
        </p:nvSpPr>
        <p:spPr>
          <a:xfrm>
            <a:off x="228600" y="1600200"/>
            <a:ext cx="8458200" cy="4530725"/>
          </a:xfrm>
          <a:noFill/>
          <a:ln/>
        </p:spPr>
        <p:txBody>
          <a:bodyPr/>
          <a:lstStyle/>
          <a:p>
            <a:pPr marL="0" indent="0">
              <a:buNone/>
            </a:pPr>
            <a:r>
              <a:rPr lang="en-US" u="sng" dirty="0" smtClean="0">
                <a:effectLst/>
              </a:rPr>
              <a:t>Histogram</a:t>
            </a:r>
            <a:r>
              <a:rPr lang="en-US" dirty="0" smtClean="0">
                <a:effectLst/>
              </a:rPr>
              <a:t> – shows the distribution of counts or </a:t>
            </a:r>
            <a:r>
              <a:rPr lang="en-US" dirty="0" err="1" smtClean="0">
                <a:effectLst/>
              </a:rPr>
              <a:t>percents</a:t>
            </a:r>
            <a:r>
              <a:rPr lang="en-US" dirty="0" smtClean="0">
                <a:effectLst/>
              </a:rPr>
              <a:t> among values of a single quantitative variable; (no spaces to show all values are being covered)</a:t>
            </a:r>
          </a:p>
          <a:p>
            <a:endParaRPr lang="en-US" dirty="0" smtClean="0">
              <a:effectLst/>
            </a:endParaRPr>
          </a:p>
          <a:p>
            <a:pPr marL="0" indent="0">
              <a:buNone/>
            </a:pPr>
            <a:r>
              <a:rPr lang="en-US" u="sng" dirty="0" smtClean="0">
                <a:effectLst/>
              </a:rPr>
              <a:t>Bar Graph</a:t>
            </a:r>
            <a:r>
              <a:rPr lang="en-US" dirty="0" smtClean="0">
                <a:effectLst/>
              </a:rPr>
              <a:t> – displays the distribution of a categorical variable; (spaces between bars)</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Definition</a:t>
            </a:r>
            <a:endParaRPr lang="en-US" dirty="0"/>
          </a:p>
        </p:txBody>
      </p:sp>
      <p:sp>
        <p:nvSpPr>
          <p:cNvPr id="3" name="Content Placeholder 2"/>
          <p:cNvSpPr>
            <a:spLocks noGrp="1"/>
          </p:cNvSpPr>
          <p:nvPr>
            <p:ph idx="1"/>
          </p:nvPr>
        </p:nvSpPr>
        <p:spPr>
          <a:xfrm>
            <a:off x="457200" y="1600200"/>
            <a:ext cx="4038600" cy="2189163"/>
          </a:xfrm>
        </p:spPr>
        <p:txBody>
          <a:bodyPr/>
          <a:lstStyle/>
          <a:p>
            <a:r>
              <a:rPr lang="en-US" sz="2400" smtClean="0"/>
              <a:t>Histogram – Breaks the range of values of a variable into classes and displays only the count or percentage of the observations that fall into each class.</a:t>
            </a:r>
          </a:p>
          <a:p>
            <a:pPr>
              <a:buFont typeface="Wingdings" pitchFamily="2" charset="2"/>
              <a:buNone/>
            </a:pPr>
            <a:r>
              <a:rPr lang="en-US" sz="2400" smtClean="0"/>
              <a:t>	Preferred for large data sets</a:t>
            </a:r>
          </a:p>
        </p:txBody>
      </p:sp>
      <p:sp>
        <p:nvSpPr>
          <p:cNvPr id="4102" name="AutoShape 6" descr="2Q==">
            <a:hlinkClick r:id="rId3"/>
          </p:cNvPr>
          <p:cNvSpPr>
            <a:spLocks noChangeAspect="1" noChangeArrowheads="1"/>
          </p:cNvSpPr>
          <p:nvPr/>
        </p:nvSpPr>
        <p:spPr bwMode="auto">
          <a:xfrm>
            <a:off x="3967163" y="3000375"/>
            <a:ext cx="1209675" cy="857250"/>
          </a:xfrm>
          <a:prstGeom prst="rect">
            <a:avLst/>
          </a:prstGeom>
          <a:noFill/>
        </p:spPr>
        <p:txBody>
          <a:bodyPr/>
          <a:lstStyle/>
          <a:p>
            <a:endParaRPr lang="en-US"/>
          </a:p>
        </p:txBody>
      </p:sp>
      <p:sp>
        <p:nvSpPr>
          <p:cNvPr id="4104" name="AutoShape 8" descr="2Q==">
            <a:hlinkClick r:id="rId3"/>
          </p:cNvPr>
          <p:cNvSpPr>
            <a:spLocks noChangeAspect="1" noChangeArrowheads="1"/>
          </p:cNvSpPr>
          <p:nvPr/>
        </p:nvSpPr>
        <p:spPr bwMode="auto">
          <a:xfrm>
            <a:off x="3967163" y="3000375"/>
            <a:ext cx="1209675" cy="857250"/>
          </a:xfrm>
          <a:prstGeom prst="rect">
            <a:avLst/>
          </a:prstGeom>
          <a:noFill/>
        </p:spPr>
        <p:txBody>
          <a:bodyPr/>
          <a:lstStyle/>
          <a:p>
            <a:endParaRPr lang="en-US"/>
          </a:p>
        </p:txBody>
      </p:sp>
      <p:sp>
        <p:nvSpPr>
          <p:cNvPr id="4110" name="AutoShape 14" descr="2Q==">
            <a:hlinkClick r:id="rId3"/>
          </p:cNvPr>
          <p:cNvSpPr>
            <a:spLocks noChangeAspect="1" noChangeArrowheads="1"/>
          </p:cNvSpPr>
          <p:nvPr/>
        </p:nvSpPr>
        <p:spPr bwMode="auto">
          <a:xfrm>
            <a:off x="155575" y="46038"/>
            <a:ext cx="1209675" cy="857250"/>
          </a:xfrm>
          <a:prstGeom prst="rect">
            <a:avLst/>
          </a:prstGeom>
          <a:noFill/>
        </p:spPr>
        <p:txBody>
          <a:bodyPr/>
          <a:lstStyle/>
          <a:p>
            <a:endParaRPr lang="en-US"/>
          </a:p>
        </p:txBody>
      </p:sp>
      <p:pic>
        <p:nvPicPr>
          <p:cNvPr id="4113" name="Picture 17" descr="iw_histogram"/>
          <p:cNvPicPr>
            <a:picLocks noChangeAspect="1" noChangeArrowheads="1"/>
          </p:cNvPicPr>
          <p:nvPr/>
        </p:nvPicPr>
        <p:blipFill>
          <a:blip r:embed="rId4" cstate="print"/>
          <a:srcRect/>
          <a:stretch>
            <a:fillRect/>
          </a:stretch>
        </p:blipFill>
        <p:spPr bwMode="auto">
          <a:xfrm>
            <a:off x="4724400" y="1600200"/>
            <a:ext cx="4191000" cy="4885509"/>
          </a:xfrm>
          <a:prstGeom prst="rect">
            <a:avLst/>
          </a:prstGeom>
          <a:noFill/>
        </p:spPr>
      </p:pic>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mtClean="0"/>
              <a:t>Histograms</a:t>
            </a:r>
          </a:p>
        </p:txBody>
      </p:sp>
      <p:sp>
        <p:nvSpPr>
          <p:cNvPr id="13315" name="Rectangle 3"/>
          <p:cNvSpPr>
            <a:spLocks noGrp="1" noChangeArrowheads="1"/>
          </p:cNvSpPr>
          <p:nvPr>
            <p:ph type="body" idx="1"/>
          </p:nvPr>
        </p:nvSpPr>
        <p:spPr/>
        <p:txBody>
          <a:bodyPr/>
          <a:lstStyle/>
          <a:p>
            <a:pPr eaLnBrk="1" hangingPunct="1">
              <a:lnSpc>
                <a:spcPct val="80000"/>
              </a:lnSpc>
            </a:pPr>
            <a:r>
              <a:rPr lang="en-US" sz="2400" smtClean="0"/>
              <a:t>Step 1:  Divide the range of the data into classes of equal width.  Count the number of observations in each class.  Be sure to specify the classes precisely so that each observation falls into exactly one class</a:t>
            </a:r>
          </a:p>
          <a:p>
            <a:pPr eaLnBrk="1" hangingPunct="1">
              <a:lnSpc>
                <a:spcPct val="80000"/>
              </a:lnSpc>
              <a:buFont typeface="Wingdings" pitchFamily="2" charset="2"/>
              <a:buNone/>
            </a:pPr>
            <a:endParaRPr lang="en-US" sz="2400" smtClean="0"/>
          </a:p>
          <a:p>
            <a:pPr eaLnBrk="1" hangingPunct="1">
              <a:lnSpc>
                <a:spcPct val="80000"/>
              </a:lnSpc>
            </a:pPr>
            <a:r>
              <a:rPr lang="en-US" sz="2400" smtClean="0"/>
              <a:t>Step 2:  Label and scale your axes and title your graph.  Label the horizontal axis and vertical axis</a:t>
            </a:r>
          </a:p>
          <a:p>
            <a:pPr eaLnBrk="1" hangingPunct="1">
              <a:lnSpc>
                <a:spcPct val="80000"/>
              </a:lnSpc>
              <a:buFont typeface="Wingdings" pitchFamily="2" charset="2"/>
              <a:buNone/>
            </a:pPr>
            <a:endParaRPr lang="en-US" sz="2400" smtClean="0"/>
          </a:p>
          <a:p>
            <a:pPr eaLnBrk="1" hangingPunct="1">
              <a:lnSpc>
                <a:spcPct val="80000"/>
              </a:lnSpc>
            </a:pPr>
            <a:r>
              <a:rPr lang="en-US" sz="2400" smtClean="0"/>
              <a:t>Step 3:  Draw a bar that represents the count in each class.  The base of a bar should cover its class, and the bar height is the class count.  Leave no horizontal space between the bars (unless a class is empty so that its bar is at 0.</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mtClean="0"/>
              <a:t>Histogram Tips </a:t>
            </a:r>
          </a:p>
        </p:txBody>
      </p:sp>
      <p:sp>
        <p:nvSpPr>
          <p:cNvPr id="15363" name="Rectangle 3"/>
          <p:cNvSpPr>
            <a:spLocks noGrp="1" noChangeArrowheads="1"/>
          </p:cNvSpPr>
          <p:nvPr>
            <p:ph type="body" idx="1"/>
          </p:nvPr>
        </p:nvSpPr>
        <p:spPr>
          <a:xfrm>
            <a:off x="457200" y="1371600"/>
            <a:ext cx="8229600" cy="4530725"/>
          </a:xfrm>
        </p:spPr>
        <p:txBody>
          <a:bodyPr/>
          <a:lstStyle/>
          <a:p>
            <a:pPr eaLnBrk="1" hangingPunct="1"/>
            <a:r>
              <a:rPr lang="en-US" sz="2400" dirty="0" smtClean="0"/>
              <a:t>Tip 1: There is no one right choice of the classes in a histogram.  Too few classes will give a “skyscraper” graph whereas too many will provide a pancake graph.  Neither choice will give a good picture of the shape of the distribution</a:t>
            </a:r>
          </a:p>
          <a:p>
            <a:pPr eaLnBrk="1" hangingPunct="1">
              <a:buFont typeface="Wingdings" pitchFamily="2" charset="2"/>
              <a:buNone/>
            </a:pPr>
            <a:endParaRPr lang="en-US" sz="1000" dirty="0" smtClean="0"/>
          </a:p>
          <a:p>
            <a:pPr eaLnBrk="1" hangingPunct="1"/>
            <a:r>
              <a:rPr lang="en-US" sz="2400" dirty="0" smtClean="0"/>
              <a:t>Tip 2:  Five Classes is a good minimum </a:t>
            </a:r>
          </a:p>
          <a:p>
            <a:pPr eaLnBrk="1" hangingPunct="1">
              <a:buFont typeface="Wingdings" pitchFamily="2" charset="2"/>
              <a:buNone/>
            </a:pPr>
            <a:endParaRPr lang="en-US" sz="1000" dirty="0" smtClean="0"/>
          </a:p>
          <a:p>
            <a:pPr eaLnBrk="1" hangingPunct="1"/>
            <a:r>
              <a:rPr lang="en-US" sz="2400" dirty="0" smtClean="0"/>
              <a:t>Tip 3:  Our eyes respond to the area of the bars in a histogram, so be sure to choose classes that are all the same width.  Then the area is determined by height and all classes are fairly represented.</a:t>
            </a:r>
          </a:p>
          <a:p>
            <a:pPr eaLnBrk="1" hangingPunct="1">
              <a:buFont typeface="Wingdings" pitchFamily="2" charset="2"/>
              <a:buNone/>
            </a:pPr>
            <a:endParaRPr lang="en-US" sz="1000" dirty="0" smtClean="0"/>
          </a:p>
          <a:p>
            <a:pPr eaLnBrk="1" hangingPunct="1"/>
            <a:r>
              <a:rPr lang="en-US" sz="2400" dirty="0" smtClean="0"/>
              <a:t>Tip 4:  If you use a computer or graphing Calculator, beware of letting the device choose the classes.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1800" smtClean="0"/>
              <a:t>Table 1.4 page 57 </a:t>
            </a:r>
            <a:br>
              <a:rPr lang="en-US" sz="1800" smtClean="0"/>
            </a:br>
            <a:r>
              <a:rPr lang="en-US" sz="1800" smtClean="0"/>
              <a:t>How old are presidents at their inaugurations?  Was Bill Clinton, at age 46 unusually young?  Table 1.4 Gives the data, the ages of all US presidents took office.  After Reviewing the histogram, describe the distribution.</a:t>
            </a:r>
          </a:p>
        </p:txBody>
      </p:sp>
      <p:pic>
        <p:nvPicPr>
          <p:cNvPr id="8195" name="Picture 7"/>
          <p:cNvPicPr>
            <a:picLocks noGrp="1" noChangeAspect="1" noChangeArrowheads="1"/>
          </p:cNvPicPr>
          <p:nvPr>
            <p:ph type="body" sz="half" idx="1"/>
          </p:nvPr>
        </p:nvPicPr>
        <p:blipFill>
          <a:blip r:embed="rId3" cstate="print"/>
          <a:srcRect/>
          <a:stretch>
            <a:fillRect/>
          </a:stretch>
        </p:blipFill>
        <p:spPr>
          <a:xfrm>
            <a:off x="0" y="1752600"/>
            <a:ext cx="4648200" cy="4648200"/>
          </a:xfrm>
        </p:spPr>
      </p:pic>
      <p:pic>
        <p:nvPicPr>
          <p:cNvPr id="8196" name="Picture 8"/>
          <p:cNvPicPr>
            <a:picLocks noGrp="1" noChangeAspect="1" noChangeArrowheads="1"/>
          </p:cNvPicPr>
          <p:nvPr>
            <p:ph type="body" sz="half" idx="2"/>
          </p:nvPr>
        </p:nvPicPr>
        <p:blipFill>
          <a:blip r:embed="rId4" cstate="print"/>
          <a:srcRect/>
          <a:stretch>
            <a:fillRect/>
          </a:stretch>
        </p:blipFill>
        <p:spPr>
          <a:xfrm>
            <a:off x="4648200" y="1752600"/>
            <a:ext cx="4267200" cy="4648200"/>
          </a:xfrm>
        </p:spPr>
      </p:pic>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smtClean="0"/>
              <a:t>Histograms on the Calculator</a:t>
            </a:r>
          </a:p>
        </p:txBody>
      </p:sp>
      <p:sp>
        <p:nvSpPr>
          <p:cNvPr id="35845" name="Rectangle 5"/>
          <p:cNvSpPr>
            <a:spLocks noGrp="1" noChangeArrowheads="1"/>
          </p:cNvSpPr>
          <p:nvPr>
            <p:ph type="body" sz="half" idx="1"/>
          </p:nvPr>
        </p:nvSpPr>
        <p:spPr/>
        <p:txBody>
          <a:bodyPr/>
          <a:lstStyle/>
          <a:p>
            <a:pPr eaLnBrk="1" hangingPunct="1">
              <a:defRPr/>
            </a:pPr>
            <a:r>
              <a:rPr lang="en-US" smtClean="0"/>
              <a:t>Pres STAT and then EDIT</a:t>
            </a:r>
          </a:p>
          <a:p>
            <a:pPr eaLnBrk="1" hangingPunct="1">
              <a:defRPr/>
            </a:pPr>
            <a:r>
              <a:rPr lang="en-US" smtClean="0"/>
              <a:t>Put the president’s ages in to list 1</a:t>
            </a:r>
          </a:p>
        </p:txBody>
      </p:sp>
      <p:pic>
        <p:nvPicPr>
          <p:cNvPr id="9220" name="Picture 7"/>
          <p:cNvPicPr>
            <a:picLocks noChangeAspect="1" noChangeArrowheads="1"/>
          </p:cNvPicPr>
          <p:nvPr/>
        </p:nvPicPr>
        <p:blipFill>
          <a:blip r:embed="rId3" cstate="print"/>
          <a:srcRect/>
          <a:stretch>
            <a:fillRect/>
          </a:stretch>
        </p:blipFill>
        <p:spPr bwMode="auto">
          <a:xfrm>
            <a:off x="381000" y="3810000"/>
            <a:ext cx="3810000" cy="2743200"/>
          </a:xfrm>
          <a:prstGeom prst="rect">
            <a:avLst/>
          </a:prstGeom>
          <a:noFill/>
          <a:ln w="9525">
            <a:noFill/>
            <a:miter lim="800000"/>
            <a:headEnd/>
            <a:tailEnd/>
          </a:ln>
        </p:spPr>
      </p:pic>
      <p:pic>
        <p:nvPicPr>
          <p:cNvPr id="9221" name="Picture 8"/>
          <p:cNvPicPr>
            <a:picLocks noGrp="1" noChangeAspect="1" noChangeArrowheads="1"/>
          </p:cNvPicPr>
          <p:nvPr>
            <p:ph type="body" sz="half" idx="2"/>
          </p:nvPr>
        </p:nvPicPr>
        <p:blipFill>
          <a:blip r:embed="rId4" cstate="print"/>
          <a:srcRect/>
          <a:stretch>
            <a:fillRect/>
          </a:stretch>
        </p:blipFill>
        <p:spPr>
          <a:xfrm>
            <a:off x="4267200" y="1600200"/>
            <a:ext cx="4724400" cy="4876800"/>
          </a:xfrm>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6"/>
          <p:cNvSpPr>
            <a:spLocks noGrp="1" noChangeArrowheads="1"/>
          </p:cNvSpPr>
          <p:nvPr>
            <p:ph type="body" idx="1"/>
          </p:nvPr>
        </p:nvSpPr>
        <p:spPr>
          <a:xfrm>
            <a:off x="457200" y="609600"/>
            <a:ext cx="8229600" cy="5257800"/>
          </a:xfrm>
        </p:spPr>
        <p:txBody>
          <a:bodyPr/>
          <a:lstStyle/>
          <a:p>
            <a:pPr eaLnBrk="1" hangingPunct="1">
              <a:defRPr/>
            </a:pPr>
            <a:r>
              <a:rPr lang="en-US" smtClean="0"/>
              <a:t>2</a:t>
            </a:r>
            <a:r>
              <a:rPr lang="en-US" baseline="30000" smtClean="0"/>
              <a:t>nd</a:t>
            </a:r>
            <a:r>
              <a:rPr lang="en-US" smtClean="0"/>
              <a:t> , Y=, Select Plot 1 and set Plot 1 as follows:</a:t>
            </a:r>
          </a:p>
          <a:p>
            <a:pPr eaLnBrk="1" hangingPunct="1">
              <a:buFont typeface="Wingdings" pitchFamily="2" charset="2"/>
              <a:buNone/>
              <a:defRPr/>
            </a:pPr>
            <a:endParaRPr lang="en-US" smtClean="0"/>
          </a:p>
          <a:p>
            <a:pPr eaLnBrk="1" hangingPunct="1">
              <a:buFont typeface="Wingdings" pitchFamily="2" charset="2"/>
              <a:buNone/>
              <a:defRPr/>
            </a:pPr>
            <a:endParaRPr lang="en-US" smtClean="0"/>
          </a:p>
        </p:txBody>
      </p:sp>
      <p:pic>
        <p:nvPicPr>
          <p:cNvPr id="10243" name="Picture 8"/>
          <p:cNvPicPr>
            <a:picLocks noChangeAspect="1" noChangeArrowheads="1"/>
          </p:cNvPicPr>
          <p:nvPr/>
        </p:nvPicPr>
        <p:blipFill>
          <a:blip r:embed="rId3" cstate="print"/>
          <a:srcRect/>
          <a:stretch>
            <a:fillRect/>
          </a:stretch>
        </p:blipFill>
        <p:spPr bwMode="auto">
          <a:xfrm>
            <a:off x="914400" y="1752600"/>
            <a:ext cx="6400800" cy="41148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457200"/>
            <a:ext cx="8229600" cy="1093788"/>
          </a:xfrm>
        </p:spPr>
        <p:txBody>
          <a:bodyPr/>
          <a:lstStyle/>
          <a:p>
            <a:pPr eaLnBrk="1" hangingPunct="1">
              <a:buFont typeface="Arial" pitchFamily="34" charset="0"/>
              <a:buChar char="•"/>
              <a:defRPr/>
            </a:pPr>
            <a:r>
              <a:rPr lang="en-US" sz="2400" dirty="0" smtClean="0"/>
              <a:t>Now Lets Change our Window.  We want classes of equal length that contain the entire spread.  Lets use the classes on our books histogram.</a:t>
            </a:r>
            <a:br>
              <a:rPr lang="en-US" sz="2400" dirty="0" smtClean="0"/>
            </a:br>
            <a:r>
              <a:rPr lang="en-US" sz="2400" dirty="0" smtClean="0"/>
              <a:t/>
            </a:r>
            <a:br>
              <a:rPr lang="en-US" sz="2400" dirty="0" smtClean="0"/>
            </a:br>
            <a:endParaRPr lang="en-US" sz="2400" dirty="0" smtClean="0"/>
          </a:p>
        </p:txBody>
      </p:sp>
      <p:pic>
        <p:nvPicPr>
          <p:cNvPr id="11267" name="Picture 8"/>
          <p:cNvPicPr>
            <a:picLocks noGrp="1" noChangeAspect="1" noChangeArrowheads="1"/>
          </p:cNvPicPr>
          <p:nvPr>
            <p:ph type="body" sz="half" idx="2"/>
          </p:nvPr>
        </p:nvPicPr>
        <p:blipFill>
          <a:blip r:embed="rId3" cstate="print"/>
          <a:srcRect/>
          <a:stretch>
            <a:fillRect/>
          </a:stretch>
        </p:blipFill>
        <p:spPr>
          <a:xfrm>
            <a:off x="4495800" y="1752600"/>
            <a:ext cx="4495800" cy="4495800"/>
          </a:xfrm>
        </p:spPr>
      </p:pic>
      <p:pic>
        <p:nvPicPr>
          <p:cNvPr id="11268" name="Picture 9"/>
          <p:cNvPicPr>
            <a:picLocks noGrp="1" noChangeAspect="1" noChangeArrowheads="1"/>
          </p:cNvPicPr>
          <p:nvPr>
            <p:ph type="body" sz="half" idx="1"/>
          </p:nvPr>
        </p:nvPicPr>
        <p:blipFill>
          <a:blip r:embed="rId4" cstate="print"/>
          <a:srcRect/>
          <a:stretch>
            <a:fillRect/>
          </a:stretch>
        </p:blipFill>
        <p:spPr>
          <a:xfrm>
            <a:off x="304800" y="2209800"/>
            <a:ext cx="4038600" cy="3273425"/>
          </a:xfrm>
        </p:spPr>
      </p:pic>
      <p:sp>
        <p:nvSpPr>
          <p:cNvPr id="7" name="TextBox 6"/>
          <p:cNvSpPr txBox="1"/>
          <p:nvPr/>
        </p:nvSpPr>
        <p:spPr>
          <a:xfrm>
            <a:off x="533400" y="1600200"/>
            <a:ext cx="3581400" cy="369888"/>
          </a:xfrm>
          <a:prstGeom prst="rect">
            <a:avLst/>
          </a:prstGeom>
          <a:noFill/>
        </p:spPr>
        <p:txBody>
          <a:bodyPr>
            <a:spAutoFit/>
          </a:bodyPr>
          <a:lstStyle/>
          <a:p>
            <a:pPr eaLnBrk="0" hangingPunct="0">
              <a:buFont typeface="Arial" pitchFamily="34" charset="0"/>
              <a:buChar char="•"/>
              <a:defRPr/>
            </a:pPr>
            <a:r>
              <a:rPr lang="en-US" b="1" dirty="0">
                <a:latin typeface="+mj-lt"/>
              </a:rPr>
              <a:t>Press WINDOW</a:t>
            </a:r>
          </a:p>
        </p:txBody>
      </p:sp>
      <p:sp>
        <p:nvSpPr>
          <p:cNvPr id="8" name="TextBox 7"/>
          <p:cNvSpPr txBox="1"/>
          <p:nvPr/>
        </p:nvSpPr>
        <p:spPr>
          <a:xfrm>
            <a:off x="5638800" y="1371600"/>
            <a:ext cx="3276600" cy="369888"/>
          </a:xfrm>
          <a:prstGeom prst="rect">
            <a:avLst/>
          </a:prstGeom>
          <a:noFill/>
        </p:spPr>
        <p:txBody>
          <a:bodyPr>
            <a:spAutoFit/>
          </a:bodyPr>
          <a:lstStyle/>
          <a:p>
            <a:pPr eaLnBrk="0" hangingPunct="0">
              <a:buFont typeface="Arial" pitchFamily="34" charset="0"/>
              <a:buChar char="•"/>
              <a:defRPr/>
            </a:pPr>
            <a:r>
              <a:rPr lang="en-US" b="1" dirty="0">
                <a:latin typeface="+mj-lt"/>
              </a:rPr>
              <a:t>Press GRAPH</a:t>
            </a:r>
          </a:p>
        </p:txBody>
      </p:sp>
    </p:spTree>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424</TotalTime>
  <Words>457</Words>
  <Application>Microsoft Office PowerPoint</Application>
  <PresentationFormat>On-screen Show (4:3)</PresentationFormat>
  <Paragraphs>45</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Orbit</vt:lpstr>
      <vt:lpstr>1.1.2  Histograms</vt:lpstr>
      <vt:lpstr>Histograms Vs. Bar Graphs</vt:lpstr>
      <vt:lpstr>Definition</vt:lpstr>
      <vt:lpstr>Histograms</vt:lpstr>
      <vt:lpstr>Histogram Tips </vt:lpstr>
      <vt:lpstr>Table 1.4 page 57  How old are presidents at their inaugurations?  Was Bill Clinton, at age 46 unusually young?  Table 1.4 Gives the data, the ages of all US presidents took office.  After Reviewing the histogram, describe the distribution.</vt:lpstr>
      <vt:lpstr>Histograms on the Calculator</vt:lpstr>
      <vt:lpstr>PowerPoint Presentation</vt:lpstr>
      <vt:lpstr>Now Lets Change our Window.  We want classes of equal length that contain the entire spread.  Lets use the classes on our books histogram.  </vt:lpstr>
      <vt:lpstr>Homework</vt:lpstr>
    </vt:vector>
  </TitlesOfParts>
  <Company>SDHC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 graphs, Pie charts, Dot plots and stem plots</dc:title>
  <dc:creator>Hillsborough Public Schools</dc:creator>
  <cp:lastModifiedBy>Administrator</cp:lastModifiedBy>
  <cp:revision>25</cp:revision>
  <dcterms:created xsi:type="dcterms:W3CDTF">2008-08-13T17:52:05Z</dcterms:created>
  <dcterms:modified xsi:type="dcterms:W3CDTF">2016-08-25T18:11:29Z</dcterms:modified>
</cp:coreProperties>
</file>