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nstantia" pitchFamily="18" charset="0"/>
              </a:defRPr>
            </a:lvl1pPr>
          </a:lstStyle>
          <a:p>
            <a:fld id="{A68827CB-E390-4220-8FDB-BF9EAC23624F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nstantia" pitchFamily="18" charset="0"/>
              </a:defRPr>
            </a:lvl1pPr>
          </a:lstStyle>
          <a:p>
            <a:fld id="{976074D6-39C5-44C7-B4E7-02FF6F03F6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52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D0871E-F9C5-458F-ADA2-74CA9BC9296B}" type="datetimeFigureOut">
              <a:rPr lang="en-US"/>
              <a:pPr>
                <a:defRPr/>
              </a:pPr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67558D-9A09-406F-9E4E-F93665885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4A051-4003-42BF-BE28-9B275BC41A0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726345-559C-415A-BB6A-5974D980E65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CFDEAC-AD84-4E83-AA49-EBBDC82139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0C2DAE-9B2C-40DC-8389-87D672D696C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3E8E11-3D83-4F62-B186-FDA8270FA7F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3D125C-73CC-4E09-8A92-E4156A76ECF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53D23A-3E38-47EE-B4F8-48F54FEA77C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2F7CFA-5303-4017-86EB-009379D6D69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0B7A7-FE96-48BF-8E7C-B8F1E9FEC33C}" type="datetimeFigureOut">
              <a:rPr lang="en-US"/>
              <a:pPr>
                <a:defRPr/>
              </a:pPr>
              <a:t>8/28/2017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A745C-1BE4-4B39-A1E1-EA5E86DA7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14A43-6852-4BA0-80FE-23B23062F5CB}" type="datetimeFigureOut">
              <a:rPr lang="en-US"/>
              <a:pPr>
                <a:defRPr/>
              </a:pPr>
              <a:t>8/28/2017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343D8-0075-4FAB-AA26-396481F91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31E66-373D-4707-A0CC-16654A729FF5}" type="datetimeFigureOut">
              <a:rPr lang="en-US"/>
              <a:pPr>
                <a:defRPr/>
              </a:pPr>
              <a:t>8/28/2017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D6110-B040-49AC-98D4-AC4497ED0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82CC7-65DF-4100-AC56-91AE5D2FA5F2}" type="datetimeFigureOut">
              <a:rPr lang="en-US"/>
              <a:pPr>
                <a:defRPr/>
              </a:pPr>
              <a:t>8/28/2017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BAFB5-C585-42D4-BC2E-02E28F4C6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57852-7104-46E2-B287-87EF55B7AE73}" type="datetimeFigureOut">
              <a:rPr lang="en-US"/>
              <a:pPr>
                <a:defRPr/>
              </a:pPr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68B26-A386-43D2-925D-372359B03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D2898-9860-4041-B52D-D1BC94F32208}" type="datetimeFigureOut">
              <a:rPr lang="en-US"/>
              <a:pPr>
                <a:defRPr/>
              </a:pPr>
              <a:t>8/28/2017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C6DD-209D-403C-B615-431398BD0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59ED6-4EFD-476B-B51E-EE0DB0B6B881}" type="datetimeFigureOut">
              <a:rPr lang="en-US"/>
              <a:pPr>
                <a:defRPr/>
              </a:pPr>
              <a:t>8/28/2017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0AE40-1707-498A-AA75-6AF0CAD02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A27AC-6C76-4D2B-A938-F4C19311E958}" type="datetimeFigureOut">
              <a:rPr lang="en-US"/>
              <a:pPr>
                <a:defRPr/>
              </a:pPr>
              <a:t>8/28/2017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2B4C3-7505-4274-97B4-A1ABBC9BE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0C14-838C-4C17-8AC6-39EB7732E879}" type="datetimeFigureOut">
              <a:rPr lang="en-US"/>
              <a:pPr>
                <a:defRPr/>
              </a:pPr>
              <a:t>8/28/2017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B2901-A0EC-434E-92EB-36CE6CDA6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83E63-FCBE-4DD5-98AC-BA5FB69F40C6}" type="datetimeFigureOut">
              <a:rPr lang="en-US"/>
              <a:pPr>
                <a:defRPr/>
              </a:pPr>
              <a:t>8/28/2017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40BD6-248F-4A8C-97CA-13C91EC19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93DF6-5D9D-489A-9D6F-32041BDECFE4}" type="datetimeFigureOut">
              <a:rPr lang="en-US"/>
              <a:pPr>
                <a:defRPr/>
              </a:pPr>
              <a:t>8/28/2017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186CD-154A-4F46-B945-A868091CC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B150F8-E21C-4997-8174-0450237F17A3}" type="datetimeFigureOut">
              <a:rPr lang="en-US"/>
              <a:pPr>
                <a:defRPr/>
              </a:pPr>
              <a:t>8/28/2017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CA486C-2455-4E95-AC86-E876F0E8C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8" r:id="rId2"/>
    <p:sldLayoutId id="214748369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8" r:id="rId9"/>
    <p:sldLayoutId id="2147483694" r:id="rId10"/>
    <p:sldLayoutId id="214748369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745" y="914400"/>
            <a:ext cx="7851648" cy="1066801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1.1.2 Examining Distributions</a:t>
            </a:r>
            <a:br>
              <a:rPr lang="en-US" dirty="0" smtClean="0"/>
            </a:br>
            <a:r>
              <a:rPr lang="en-US" sz="3100" dirty="0" smtClean="0"/>
              <a:t>AP Statistics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298" y="2286000"/>
            <a:ext cx="7854950" cy="1752600"/>
          </a:xfrm>
        </p:spPr>
        <p:txBody>
          <a:bodyPr>
            <a:noAutofit/>
          </a:bodyPr>
          <a:lstStyle/>
          <a:p>
            <a:pPr marR="0" algn="ctr">
              <a:lnSpc>
                <a:spcPct val="90000"/>
              </a:lnSpc>
            </a:pPr>
            <a:r>
              <a:rPr lang="en-US" sz="3600" dirty="0" smtClean="0"/>
              <a:t>Distribution- the pattern of variation of a variable.</a:t>
            </a:r>
            <a:endParaRPr lang="en-US" sz="3600" dirty="0" smtClean="0"/>
          </a:p>
          <a:p>
            <a:pPr marR="0" algn="ctr">
              <a:lnSpc>
                <a:spcPct val="90000"/>
              </a:lnSpc>
            </a:pPr>
            <a:endParaRPr lang="en-US" sz="1400" dirty="0"/>
          </a:p>
          <a:p>
            <a:pPr marR="0" algn="ctr">
              <a:lnSpc>
                <a:spcPct val="90000"/>
              </a:lnSpc>
            </a:pPr>
            <a:r>
              <a:rPr lang="en-US" sz="3600" dirty="0" smtClean="0"/>
              <a:t>In </a:t>
            </a:r>
            <a:r>
              <a:rPr lang="en-US" sz="3600" dirty="0" smtClean="0"/>
              <a:t>any graph of data, look for the overall pattern and for striking deviations from that pattern</a:t>
            </a:r>
          </a:p>
          <a:p>
            <a:pPr marR="0" algn="ctr">
              <a:lnSpc>
                <a:spcPct val="90000"/>
              </a:lnSpc>
            </a:pPr>
            <a:r>
              <a:rPr lang="en-US" sz="3600" dirty="0" smtClean="0"/>
              <a:t>You can describe the overall pattern of a distribution by its specific characteristics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Describing Distributions </a:t>
            </a:r>
            <a:br>
              <a:rPr lang="en-US" dirty="0" smtClean="0"/>
            </a:br>
            <a:r>
              <a:rPr lang="en-US" dirty="0" smtClean="0"/>
              <a:t>(G-SOCS)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G</a:t>
            </a:r>
            <a:r>
              <a:rPr lang="en-US" sz="4000" dirty="0" smtClean="0"/>
              <a:t>aps</a:t>
            </a:r>
          </a:p>
          <a:p>
            <a:r>
              <a:rPr lang="en-US" sz="4000" b="1" dirty="0" smtClean="0"/>
              <a:t>S</a:t>
            </a:r>
            <a:r>
              <a:rPr lang="en-US" sz="4000" dirty="0" smtClean="0"/>
              <a:t>hape</a:t>
            </a:r>
          </a:p>
          <a:p>
            <a:r>
              <a:rPr lang="en-US" sz="4000" b="1" dirty="0" smtClean="0"/>
              <a:t>O</a:t>
            </a:r>
            <a:r>
              <a:rPr lang="en-US" sz="4000" dirty="0" smtClean="0"/>
              <a:t>utliers (unusual features)</a:t>
            </a:r>
          </a:p>
          <a:p>
            <a:r>
              <a:rPr lang="en-US" sz="4000" b="1" dirty="0" smtClean="0"/>
              <a:t>C</a:t>
            </a:r>
            <a:r>
              <a:rPr lang="en-US" sz="4000" dirty="0" smtClean="0"/>
              <a:t>ENTER</a:t>
            </a:r>
          </a:p>
          <a:p>
            <a:r>
              <a:rPr lang="en-US" sz="4000" b="1" dirty="0" smtClean="0"/>
              <a:t>S</a:t>
            </a:r>
            <a:r>
              <a:rPr lang="en-US" sz="4000" dirty="0" smtClean="0"/>
              <a:t>PREAD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The center of the distribution is described by its midpoint.</a:t>
            </a:r>
          </a:p>
          <a:p>
            <a:endParaRPr lang="en-US" sz="3600" dirty="0" smtClean="0"/>
          </a:p>
          <a:p>
            <a:r>
              <a:rPr lang="en-US" sz="3600" dirty="0" smtClean="0"/>
              <a:t>Roughly half of the observations taking smaller values, and half taking larger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943600" cy="1143000"/>
          </a:xfrm>
        </p:spPr>
        <p:txBody>
          <a:bodyPr/>
          <a:lstStyle/>
          <a:p>
            <a:r>
              <a:rPr lang="en-US" dirty="0" smtClean="0"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89438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Modes-Peaks in the distribution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Does the distribution have one or several peaks?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One major peak- Unimodal 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Two  Peaks-  Bimodal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One Peak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Bell (</a:t>
            </a:r>
            <a:r>
              <a:rPr lang="en-US" smtClean="0"/>
              <a:t>or Mound) shaped- </a:t>
            </a:r>
            <a:r>
              <a:rPr lang="en-US" dirty="0" smtClean="0"/>
              <a:t>Distribution is symmetric about the midpoint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Skewed Right – The tail is on the right with most values in distribution pushed to the left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Skewed Left – </a:t>
            </a:r>
            <a:r>
              <a:rPr lang="en-US" dirty="0"/>
              <a:t>The tail is on the </a:t>
            </a:r>
            <a:r>
              <a:rPr lang="en-US" dirty="0" smtClean="0"/>
              <a:t>left </a:t>
            </a:r>
            <a:r>
              <a:rPr lang="en-US" dirty="0"/>
              <a:t>with most values in distribution pushed to the </a:t>
            </a:r>
            <a:r>
              <a:rPr lang="en-US" dirty="0" smtClean="0"/>
              <a:t>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057400" y="185305"/>
            <a:ext cx="6629400" cy="838200"/>
          </a:xfrm>
        </p:spPr>
        <p:txBody>
          <a:bodyPr/>
          <a:lstStyle/>
          <a:p>
            <a:r>
              <a:rPr lang="en-US" dirty="0" smtClean="0"/>
              <a:t>SHAPE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95275" y="2914217"/>
            <a:ext cx="3886200" cy="6000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dirty="0" smtClean="0"/>
              <a:t>Unimodal-Mound shaped – we call this </a:t>
            </a:r>
            <a:r>
              <a:rPr lang="en-US" sz="2400" b="1" u="sng" dirty="0" smtClean="0"/>
              <a:t>bell shaped</a:t>
            </a:r>
          </a:p>
        </p:txBody>
      </p:sp>
      <p:pic>
        <p:nvPicPr>
          <p:cNvPr id="24579" name="Picture 2" descr="http://www.philender.com/courses/intro/notes2/skew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6" y="3821798"/>
            <a:ext cx="31527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6" descr="http://www.philender.com/courses/intro/notes2/skew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8995" y="3833705"/>
            <a:ext cx="301466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8" descr="http://www.philender.com/courses/intro/notes2/bimodal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3083" y="1009650"/>
            <a:ext cx="364648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" descr="http://www.philender.com/courses/intro/notes2/shape1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650" y="1019175"/>
            <a:ext cx="28575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867400" y="3200400"/>
            <a:ext cx="2514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dirty="0">
                <a:latin typeface="+mn-lt"/>
                <a:cs typeface="+mn-cs"/>
              </a:rPr>
              <a:t>Bimodal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66773" y="5643671"/>
            <a:ext cx="2743200" cy="685800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dirty="0">
                <a:latin typeface="+mn-lt"/>
                <a:cs typeface="+mn-cs"/>
              </a:rPr>
              <a:t>Skewed Right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172200" y="5574398"/>
            <a:ext cx="25146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dirty="0">
                <a:latin typeface="+mn-lt"/>
                <a:cs typeface="+mn-cs"/>
              </a:rPr>
              <a:t>Skewed Left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95275" y="6126848"/>
            <a:ext cx="8543924" cy="685800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dirty="0" smtClean="0">
                <a:latin typeface="+mn-lt"/>
                <a:cs typeface="+mn-cs"/>
              </a:rPr>
              <a:t>**If a shape is multi-modal, we usually call it “relatively mound”</a:t>
            </a:r>
            <a:endParaRPr lang="en-US" sz="24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SPREAD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sz="3600" dirty="0" smtClean="0"/>
              <a:t>Described by giving the largest </a:t>
            </a:r>
            <a:r>
              <a:rPr lang="en-US" sz="3600" dirty="0" smtClean="0">
                <a:solidFill>
                  <a:srgbClr val="FF0000"/>
                </a:solidFill>
              </a:rPr>
              <a:t>and</a:t>
            </a:r>
            <a:r>
              <a:rPr lang="en-US" sz="3600" dirty="0" smtClean="0"/>
              <a:t> the smallest values of the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    UNUSUAL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38943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Outliers 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         An </a:t>
            </a:r>
            <a:r>
              <a:rPr lang="en-US" b="1" i="1" dirty="0" smtClean="0"/>
              <a:t>outlier</a:t>
            </a:r>
            <a:r>
              <a:rPr lang="en-US" dirty="0" smtClean="0"/>
              <a:t> is an observation that lies an abnormal distance from other values 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Look for points that are clearly apart from the body of the data, not just for the most extreme observations</a:t>
            </a:r>
          </a:p>
        </p:txBody>
      </p:sp>
      <p:pic>
        <p:nvPicPr>
          <p:cNvPr id="27650" name="Picture 2" descr="http://mathworld.wolfram.com/images/eps-gif/OutlierHistogram_100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91000"/>
            <a:ext cx="3886200" cy="239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6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mtClean="0"/>
              <a:t>HOMEWORK 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sz="4000" dirty="0" smtClean="0"/>
              <a:t>Pg.  55     # 1.7, 1.8, 1.9, 1.10, 1.12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4104481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sz="2400" dirty="0"/>
              <a:t>a</a:t>
            </a:r>
            <a:r>
              <a:rPr lang="en-US" sz="2400" dirty="0" smtClean="0"/>
              <a:t>nd Read </a:t>
            </a:r>
            <a:r>
              <a:rPr lang="en-US" sz="2400" dirty="0"/>
              <a:t>Ex. 1.7 on pg. 53  &amp;  1.8 on pg</a:t>
            </a:r>
            <a:r>
              <a:rPr lang="en-US" sz="2400" dirty="0" smtClean="0"/>
              <a:t>. 54</a:t>
            </a:r>
          </a:p>
          <a:p>
            <a:pPr>
              <a:buFont typeface="Wingdings 2" pitchFamily="18" charset="2"/>
              <a:buNone/>
            </a:pPr>
            <a:endParaRPr lang="en-US" sz="2400" dirty="0"/>
          </a:p>
          <a:p>
            <a:r>
              <a:rPr lang="en-US" sz="2400" dirty="0" smtClean="0"/>
              <a:t>***Read </a:t>
            </a:r>
            <a:r>
              <a:rPr lang="en-US" sz="2400" dirty="0"/>
              <a:t>Pages 60-63 on Relative &amp; Cumulative Frequencies and on Time Plots.  </a:t>
            </a:r>
            <a:endParaRPr lang="en-US" sz="2400" dirty="0" smtClean="0"/>
          </a:p>
          <a:p>
            <a:r>
              <a:rPr lang="en-US" sz="2400" smtClean="0"/>
              <a:t>***</a:t>
            </a:r>
            <a:r>
              <a:rPr lang="en-US" sz="2400" dirty="0" smtClean="0"/>
              <a:t>Enter </a:t>
            </a:r>
            <a:r>
              <a:rPr lang="en-US" sz="2400" dirty="0"/>
              <a:t>the important information into your </a:t>
            </a:r>
            <a:r>
              <a:rPr lang="en-US" sz="2400" b="1" u="sng" dirty="0">
                <a:solidFill>
                  <a:srgbClr val="FF0000"/>
                </a:solidFill>
              </a:rPr>
              <a:t>notes</a:t>
            </a:r>
          </a:p>
          <a:p>
            <a:pPr>
              <a:buFont typeface="Wingdings 2" pitchFamily="18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211</TotalTime>
  <Words>271</Words>
  <Application>Microsoft Office PowerPoint</Application>
  <PresentationFormat>On-screen Show (4:3)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Constantia</vt:lpstr>
      <vt:lpstr>Wingdings 2</vt:lpstr>
      <vt:lpstr>Flow</vt:lpstr>
      <vt:lpstr>1.1.2 Examining Distributions AP Statistics</vt:lpstr>
      <vt:lpstr>Describing Distributions  (G-SOCS)</vt:lpstr>
      <vt:lpstr>CENTER</vt:lpstr>
      <vt:lpstr>SHAPE</vt:lpstr>
      <vt:lpstr>SHAPE</vt:lpstr>
      <vt:lpstr>SPREAD</vt:lpstr>
      <vt:lpstr>    UNUSUAL FEATURES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Distributions</dc:title>
  <dc:creator>Tim</dc:creator>
  <cp:lastModifiedBy>Administrator</cp:lastModifiedBy>
  <cp:revision>28</cp:revision>
  <dcterms:created xsi:type="dcterms:W3CDTF">2010-08-29T17:06:15Z</dcterms:created>
  <dcterms:modified xsi:type="dcterms:W3CDTF">2017-08-28T16:26:34Z</dcterms:modified>
</cp:coreProperties>
</file>