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6" r:id="rId5"/>
    <p:sldId id="275" r:id="rId6"/>
    <p:sldId id="260" r:id="rId7"/>
    <p:sldId id="278" r:id="rId8"/>
    <p:sldId id="279" r:id="rId9"/>
    <p:sldId id="266" r:id="rId10"/>
    <p:sldId id="262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59" r:id="rId19"/>
    <p:sldId id="273" r:id="rId20"/>
    <p:sldId id="274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2819" autoAdjust="0"/>
  </p:normalViewPr>
  <p:slideViewPr>
    <p:cSldViewPr>
      <p:cViewPr varScale="1">
        <p:scale>
          <a:sx n="69" d="100"/>
          <a:sy n="69" d="100"/>
        </p:scale>
        <p:origin x="5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449FD2B-8EB3-4C8E-8674-05C6EE8CE5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56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8A401BB-5B77-400F-9BD6-0954F115F1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255CD-D18A-49BC-8F92-1CFF27F77552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77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DE22B-C649-4FED-B4EE-35BA613F4F4F}" type="slidenum">
              <a:rPr lang="en-US"/>
              <a:pPr/>
              <a:t>10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F90CB-5364-4DE1-AEDE-B04C049CF086}" type="slidenum">
              <a:rPr lang="en-US"/>
              <a:pPr/>
              <a:t>11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33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424BD-3E64-460A-BFB2-DF98E036D61A}" type="slidenum">
              <a:rPr lang="en-US"/>
              <a:pPr/>
              <a:t>12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21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BCD03-AB74-4B2A-98BF-A2BF7E226AA6}" type="slidenum">
              <a:rPr lang="en-US"/>
              <a:pPr/>
              <a:t>13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64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DBAA0-5DFE-4620-9FAD-E4A4FB3648D3}" type="slidenum">
              <a:rPr lang="en-US"/>
              <a:pPr/>
              <a:t>14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9E6F7-EF19-4334-A9C6-49731213A16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0CB21-E148-4D98-89EA-EF61C2DBCE3B}" type="slidenum">
              <a:rPr lang="en-US"/>
              <a:pPr/>
              <a:t>16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14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B6A3E-A7D6-45D0-A881-731E093034FE}" type="slidenum">
              <a:rPr lang="en-US"/>
              <a:pPr/>
              <a:t>17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9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6477F-7652-4E5C-BE5A-F189BE41503C}" type="slidenum">
              <a:rPr lang="en-US"/>
              <a:pPr/>
              <a:t>18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6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46B9F-36C3-436B-B685-2F893A473991}" type="slidenum">
              <a:rPr lang="en-US"/>
              <a:pPr/>
              <a:t>19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6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3FA45-09EA-41BD-B47F-2889148DECC6}" type="slidenum">
              <a:rPr lang="en-US"/>
              <a:pPr/>
              <a:t>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4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E9FFB-A390-467A-A055-78F91BE0D656}" type="slidenum">
              <a:rPr lang="en-US"/>
              <a:pPr/>
              <a:t>20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9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E6487-6381-4884-9116-366A8BE569BC}" type="slidenum">
              <a:rPr lang="en-US"/>
              <a:pPr/>
              <a:t>3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0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F095D-32FF-401B-B464-E6FC9336FDB2}" type="slidenum">
              <a:rPr lang="en-US"/>
              <a:pPr/>
              <a:t>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7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9D4D0-A2ED-4EE7-9F85-8A028CEE2681}" type="slidenum">
              <a:rPr lang="en-US"/>
              <a:pPr/>
              <a:t>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6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E2FF3-EB45-4D0E-ABB8-AA301DF756F5}" type="slidenum">
              <a:rPr lang="en-US"/>
              <a:pPr/>
              <a:t>6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7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E2FF3-EB45-4D0E-ABB8-AA301DF756F5}" type="slidenum">
              <a:rPr lang="en-US"/>
              <a:pPr/>
              <a:t>7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9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35AE5-1320-4B17-811A-C7CC822524AE}" type="slidenum">
              <a:rPr lang="en-US"/>
              <a:pPr/>
              <a:t>8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35AE5-1320-4B17-811A-C7CC822524AE}" type="slidenum">
              <a:rPr lang="en-US"/>
              <a:pPr/>
              <a:t>9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4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5127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5128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5129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5130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/>
                      <a:ahLst/>
                      <a:cxnLst>
                        <a:cxn ang="0">
                          <a:pos x="337" y="283"/>
                        </a:cxn>
                        <a:cxn ang="0">
                          <a:pos x="415" y="115"/>
                        </a:cxn>
                        <a:cxn ang="0">
                          <a:pos x="583" y="7"/>
                        </a:cxn>
                        <a:cxn ang="0">
                          <a:pos x="895" y="61"/>
                        </a:cxn>
                        <a:cxn ang="0">
                          <a:pos x="1051" y="349"/>
                        </a:cxn>
                        <a:cxn ang="0">
                          <a:pos x="979" y="769"/>
                        </a:cxn>
                        <a:cxn ang="0">
                          <a:pos x="943" y="943"/>
                        </a:cxn>
                        <a:cxn ang="0">
                          <a:pos x="1105" y="1075"/>
                        </a:cxn>
                        <a:cxn ang="0">
                          <a:pos x="1231" y="1525"/>
                        </a:cxn>
                        <a:cxn ang="0">
                          <a:pos x="1123" y="1969"/>
                        </a:cxn>
                        <a:cxn ang="0">
                          <a:pos x="907" y="2077"/>
                        </a:cxn>
                        <a:cxn ang="0">
                          <a:pos x="721" y="2059"/>
                        </a:cxn>
                        <a:cxn ang="0">
                          <a:pos x="655" y="2251"/>
                        </a:cxn>
                        <a:cxn ang="0">
                          <a:pos x="529" y="2527"/>
                        </a:cxn>
                        <a:cxn ang="0">
                          <a:pos x="211" y="2509"/>
                        </a:cxn>
                        <a:cxn ang="0">
                          <a:pos x="31" y="2227"/>
                        </a:cxn>
                        <a:cxn ang="0">
                          <a:pos x="25" y="1969"/>
                        </a:cxn>
                        <a:cxn ang="0">
                          <a:pos x="145" y="1651"/>
                        </a:cxn>
                        <a:cxn ang="0">
                          <a:pos x="259" y="1513"/>
                        </a:cxn>
                        <a:cxn ang="0">
                          <a:pos x="217" y="1729"/>
                        </a:cxn>
                        <a:cxn ang="0">
                          <a:pos x="73" y="2023"/>
                        </a:cxn>
                        <a:cxn ang="0">
                          <a:pos x="169" y="2323"/>
                        </a:cxn>
                        <a:cxn ang="0">
                          <a:pos x="439" y="2431"/>
                        </a:cxn>
                        <a:cxn ang="0">
                          <a:pos x="595" y="2227"/>
                        </a:cxn>
                        <a:cxn ang="0">
                          <a:pos x="577" y="1807"/>
                        </a:cxn>
                        <a:cxn ang="0">
                          <a:pos x="493" y="1531"/>
                        </a:cxn>
                        <a:cxn ang="0">
                          <a:pos x="535" y="1459"/>
                        </a:cxn>
                        <a:cxn ang="0">
                          <a:pos x="625" y="1633"/>
                        </a:cxn>
                        <a:cxn ang="0">
                          <a:pos x="721" y="1933"/>
                        </a:cxn>
                        <a:cxn ang="0">
                          <a:pos x="967" y="1963"/>
                        </a:cxn>
                        <a:cxn ang="0">
                          <a:pos x="1135" y="1687"/>
                        </a:cxn>
                        <a:cxn ang="0">
                          <a:pos x="1117" y="1273"/>
                        </a:cxn>
                        <a:cxn ang="0">
                          <a:pos x="883" y="1057"/>
                        </a:cxn>
                        <a:cxn ang="0">
                          <a:pos x="679" y="1129"/>
                        </a:cxn>
                        <a:cxn ang="0">
                          <a:pos x="577" y="1117"/>
                        </a:cxn>
                        <a:cxn ang="0">
                          <a:pos x="619" y="1033"/>
                        </a:cxn>
                        <a:cxn ang="0">
                          <a:pos x="811" y="937"/>
                        </a:cxn>
                        <a:cxn ang="0">
                          <a:pos x="949" y="613"/>
                        </a:cxn>
                        <a:cxn ang="0">
                          <a:pos x="883" y="175"/>
                        </a:cxn>
                        <a:cxn ang="0">
                          <a:pos x="619" y="103"/>
                        </a:cxn>
                        <a:cxn ang="0">
                          <a:pos x="391" y="355"/>
                        </a:cxn>
                        <a:cxn ang="0">
                          <a:pos x="403" y="763"/>
                        </a:cxn>
                        <a:cxn ang="0">
                          <a:pos x="343" y="949"/>
                        </a:cxn>
                        <a:cxn ang="0">
                          <a:pos x="289" y="685"/>
                        </a:cxn>
                        <a:cxn ang="0">
                          <a:pos x="307" y="367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31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/>
                      <a:ahLst/>
                      <a:cxnLst>
                        <a:cxn ang="0">
                          <a:pos x="785" y="530"/>
                        </a:cxn>
                        <a:cxn ang="0">
                          <a:pos x="797" y="350"/>
                        </a:cxn>
                        <a:cxn ang="0">
                          <a:pos x="863" y="206"/>
                        </a:cxn>
                        <a:cxn ang="0">
                          <a:pos x="809" y="218"/>
                        </a:cxn>
                        <a:cxn ang="0">
                          <a:pos x="749" y="218"/>
                        </a:cxn>
                        <a:cxn ang="0">
                          <a:pos x="683" y="116"/>
                        </a:cxn>
                        <a:cxn ang="0">
                          <a:pos x="611" y="32"/>
                        </a:cxn>
                        <a:cxn ang="0">
                          <a:pos x="509" y="2"/>
                        </a:cxn>
                        <a:cxn ang="0">
                          <a:pos x="407" y="20"/>
                        </a:cxn>
                        <a:cxn ang="0">
                          <a:pos x="281" y="74"/>
                        </a:cxn>
                        <a:cxn ang="0">
                          <a:pos x="173" y="206"/>
                        </a:cxn>
                        <a:cxn ang="0">
                          <a:pos x="119" y="404"/>
                        </a:cxn>
                        <a:cxn ang="0">
                          <a:pos x="131" y="590"/>
                        </a:cxn>
                        <a:cxn ang="0">
                          <a:pos x="173" y="782"/>
                        </a:cxn>
                        <a:cxn ang="0">
                          <a:pos x="197" y="884"/>
                        </a:cxn>
                        <a:cxn ang="0">
                          <a:pos x="167" y="986"/>
                        </a:cxn>
                        <a:cxn ang="0">
                          <a:pos x="65" y="1124"/>
                        </a:cxn>
                        <a:cxn ang="0">
                          <a:pos x="17" y="1298"/>
                        </a:cxn>
                        <a:cxn ang="0">
                          <a:pos x="5" y="1550"/>
                        </a:cxn>
                        <a:cxn ang="0">
                          <a:pos x="47" y="1748"/>
                        </a:cxn>
                        <a:cxn ang="0">
                          <a:pos x="131" y="1898"/>
                        </a:cxn>
                        <a:cxn ang="0">
                          <a:pos x="299" y="1988"/>
                        </a:cxn>
                        <a:cxn ang="0">
                          <a:pos x="425" y="1982"/>
                        </a:cxn>
                        <a:cxn ang="0">
                          <a:pos x="467" y="1994"/>
                        </a:cxn>
                        <a:cxn ang="0">
                          <a:pos x="497" y="2066"/>
                        </a:cxn>
                        <a:cxn ang="0">
                          <a:pos x="497" y="1964"/>
                        </a:cxn>
                        <a:cxn ang="0">
                          <a:pos x="557" y="1778"/>
                        </a:cxn>
                        <a:cxn ang="0">
                          <a:pos x="617" y="1658"/>
                        </a:cxn>
                        <a:cxn ang="0">
                          <a:pos x="581" y="1700"/>
                        </a:cxn>
                        <a:cxn ang="0">
                          <a:pos x="515" y="1820"/>
                        </a:cxn>
                        <a:cxn ang="0">
                          <a:pos x="407" y="1904"/>
                        </a:cxn>
                        <a:cxn ang="0">
                          <a:pos x="269" y="1898"/>
                        </a:cxn>
                        <a:cxn ang="0">
                          <a:pos x="179" y="1814"/>
                        </a:cxn>
                        <a:cxn ang="0">
                          <a:pos x="113" y="1640"/>
                        </a:cxn>
                        <a:cxn ang="0">
                          <a:pos x="107" y="1394"/>
                        </a:cxn>
                        <a:cxn ang="0">
                          <a:pos x="137" y="1190"/>
                        </a:cxn>
                        <a:cxn ang="0">
                          <a:pos x="203" y="1070"/>
                        </a:cxn>
                        <a:cxn ang="0">
                          <a:pos x="323" y="1022"/>
                        </a:cxn>
                        <a:cxn ang="0">
                          <a:pos x="509" y="1076"/>
                        </a:cxn>
                        <a:cxn ang="0">
                          <a:pos x="611" y="1124"/>
                        </a:cxn>
                        <a:cxn ang="0">
                          <a:pos x="665" y="1100"/>
                        </a:cxn>
                        <a:cxn ang="0">
                          <a:pos x="659" y="1046"/>
                        </a:cxn>
                        <a:cxn ang="0">
                          <a:pos x="611" y="1004"/>
                        </a:cxn>
                        <a:cxn ang="0">
                          <a:pos x="497" y="980"/>
                        </a:cxn>
                        <a:cxn ang="0">
                          <a:pos x="323" y="896"/>
                        </a:cxn>
                        <a:cxn ang="0">
                          <a:pos x="233" y="680"/>
                        </a:cxn>
                        <a:cxn ang="0">
                          <a:pos x="209" y="416"/>
                        </a:cxn>
                        <a:cxn ang="0">
                          <a:pos x="317" y="170"/>
                        </a:cxn>
                        <a:cxn ang="0">
                          <a:pos x="485" y="110"/>
                        </a:cxn>
                        <a:cxn ang="0">
                          <a:pos x="617" y="164"/>
                        </a:cxn>
                        <a:cxn ang="0">
                          <a:pos x="707" y="290"/>
                        </a:cxn>
                        <a:cxn ang="0">
                          <a:pos x="737" y="428"/>
                        </a:cxn>
                        <a:cxn ang="0">
                          <a:pos x="773" y="602"/>
                        </a:cxn>
                        <a:cxn ang="0">
                          <a:pos x="809" y="584"/>
                        </a:cxn>
                        <a:cxn ang="0">
                          <a:pos x="785" y="530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3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/>
                    <a:ahLst/>
                    <a:cxnLst>
                      <a:cxn ang="0">
                        <a:pos x="3" y="483"/>
                      </a:cxn>
                      <a:cxn ang="0">
                        <a:pos x="27" y="273"/>
                      </a:cxn>
                      <a:cxn ang="0">
                        <a:pos x="111" y="45"/>
                      </a:cxn>
                      <a:cxn ang="0">
                        <a:pos x="183" y="3"/>
                      </a:cxn>
                      <a:cxn ang="0">
                        <a:pos x="237" y="39"/>
                      </a:cxn>
                      <a:cxn ang="0">
                        <a:pos x="261" y="129"/>
                      </a:cxn>
                      <a:cxn ang="0">
                        <a:pos x="207" y="273"/>
                      </a:cxn>
                      <a:cxn ang="0">
                        <a:pos x="105" y="477"/>
                      </a:cxn>
                      <a:cxn ang="0">
                        <a:pos x="45" y="501"/>
                      </a:cxn>
                      <a:cxn ang="0">
                        <a:pos x="3" y="483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4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/>
                    <a:ahLst/>
                    <a:cxnLst>
                      <a:cxn ang="0">
                        <a:pos x="100" y="201"/>
                      </a:cxn>
                      <a:cxn ang="0">
                        <a:pos x="16" y="87"/>
                      </a:cxn>
                      <a:cxn ang="0">
                        <a:pos x="4" y="45"/>
                      </a:cxn>
                      <a:cxn ang="0">
                        <a:pos x="28" y="3"/>
                      </a:cxn>
                      <a:cxn ang="0">
                        <a:pos x="130" y="27"/>
                      </a:cxn>
                      <a:cxn ang="0">
                        <a:pos x="250" y="75"/>
                      </a:cxn>
                      <a:cxn ang="0">
                        <a:pos x="364" y="159"/>
                      </a:cxn>
                      <a:cxn ang="0">
                        <a:pos x="388" y="273"/>
                      </a:cxn>
                      <a:cxn ang="0">
                        <a:pos x="340" y="333"/>
                      </a:cxn>
                      <a:cxn ang="0">
                        <a:pos x="244" y="315"/>
                      </a:cxn>
                      <a:cxn ang="0">
                        <a:pos x="100" y="20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5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/>
                    <a:ahLst/>
                    <a:cxnLst>
                      <a:cxn ang="0">
                        <a:pos x="18" y="165"/>
                      </a:cxn>
                      <a:cxn ang="0">
                        <a:pos x="42" y="39"/>
                      </a:cxn>
                      <a:cxn ang="0">
                        <a:pos x="66" y="3"/>
                      </a:cxn>
                      <a:cxn ang="0">
                        <a:pos x="108" y="27"/>
                      </a:cxn>
                      <a:cxn ang="0">
                        <a:pos x="138" y="165"/>
                      </a:cxn>
                      <a:cxn ang="0">
                        <a:pos x="144" y="423"/>
                      </a:cxn>
                      <a:cxn ang="0">
                        <a:pos x="96" y="543"/>
                      </a:cxn>
                      <a:cxn ang="0">
                        <a:pos x="24" y="513"/>
                      </a:cxn>
                      <a:cxn ang="0">
                        <a:pos x="0" y="315"/>
                      </a:cxn>
                      <a:cxn ang="0">
                        <a:pos x="18" y="165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6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/>
                    <a:ahLst/>
                    <a:cxnLst>
                      <a:cxn ang="0">
                        <a:pos x="175" y="61"/>
                      </a:cxn>
                      <a:cxn ang="0">
                        <a:pos x="307" y="19"/>
                      </a:cxn>
                      <a:cxn ang="0">
                        <a:pos x="367" y="7"/>
                      </a:cxn>
                      <a:cxn ang="0">
                        <a:pos x="385" y="61"/>
                      </a:cxn>
                      <a:cxn ang="0">
                        <a:pos x="325" y="133"/>
                      </a:cxn>
                      <a:cxn ang="0">
                        <a:pos x="193" y="223"/>
                      </a:cxn>
                      <a:cxn ang="0">
                        <a:pos x="37" y="247"/>
                      </a:cxn>
                      <a:cxn ang="0">
                        <a:pos x="1" y="187"/>
                      </a:cxn>
                      <a:cxn ang="0">
                        <a:pos x="43" y="115"/>
                      </a:cxn>
                      <a:cxn ang="0">
                        <a:pos x="175" y="61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7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/>
                    <a:ahLst/>
                    <a:cxnLst>
                      <a:cxn ang="0">
                        <a:pos x="78" y="270"/>
                      </a:cxn>
                      <a:cxn ang="0">
                        <a:pos x="24" y="192"/>
                      </a:cxn>
                      <a:cxn ang="0">
                        <a:pos x="0" y="96"/>
                      </a:cxn>
                      <a:cxn ang="0">
                        <a:pos x="24" y="12"/>
                      </a:cxn>
                      <a:cxn ang="0">
                        <a:pos x="120" y="24"/>
                      </a:cxn>
                      <a:cxn ang="0">
                        <a:pos x="180" y="132"/>
                      </a:cxn>
                      <a:cxn ang="0">
                        <a:pos x="234" y="306"/>
                      </a:cxn>
                      <a:cxn ang="0">
                        <a:pos x="204" y="378"/>
                      </a:cxn>
                      <a:cxn ang="0">
                        <a:pos x="168" y="354"/>
                      </a:cxn>
                      <a:cxn ang="0">
                        <a:pos x="78" y="270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5138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9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0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1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2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3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4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5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5146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5147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8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49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0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1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2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3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4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5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6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7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8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59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60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61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62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63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64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65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/>
              <a:ahLst/>
              <a:cxnLst>
                <a:cxn ang="0">
                  <a:pos x="372" y="154"/>
                </a:cxn>
                <a:cxn ang="0">
                  <a:pos x="378" y="412"/>
                </a:cxn>
                <a:cxn ang="0">
                  <a:pos x="312" y="724"/>
                </a:cxn>
                <a:cxn ang="0">
                  <a:pos x="138" y="928"/>
                </a:cxn>
                <a:cxn ang="0">
                  <a:pos x="0" y="976"/>
                </a:cxn>
                <a:cxn ang="0">
                  <a:pos x="0" y="1222"/>
                </a:cxn>
                <a:cxn ang="0">
                  <a:pos x="750" y="1222"/>
                </a:cxn>
                <a:cxn ang="0">
                  <a:pos x="750" y="178"/>
                </a:cxn>
                <a:cxn ang="0">
                  <a:pos x="372" y="154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/>
              <a:ahLst/>
              <a:cxnLst>
                <a:cxn ang="0">
                  <a:pos x="486" y="3"/>
                </a:cxn>
                <a:cxn ang="0">
                  <a:pos x="402" y="381"/>
                </a:cxn>
                <a:cxn ang="0">
                  <a:pos x="216" y="777"/>
                </a:cxn>
                <a:cxn ang="0">
                  <a:pos x="0" y="1119"/>
                </a:cxn>
                <a:cxn ang="0">
                  <a:pos x="102" y="1101"/>
                </a:cxn>
                <a:cxn ang="0">
                  <a:pos x="282" y="1119"/>
                </a:cxn>
                <a:cxn ang="0">
                  <a:pos x="378" y="1185"/>
                </a:cxn>
                <a:cxn ang="0">
                  <a:pos x="432" y="1269"/>
                </a:cxn>
                <a:cxn ang="0">
                  <a:pos x="444" y="1365"/>
                </a:cxn>
                <a:cxn ang="0">
                  <a:pos x="498" y="1203"/>
                </a:cxn>
                <a:cxn ang="0">
                  <a:pos x="564" y="825"/>
                </a:cxn>
                <a:cxn ang="0">
                  <a:pos x="606" y="363"/>
                </a:cxn>
                <a:cxn ang="0">
                  <a:pos x="486" y="3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/>
              <a:ahLst/>
              <a:cxnLst>
                <a:cxn ang="0">
                  <a:pos x="42" y="61"/>
                </a:cxn>
                <a:cxn ang="0">
                  <a:pos x="156" y="517"/>
                </a:cxn>
                <a:cxn ang="0">
                  <a:pos x="288" y="991"/>
                </a:cxn>
                <a:cxn ang="0">
                  <a:pos x="414" y="1435"/>
                </a:cxn>
                <a:cxn ang="0">
                  <a:pos x="576" y="1807"/>
                </a:cxn>
                <a:cxn ang="0">
                  <a:pos x="576" y="3055"/>
                </a:cxn>
                <a:cxn ang="0">
                  <a:pos x="414" y="2557"/>
                </a:cxn>
                <a:cxn ang="0">
                  <a:pos x="252" y="1765"/>
                </a:cxn>
                <a:cxn ang="0">
                  <a:pos x="126" y="961"/>
                </a:cxn>
                <a:cxn ang="0">
                  <a:pos x="12" y="151"/>
                </a:cxn>
                <a:cxn ang="0">
                  <a:pos x="42" y="6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/>
              <a:ahLst/>
              <a:cxnLst>
                <a:cxn ang="0">
                  <a:pos x="69" y="63"/>
                </a:cxn>
                <a:cxn ang="0">
                  <a:pos x="207" y="549"/>
                </a:cxn>
                <a:cxn ang="0">
                  <a:pos x="381" y="1101"/>
                </a:cxn>
                <a:cxn ang="0">
                  <a:pos x="573" y="1575"/>
                </a:cxn>
                <a:cxn ang="0">
                  <a:pos x="573" y="1935"/>
                </a:cxn>
                <a:cxn ang="0">
                  <a:pos x="321" y="1449"/>
                </a:cxn>
                <a:cxn ang="0">
                  <a:pos x="147" y="699"/>
                </a:cxn>
                <a:cxn ang="0">
                  <a:pos x="15" y="171"/>
                </a:cxn>
                <a:cxn ang="0">
                  <a:pos x="69" y="63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5175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1" hangingPunct="1"/>
              <a:endParaRPr kumimoji="1" lang="en-US"/>
            </a:p>
          </p:txBody>
        </p:sp>
      </p:grpSp>
      <p:sp>
        <p:nvSpPr>
          <p:cNvPr id="5177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0013"/>
            <a:ext cx="696595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78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27200" y="3886200"/>
            <a:ext cx="564038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7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80" name="Rectangle 6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81" name="Rectangle 6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1414D63-8F64-4D45-879C-A5C26CD320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7" grpId="0"/>
      <p:bldP spid="5178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17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1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1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3D279-3968-449A-AEAC-28B06BC4E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7713" y="227013"/>
            <a:ext cx="1868487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5" y="227013"/>
            <a:ext cx="5456238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39F21-1F4B-401F-B029-503A523C3B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6779-F5F2-462C-BE08-BBBCE52194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B8187-BBFE-426E-AF02-7186CFDF1D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CF13B-F678-42CC-ABE7-FF8D7738B0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2A993-605D-4BE8-9810-CCD564FF93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F1F01-63BB-4056-A372-E8F8A09FF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4A274-C6D1-48C8-8E95-B09357E12B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2CE23-9356-438D-86F4-4E1E5E371D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FF3E4-EFC9-4655-9DA6-6B0BB16E4D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4103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4104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4105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410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/>
                      <a:ahLst/>
                      <a:cxnLst>
                        <a:cxn ang="0">
                          <a:pos x="337" y="283"/>
                        </a:cxn>
                        <a:cxn ang="0">
                          <a:pos x="415" y="115"/>
                        </a:cxn>
                        <a:cxn ang="0">
                          <a:pos x="583" y="7"/>
                        </a:cxn>
                        <a:cxn ang="0">
                          <a:pos x="895" y="61"/>
                        </a:cxn>
                        <a:cxn ang="0">
                          <a:pos x="1051" y="349"/>
                        </a:cxn>
                        <a:cxn ang="0">
                          <a:pos x="979" y="769"/>
                        </a:cxn>
                        <a:cxn ang="0">
                          <a:pos x="943" y="943"/>
                        </a:cxn>
                        <a:cxn ang="0">
                          <a:pos x="1105" y="1075"/>
                        </a:cxn>
                        <a:cxn ang="0">
                          <a:pos x="1231" y="1525"/>
                        </a:cxn>
                        <a:cxn ang="0">
                          <a:pos x="1123" y="1969"/>
                        </a:cxn>
                        <a:cxn ang="0">
                          <a:pos x="907" y="2077"/>
                        </a:cxn>
                        <a:cxn ang="0">
                          <a:pos x="721" y="2059"/>
                        </a:cxn>
                        <a:cxn ang="0">
                          <a:pos x="655" y="2251"/>
                        </a:cxn>
                        <a:cxn ang="0">
                          <a:pos x="529" y="2527"/>
                        </a:cxn>
                        <a:cxn ang="0">
                          <a:pos x="211" y="2509"/>
                        </a:cxn>
                        <a:cxn ang="0">
                          <a:pos x="31" y="2227"/>
                        </a:cxn>
                        <a:cxn ang="0">
                          <a:pos x="25" y="1969"/>
                        </a:cxn>
                        <a:cxn ang="0">
                          <a:pos x="145" y="1651"/>
                        </a:cxn>
                        <a:cxn ang="0">
                          <a:pos x="259" y="1513"/>
                        </a:cxn>
                        <a:cxn ang="0">
                          <a:pos x="217" y="1729"/>
                        </a:cxn>
                        <a:cxn ang="0">
                          <a:pos x="73" y="2023"/>
                        </a:cxn>
                        <a:cxn ang="0">
                          <a:pos x="169" y="2323"/>
                        </a:cxn>
                        <a:cxn ang="0">
                          <a:pos x="439" y="2431"/>
                        </a:cxn>
                        <a:cxn ang="0">
                          <a:pos x="595" y="2227"/>
                        </a:cxn>
                        <a:cxn ang="0">
                          <a:pos x="577" y="1807"/>
                        </a:cxn>
                        <a:cxn ang="0">
                          <a:pos x="493" y="1531"/>
                        </a:cxn>
                        <a:cxn ang="0">
                          <a:pos x="535" y="1459"/>
                        </a:cxn>
                        <a:cxn ang="0">
                          <a:pos x="625" y="1633"/>
                        </a:cxn>
                        <a:cxn ang="0">
                          <a:pos x="721" y="1933"/>
                        </a:cxn>
                        <a:cxn ang="0">
                          <a:pos x="967" y="1963"/>
                        </a:cxn>
                        <a:cxn ang="0">
                          <a:pos x="1135" y="1687"/>
                        </a:cxn>
                        <a:cxn ang="0">
                          <a:pos x="1117" y="1273"/>
                        </a:cxn>
                        <a:cxn ang="0">
                          <a:pos x="883" y="1057"/>
                        </a:cxn>
                        <a:cxn ang="0">
                          <a:pos x="679" y="1129"/>
                        </a:cxn>
                        <a:cxn ang="0">
                          <a:pos x="577" y="1117"/>
                        </a:cxn>
                        <a:cxn ang="0">
                          <a:pos x="619" y="1033"/>
                        </a:cxn>
                        <a:cxn ang="0">
                          <a:pos x="811" y="937"/>
                        </a:cxn>
                        <a:cxn ang="0">
                          <a:pos x="949" y="613"/>
                        </a:cxn>
                        <a:cxn ang="0">
                          <a:pos x="883" y="175"/>
                        </a:cxn>
                        <a:cxn ang="0">
                          <a:pos x="619" y="103"/>
                        </a:cxn>
                        <a:cxn ang="0">
                          <a:pos x="391" y="355"/>
                        </a:cxn>
                        <a:cxn ang="0">
                          <a:pos x="403" y="763"/>
                        </a:cxn>
                        <a:cxn ang="0">
                          <a:pos x="343" y="949"/>
                        </a:cxn>
                        <a:cxn ang="0">
                          <a:pos x="289" y="685"/>
                        </a:cxn>
                        <a:cxn ang="0">
                          <a:pos x="307" y="367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0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/>
                      <a:ahLst/>
                      <a:cxnLst>
                        <a:cxn ang="0">
                          <a:pos x="785" y="530"/>
                        </a:cxn>
                        <a:cxn ang="0">
                          <a:pos x="797" y="350"/>
                        </a:cxn>
                        <a:cxn ang="0">
                          <a:pos x="863" y="206"/>
                        </a:cxn>
                        <a:cxn ang="0">
                          <a:pos x="809" y="218"/>
                        </a:cxn>
                        <a:cxn ang="0">
                          <a:pos x="749" y="218"/>
                        </a:cxn>
                        <a:cxn ang="0">
                          <a:pos x="683" y="116"/>
                        </a:cxn>
                        <a:cxn ang="0">
                          <a:pos x="611" y="32"/>
                        </a:cxn>
                        <a:cxn ang="0">
                          <a:pos x="509" y="2"/>
                        </a:cxn>
                        <a:cxn ang="0">
                          <a:pos x="407" y="20"/>
                        </a:cxn>
                        <a:cxn ang="0">
                          <a:pos x="281" y="74"/>
                        </a:cxn>
                        <a:cxn ang="0">
                          <a:pos x="173" y="206"/>
                        </a:cxn>
                        <a:cxn ang="0">
                          <a:pos x="119" y="404"/>
                        </a:cxn>
                        <a:cxn ang="0">
                          <a:pos x="131" y="590"/>
                        </a:cxn>
                        <a:cxn ang="0">
                          <a:pos x="173" y="782"/>
                        </a:cxn>
                        <a:cxn ang="0">
                          <a:pos x="197" y="884"/>
                        </a:cxn>
                        <a:cxn ang="0">
                          <a:pos x="167" y="986"/>
                        </a:cxn>
                        <a:cxn ang="0">
                          <a:pos x="65" y="1124"/>
                        </a:cxn>
                        <a:cxn ang="0">
                          <a:pos x="17" y="1298"/>
                        </a:cxn>
                        <a:cxn ang="0">
                          <a:pos x="5" y="1550"/>
                        </a:cxn>
                        <a:cxn ang="0">
                          <a:pos x="47" y="1748"/>
                        </a:cxn>
                        <a:cxn ang="0">
                          <a:pos x="131" y="1898"/>
                        </a:cxn>
                        <a:cxn ang="0">
                          <a:pos x="299" y="1988"/>
                        </a:cxn>
                        <a:cxn ang="0">
                          <a:pos x="425" y="1982"/>
                        </a:cxn>
                        <a:cxn ang="0">
                          <a:pos x="467" y="1994"/>
                        </a:cxn>
                        <a:cxn ang="0">
                          <a:pos x="497" y="2066"/>
                        </a:cxn>
                        <a:cxn ang="0">
                          <a:pos x="497" y="1964"/>
                        </a:cxn>
                        <a:cxn ang="0">
                          <a:pos x="557" y="1778"/>
                        </a:cxn>
                        <a:cxn ang="0">
                          <a:pos x="617" y="1658"/>
                        </a:cxn>
                        <a:cxn ang="0">
                          <a:pos x="581" y="1700"/>
                        </a:cxn>
                        <a:cxn ang="0">
                          <a:pos x="515" y="1820"/>
                        </a:cxn>
                        <a:cxn ang="0">
                          <a:pos x="407" y="1904"/>
                        </a:cxn>
                        <a:cxn ang="0">
                          <a:pos x="269" y="1898"/>
                        </a:cxn>
                        <a:cxn ang="0">
                          <a:pos x="179" y="1814"/>
                        </a:cxn>
                        <a:cxn ang="0">
                          <a:pos x="113" y="1640"/>
                        </a:cxn>
                        <a:cxn ang="0">
                          <a:pos x="107" y="1394"/>
                        </a:cxn>
                        <a:cxn ang="0">
                          <a:pos x="137" y="1190"/>
                        </a:cxn>
                        <a:cxn ang="0">
                          <a:pos x="203" y="1070"/>
                        </a:cxn>
                        <a:cxn ang="0">
                          <a:pos x="323" y="1022"/>
                        </a:cxn>
                        <a:cxn ang="0">
                          <a:pos x="509" y="1076"/>
                        </a:cxn>
                        <a:cxn ang="0">
                          <a:pos x="611" y="1124"/>
                        </a:cxn>
                        <a:cxn ang="0">
                          <a:pos x="665" y="1100"/>
                        </a:cxn>
                        <a:cxn ang="0">
                          <a:pos x="659" y="1046"/>
                        </a:cxn>
                        <a:cxn ang="0">
                          <a:pos x="611" y="1004"/>
                        </a:cxn>
                        <a:cxn ang="0">
                          <a:pos x="497" y="980"/>
                        </a:cxn>
                        <a:cxn ang="0">
                          <a:pos x="323" y="896"/>
                        </a:cxn>
                        <a:cxn ang="0">
                          <a:pos x="233" y="680"/>
                        </a:cxn>
                        <a:cxn ang="0">
                          <a:pos x="209" y="416"/>
                        </a:cxn>
                        <a:cxn ang="0">
                          <a:pos x="317" y="170"/>
                        </a:cxn>
                        <a:cxn ang="0">
                          <a:pos x="485" y="110"/>
                        </a:cxn>
                        <a:cxn ang="0">
                          <a:pos x="617" y="164"/>
                        </a:cxn>
                        <a:cxn ang="0">
                          <a:pos x="707" y="290"/>
                        </a:cxn>
                        <a:cxn ang="0">
                          <a:pos x="737" y="428"/>
                        </a:cxn>
                        <a:cxn ang="0">
                          <a:pos x="773" y="602"/>
                        </a:cxn>
                        <a:cxn ang="0">
                          <a:pos x="809" y="584"/>
                        </a:cxn>
                        <a:cxn ang="0">
                          <a:pos x="785" y="530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10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09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/>
                    <a:ahLst/>
                    <a:cxnLst>
                      <a:cxn ang="0">
                        <a:pos x="3" y="483"/>
                      </a:cxn>
                      <a:cxn ang="0">
                        <a:pos x="27" y="273"/>
                      </a:cxn>
                      <a:cxn ang="0">
                        <a:pos x="111" y="45"/>
                      </a:cxn>
                      <a:cxn ang="0">
                        <a:pos x="183" y="3"/>
                      </a:cxn>
                      <a:cxn ang="0">
                        <a:pos x="237" y="39"/>
                      </a:cxn>
                      <a:cxn ang="0">
                        <a:pos x="261" y="129"/>
                      </a:cxn>
                      <a:cxn ang="0">
                        <a:pos x="207" y="273"/>
                      </a:cxn>
                      <a:cxn ang="0">
                        <a:pos x="105" y="477"/>
                      </a:cxn>
                      <a:cxn ang="0">
                        <a:pos x="45" y="501"/>
                      </a:cxn>
                      <a:cxn ang="0">
                        <a:pos x="3" y="483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0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/>
                    <a:ahLst/>
                    <a:cxnLst>
                      <a:cxn ang="0">
                        <a:pos x="100" y="201"/>
                      </a:cxn>
                      <a:cxn ang="0">
                        <a:pos x="16" y="87"/>
                      </a:cxn>
                      <a:cxn ang="0">
                        <a:pos x="4" y="45"/>
                      </a:cxn>
                      <a:cxn ang="0">
                        <a:pos x="28" y="3"/>
                      </a:cxn>
                      <a:cxn ang="0">
                        <a:pos x="130" y="27"/>
                      </a:cxn>
                      <a:cxn ang="0">
                        <a:pos x="250" y="75"/>
                      </a:cxn>
                      <a:cxn ang="0">
                        <a:pos x="364" y="159"/>
                      </a:cxn>
                      <a:cxn ang="0">
                        <a:pos x="388" y="273"/>
                      </a:cxn>
                      <a:cxn ang="0">
                        <a:pos x="340" y="333"/>
                      </a:cxn>
                      <a:cxn ang="0">
                        <a:pos x="244" y="315"/>
                      </a:cxn>
                      <a:cxn ang="0">
                        <a:pos x="100" y="20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1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/>
                    <a:ahLst/>
                    <a:cxnLst>
                      <a:cxn ang="0">
                        <a:pos x="18" y="165"/>
                      </a:cxn>
                      <a:cxn ang="0">
                        <a:pos x="42" y="39"/>
                      </a:cxn>
                      <a:cxn ang="0">
                        <a:pos x="66" y="3"/>
                      </a:cxn>
                      <a:cxn ang="0">
                        <a:pos x="108" y="27"/>
                      </a:cxn>
                      <a:cxn ang="0">
                        <a:pos x="138" y="165"/>
                      </a:cxn>
                      <a:cxn ang="0">
                        <a:pos x="144" y="423"/>
                      </a:cxn>
                      <a:cxn ang="0">
                        <a:pos x="96" y="543"/>
                      </a:cxn>
                      <a:cxn ang="0">
                        <a:pos x="24" y="513"/>
                      </a:cxn>
                      <a:cxn ang="0">
                        <a:pos x="0" y="315"/>
                      </a:cxn>
                      <a:cxn ang="0">
                        <a:pos x="18" y="165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2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/>
                    <a:ahLst/>
                    <a:cxnLst>
                      <a:cxn ang="0">
                        <a:pos x="175" y="61"/>
                      </a:cxn>
                      <a:cxn ang="0">
                        <a:pos x="307" y="19"/>
                      </a:cxn>
                      <a:cxn ang="0">
                        <a:pos x="367" y="7"/>
                      </a:cxn>
                      <a:cxn ang="0">
                        <a:pos x="385" y="61"/>
                      </a:cxn>
                      <a:cxn ang="0">
                        <a:pos x="325" y="133"/>
                      </a:cxn>
                      <a:cxn ang="0">
                        <a:pos x="193" y="223"/>
                      </a:cxn>
                      <a:cxn ang="0">
                        <a:pos x="37" y="247"/>
                      </a:cxn>
                      <a:cxn ang="0">
                        <a:pos x="1" y="187"/>
                      </a:cxn>
                      <a:cxn ang="0">
                        <a:pos x="43" y="115"/>
                      </a:cxn>
                      <a:cxn ang="0">
                        <a:pos x="175" y="61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3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/>
                    <a:ahLst/>
                    <a:cxnLst>
                      <a:cxn ang="0">
                        <a:pos x="78" y="270"/>
                      </a:cxn>
                      <a:cxn ang="0">
                        <a:pos x="24" y="192"/>
                      </a:cxn>
                      <a:cxn ang="0">
                        <a:pos x="0" y="96"/>
                      </a:cxn>
                      <a:cxn ang="0">
                        <a:pos x="24" y="12"/>
                      </a:cxn>
                      <a:cxn ang="0">
                        <a:pos x="120" y="24"/>
                      </a:cxn>
                      <a:cxn ang="0">
                        <a:pos x="180" y="132"/>
                      </a:cxn>
                      <a:cxn ang="0">
                        <a:pos x="234" y="306"/>
                      </a:cxn>
                      <a:cxn ang="0">
                        <a:pos x="204" y="378"/>
                      </a:cxn>
                      <a:cxn ang="0">
                        <a:pos x="168" y="354"/>
                      </a:cxn>
                      <a:cxn ang="0">
                        <a:pos x="78" y="270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4114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15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16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17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18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19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0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1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4122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4123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4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5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6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7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8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29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0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1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2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3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4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5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6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7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8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39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40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41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sp>
          <p:nvSpPr>
            <p:cNvPr id="4142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/>
              <a:ahLst/>
              <a:cxnLst>
                <a:cxn ang="0">
                  <a:pos x="372" y="154"/>
                </a:cxn>
                <a:cxn ang="0">
                  <a:pos x="378" y="412"/>
                </a:cxn>
                <a:cxn ang="0">
                  <a:pos x="312" y="724"/>
                </a:cxn>
                <a:cxn ang="0">
                  <a:pos x="138" y="928"/>
                </a:cxn>
                <a:cxn ang="0">
                  <a:pos x="0" y="976"/>
                </a:cxn>
                <a:cxn ang="0">
                  <a:pos x="0" y="1222"/>
                </a:cxn>
                <a:cxn ang="0">
                  <a:pos x="750" y="1222"/>
                </a:cxn>
                <a:cxn ang="0">
                  <a:pos x="750" y="178"/>
                </a:cxn>
                <a:cxn ang="0">
                  <a:pos x="372" y="154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/>
              <a:ahLst/>
              <a:cxnLst>
                <a:cxn ang="0">
                  <a:pos x="486" y="3"/>
                </a:cxn>
                <a:cxn ang="0">
                  <a:pos x="402" y="381"/>
                </a:cxn>
                <a:cxn ang="0">
                  <a:pos x="216" y="777"/>
                </a:cxn>
                <a:cxn ang="0">
                  <a:pos x="0" y="1119"/>
                </a:cxn>
                <a:cxn ang="0">
                  <a:pos x="102" y="1101"/>
                </a:cxn>
                <a:cxn ang="0">
                  <a:pos x="282" y="1119"/>
                </a:cxn>
                <a:cxn ang="0">
                  <a:pos x="378" y="1185"/>
                </a:cxn>
                <a:cxn ang="0">
                  <a:pos x="432" y="1269"/>
                </a:cxn>
                <a:cxn ang="0">
                  <a:pos x="444" y="1365"/>
                </a:cxn>
                <a:cxn ang="0">
                  <a:pos x="498" y="1203"/>
                </a:cxn>
                <a:cxn ang="0">
                  <a:pos x="564" y="825"/>
                </a:cxn>
                <a:cxn ang="0">
                  <a:pos x="606" y="363"/>
                </a:cxn>
                <a:cxn ang="0">
                  <a:pos x="486" y="3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4" cstate="print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/>
              <a:ahLst/>
              <a:cxnLst>
                <a:cxn ang="0">
                  <a:pos x="42" y="61"/>
                </a:cxn>
                <a:cxn ang="0">
                  <a:pos x="156" y="517"/>
                </a:cxn>
                <a:cxn ang="0">
                  <a:pos x="288" y="991"/>
                </a:cxn>
                <a:cxn ang="0">
                  <a:pos x="414" y="1435"/>
                </a:cxn>
                <a:cxn ang="0">
                  <a:pos x="576" y="1807"/>
                </a:cxn>
                <a:cxn ang="0">
                  <a:pos x="576" y="3055"/>
                </a:cxn>
                <a:cxn ang="0">
                  <a:pos x="414" y="2557"/>
                </a:cxn>
                <a:cxn ang="0">
                  <a:pos x="252" y="1765"/>
                </a:cxn>
                <a:cxn ang="0">
                  <a:pos x="126" y="961"/>
                </a:cxn>
                <a:cxn ang="0">
                  <a:pos x="12" y="151"/>
                </a:cxn>
                <a:cxn ang="0">
                  <a:pos x="42" y="6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4" cstate="print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/>
              <a:ahLst/>
              <a:cxnLst>
                <a:cxn ang="0">
                  <a:pos x="69" y="63"/>
                </a:cxn>
                <a:cxn ang="0">
                  <a:pos x="207" y="549"/>
                </a:cxn>
                <a:cxn ang="0">
                  <a:pos x="381" y="1101"/>
                </a:cxn>
                <a:cxn ang="0">
                  <a:pos x="573" y="1575"/>
                </a:cxn>
                <a:cxn ang="0">
                  <a:pos x="573" y="1935"/>
                </a:cxn>
                <a:cxn ang="0">
                  <a:pos x="321" y="1449"/>
                </a:cxn>
                <a:cxn ang="0">
                  <a:pos x="147" y="699"/>
                </a:cxn>
                <a:cxn ang="0">
                  <a:pos x="15" y="171"/>
                </a:cxn>
                <a:cxn ang="0">
                  <a:pos x="69" y="63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1" hangingPunct="1"/>
              <a:endParaRPr kumimoji="1" lang="en-US"/>
            </a:p>
          </p:txBody>
        </p:sp>
      </p:grpSp>
      <p:sp>
        <p:nvSpPr>
          <p:cNvPr id="4153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227013"/>
            <a:ext cx="7477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54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5" y="1598613"/>
            <a:ext cx="7386638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55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2050"/>
            <a:ext cx="17827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56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7425" y="6248400"/>
            <a:ext cx="34559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57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248400"/>
            <a:ext cx="17557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B58C82B-94CF-4AD9-B787-3AA3DB4A79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3" grpId="0"/>
      <p:bldP spid="4154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6965950" cy="2057400"/>
          </a:xfrm>
        </p:spPr>
        <p:txBody>
          <a:bodyPr/>
          <a:lstStyle/>
          <a:p>
            <a:pPr algn="ctr"/>
            <a:r>
              <a:rPr lang="en-US" dirty="0" smtClean="0"/>
              <a:t>1.2 (Day 1)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/>
              <a:t>Mean vs. Median, </a:t>
            </a:r>
            <a:br>
              <a:rPr lang="en-US" dirty="0"/>
            </a:br>
            <a:r>
              <a:rPr lang="en-US" dirty="0"/>
              <a:t>Box Plots, &amp; Measuring Spread by Standard Deviation 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Find the Quartiles of Hank Aaron’s counts.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do it by hand: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you can use 1-VARIABLE STATS on the </a:t>
            </a:r>
            <a:r>
              <a:rPr lang="en-US" dirty="0" smtClean="0"/>
              <a:t>calculator:  </a:t>
            </a:r>
          </a:p>
          <a:p>
            <a:r>
              <a:rPr lang="en-US" dirty="0" smtClean="0"/>
              <a:t>Stat, </a:t>
            </a:r>
            <a:r>
              <a:rPr lang="en-US" dirty="0" err="1" smtClean="0"/>
              <a:t>Calc</a:t>
            </a:r>
            <a:r>
              <a:rPr lang="en-US" dirty="0" smtClean="0"/>
              <a:t>, 1-var stats, enter which list your put your data in</a:t>
            </a:r>
            <a:endParaRPr lang="en-US" dirty="0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9800"/>
            <a:ext cx="7777746" cy="2365336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interquartile range (IQR)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distance between the first and third quartiles</a:t>
            </a:r>
          </a:p>
          <a:p>
            <a:r>
              <a:rPr lang="en-US" dirty="0"/>
              <a:t>Formula </a:t>
            </a:r>
          </a:p>
          <a:p>
            <a:r>
              <a:rPr lang="en-US" dirty="0"/>
              <a:t>IMPORTANT PROCESS FOR FINDING OUTLIERS!!!!!!!!!!!!!!:  Call an observation an outlier if it falls more than 1.5 x IQR </a:t>
            </a:r>
            <a:r>
              <a:rPr lang="en-US" dirty="0">
                <a:solidFill>
                  <a:srgbClr val="FF0000"/>
                </a:solidFill>
              </a:rPr>
              <a:t>above the third quartile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below the first quartile</a:t>
            </a:r>
          </a:p>
          <a:p>
            <a:endParaRPr lang="en-US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514600" y="2590800"/>
          <a:ext cx="3276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r:id="rId4" imgW="876300" imgH="228600" progId="Equation.BREE4">
                  <p:embed/>
                </p:oleObj>
              </mc:Choice>
              <mc:Fallback>
                <p:oleObj r:id="rId4" imgW="876300" imgH="228600" progId="Equation.BREE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90800"/>
                        <a:ext cx="3276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So, lets see if any of Hank Aaron’s counts are outliers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0" y="1600200"/>
            <a:ext cx="9064682" cy="2667000"/>
          </a:xfrm>
          <a:noFill/>
          <a:ln/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60720"/>
              </p:ext>
            </p:extLst>
          </p:nvPr>
        </p:nvGraphicFramePr>
        <p:xfrm>
          <a:off x="1295400" y="4648200"/>
          <a:ext cx="1524000" cy="35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5" imgW="876300" imgH="228600" progId="Equation.BREE4">
                  <p:embed/>
                </p:oleObj>
              </mc:Choice>
              <mc:Fallback>
                <p:oleObj r:id="rId5" imgW="876300" imgH="228600" progId="Equation.BREE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1524000" cy="3544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8546" y="4648200"/>
            <a:ext cx="7536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: Find 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  Find  1.5 </a:t>
            </a:r>
            <a:r>
              <a:rPr lang="en-US" dirty="0"/>
              <a:t>x </a:t>
            </a:r>
            <a:r>
              <a:rPr lang="en-US" dirty="0" smtClean="0"/>
              <a:t>IQR</a:t>
            </a:r>
          </a:p>
          <a:p>
            <a:endParaRPr lang="en-US" dirty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:  Find  both:  Q1 – 1.5(IQR)   * Any data values below this are outliers</a:t>
            </a:r>
          </a:p>
          <a:p>
            <a:r>
              <a:rPr lang="en-US" dirty="0" smtClean="0"/>
              <a:t>                  and  Q3 + 1.5(IQR)   * Any data values abov</a:t>
            </a:r>
            <a:r>
              <a:rPr lang="en-US" dirty="0"/>
              <a:t>e</a:t>
            </a:r>
            <a:r>
              <a:rPr lang="en-US" dirty="0" smtClean="0"/>
              <a:t> this are outliers</a:t>
            </a:r>
            <a:endParaRPr 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381000"/>
            <a:ext cx="3616325" cy="5715000"/>
          </a:xfrm>
        </p:spPr>
        <p:txBody>
          <a:bodyPr/>
          <a:lstStyle/>
          <a:p>
            <a:r>
              <a:rPr lang="en-US" dirty="0"/>
              <a:t>Barry Bonds Home Run Counts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Hank Aaron’s Home Run Counts</a:t>
            </a:r>
          </a:p>
          <a:p>
            <a:pPr>
              <a:buFontTx/>
              <a:buNone/>
            </a:pPr>
            <a:endParaRPr lang="en-US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36" y="1524000"/>
            <a:ext cx="5029200" cy="1524001"/>
          </a:xfrm>
          <a:prstGeom prst="rect">
            <a:avLst/>
          </a:prstGeom>
          <a:noFill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80560"/>
            <a:ext cx="4911436" cy="1920240"/>
          </a:xfrm>
          <a:prstGeom prst="rect">
            <a:avLst/>
          </a:prstGeom>
          <a:noFill/>
        </p:spPr>
      </p:pic>
      <p:pic>
        <p:nvPicPr>
          <p:cNvPr id="16392" name="Picture 8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257800" y="533400"/>
            <a:ext cx="3617913" cy="5715000"/>
          </a:xfrm>
          <a:noFill/>
          <a:ln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Modified Boxplots: Graphs of the five number summary with outliers plotted individually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central box spans the quartiles</a:t>
            </a:r>
          </a:p>
          <a:p>
            <a:r>
              <a:rPr lang="en-US" dirty="0"/>
              <a:t>A line in the box marks the median</a:t>
            </a:r>
          </a:p>
          <a:p>
            <a:r>
              <a:rPr lang="en-US" dirty="0"/>
              <a:t>Observations more than 1.5 x IQR outside the central box are plotted individually</a:t>
            </a:r>
          </a:p>
          <a:p>
            <a:r>
              <a:rPr lang="en-US" dirty="0"/>
              <a:t>Lines extend from the box out to the smallest and largest observations that are not outliers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variance  of a set of observations is the average of the squares of the deviations of the observations from their mean.</a:t>
            </a:r>
          </a:p>
          <a:p>
            <a:r>
              <a:rPr lang="en-US"/>
              <a:t>FORMULA FOR VARIANCE: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81000" y="4495800"/>
          <a:ext cx="7086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4" imgW="2692400" imgH="419100" progId="Equation.DSMT4">
                  <p:embed/>
                </p:oleObj>
              </mc:Choice>
              <mc:Fallback>
                <p:oleObj name="Equation" r:id="rId4" imgW="2692400" imgH="419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95800"/>
                        <a:ext cx="70866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Deviation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Standard deviation s is the square root of the variance</a:t>
            </a:r>
          </a:p>
          <a:p>
            <a:r>
              <a:rPr lang="en-US"/>
              <a:t>FORMULA for standard deviation is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0" y="3505200"/>
          <a:ext cx="7391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4" imgW="1485255" imgH="444307" progId="Equation.DSMT4">
                  <p:embed/>
                </p:oleObj>
              </mc:Choice>
              <mc:Fallback>
                <p:oleObj name="Equation" r:id="rId4" imgW="1485255" imgH="444307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5200"/>
                        <a:ext cx="739140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7934325" cy="1143000"/>
          </a:xfrm>
        </p:spPr>
        <p:txBody>
          <a:bodyPr/>
          <a:lstStyle/>
          <a:p>
            <a:r>
              <a:rPr lang="en-US" sz="2800" dirty="0"/>
              <a:t>Example:  A person’s metabolic rate is the rate at which the body consumes energy.  Here are the metabolic rates of 7 men who took part in a study of dieting.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7696200" cy="4497387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   </a:t>
            </a:r>
            <a:r>
              <a:rPr lang="en-US" sz="2400" dirty="0"/>
              <a:t>1792	   </a:t>
            </a:r>
            <a:r>
              <a:rPr lang="en-US" sz="2400" dirty="0" smtClean="0"/>
              <a:t>1666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1362	  1614	  1460	  1867	  1439</a:t>
            </a:r>
          </a:p>
          <a:p>
            <a:r>
              <a:rPr lang="en-US" dirty="0"/>
              <a:t>Calculate </a:t>
            </a:r>
          </a:p>
          <a:p>
            <a:r>
              <a:rPr lang="en-US" dirty="0"/>
              <a:t>1600</a:t>
            </a:r>
          </a:p>
          <a:p>
            <a:r>
              <a:rPr lang="en-US" dirty="0" smtClean="0"/>
              <a:t>Calculate (variance) </a:t>
            </a:r>
            <a:endParaRPr lang="en-US" dirty="0"/>
          </a:p>
          <a:p>
            <a:r>
              <a:rPr lang="en-US" dirty="0"/>
              <a:t>35, 811.67</a:t>
            </a:r>
          </a:p>
          <a:p>
            <a:r>
              <a:rPr lang="en-US" dirty="0" smtClean="0"/>
              <a:t>Calculate (standard deviation)  s</a:t>
            </a:r>
            <a:endParaRPr lang="en-US" dirty="0"/>
          </a:p>
          <a:p>
            <a:r>
              <a:rPr lang="en-US" dirty="0"/>
              <a:t>189.24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514600" y="2438400"/>
          <a:ext cx="542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4" imgW="177646" imgH="190335" progId="Equation.DSMT4">
                  <p:embed/>
                </p:oleObj>
              </mc:Choice>
              <mc:Fallback>
                <p:oleObj name="Equation" r:id="rId4" imgW="177646" imgH="190335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5429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055513"/>
              </p:ext>
            </p:extLst>
          </p:nvPr>
        </p:nvGraphicFramePr>
        <p:xfrm>
          <a:off x="4343400" y="3496468"/>
          <a:ext cx="838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r:id="rId6" imgW="164957" imgH="203024" progId="Equation.BREE4">
                  <p:embed/>
                </p:oleObj>
              </mc:Choice>
              <mc:Fallback>
                <p:oleObj r:id="rId6" imgW="164957" imgH="203024" progId="Equation.BREE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96468"/>
                        <a:ext cx="8382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7386638" cy="4497387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b="1" dirty="0"/>
              <a:t>Homework </a:t>
            </a:r>
            <a:r>
              <a:rPr lang="en-US" b="1" dirty="0" smtClean="0"/>
              <a:t>(1.3)</a:t>
            </a:r>
          </a:p>
          <a:p>
            <a:pPr algn="ctr">
              <a:buFontTx/>
              <a:buNone/>
            </a:pPr>
            <a:endParaRPr lang="en-US" b="1" dirty="0"/>
          </a:p>
          <a:p>
            <a:pPr algn="ctr">
              <a:buFontTx/>
              <a:buNone/>
            </a:pPr>
            <a:r>
              <a:rPr lang="en-US" b="1" dirty="0"/>
              <a:t>Finish Data Sets # 2 - 4 from the 5 Number summary </a:t>
            </a:r>
            <a:r>
              <a:rPr lang="en-US" b="1" dirty="0" smtClean="0"/>
              <a:t>worksheet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r>
              <a:rPr lang="en-US" b="1" dirty="0"/>
              <a:t> </a:t>
            </a:r>
            <a:r>
              <a:rPr lang="en-US" b="1" dirty="0" smtClean="0"/>
              <a:t>         pg. 74 # 1.27(a &amp; b), 1.28, 1.30</a:t>
            </a:r>
            <a:endParaRPr lang="en-US" b="1" dirty="0"/>
          </a:p>
          <a:p>
            <a:pPr>
              <a:buFontTx/>
              <a:buNone/>
            </a:pPr>
            <a:r>
              <a:rPr lang="en-US" b="1" dirty="0" smtClean="0"/>
              <a:t>          pg</a:t>
            </a:r>
            <a:r>
              <a:rPr lang="en-US" b="1" dirty="0"/>
              <a:t>. 82  # 1.33,  pg. 89 # 1.39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Properties of Standard Deviation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7386638" cy="4497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 measures the spread about the mean and should be used </a:t>
            </a:r>
            <a:r>
              <a:rPr lang="en-US" sz="2800" b="1"/>
              <a:t>only</a:t>
            </a:r>
            <a:r>
              <a:rPr lang="en-US" sz="2800"/>
              <a:t> when the mean is chosen as the measure of the center</a:t>
            </a:r>
          </a:p>
          <a:p>
            <a:pPr>
              <a:lnSpc>
                <a:spcPct val="90000"/>
              </a:lnSpc>
            </a:pPr>
            <a:r>
              <a:rPr lang="en-US" sz="2800"/>
              <a:t>S=0 only when there is no spread.  This happens when all of the observations have the same value.  Otherwise, s &gt; 0.  As the observations become more spread out about their mean, s gets larger</a:t>
            </a:r>
          </a:p>
          <a:p>
            <a:pPr>
              <a:lnSpc>
                <a:spcPct val="90000"/>
              </a:lnSpc>
            </a:pPr>
            <a:r>
              <a:rPr lang="en-US" sz="2800"/>
              <a:t>S, like        is not resistant.  Strong skewness or a few outliers can make s very large.</a:t>
            </a:r>
          </a:p>
        </p:txBody>
      </p:sp>
      <p:graphicFrame>
        <p:nvGraphicFramePr>
          <p:cNvPr id="2355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966200" y="4572000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Equation" r:id="rId4" imgW="177646" imgH="190335" progId="Equation.DSMT4">
                  <p:embed/>
                </p:oleObj>
              </mc:Choice>
              <mc:Fallback>
                <p:oleObj name="Equation" r:id="rId4" imgW="177646" imgH="19033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572000"/>
                        <a:ext cx="1778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752600" y="4876800"/>
          <a:ext cx="542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Equation" r:id="rId6" imgW="177646" imgH="190335" progId="Equation.DSMT4">
                  <p:embed/>
                </p:oleObj>
              </mc:Choice>
              <mc:Fallback>
                <p:oleObj name="Equation" r:id="rId6" imgW="177646" imgH="190335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76800"/>
                        <a:ext cx="5429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477125" cy="1143000"/>
          </a:xfrm>
        </p:spPr>
        <p:txBody>
          <a:bodyPr/>
          <a:lstStyle/>
          <a:p>
            <a:r>
              <a:rPr lang="en-US" sz="3600"/>
              <a:t>Mean:  A measure of the center; the “average value.”</a:t>
            </a:r>
            <a:br>
              <a:rPr lang="en-US" sz="3600"/>
            </a:br>
            <a:endParaRPr lang="en-US" sz="36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the values of your observations and divide by the number of observations.    </a:t>
            </a:r>
          </a:p>
          <a:p>
            <a:r>
              <a:rPr lang="en-US"/>
              <a:t>FORMULA:  If the n observations are  		      their mean is  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457200" y="3581400"/>
          <a:ext cx="2362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r:id="rId4" imgW="698500" imgH="228600" progId="Equation.BREE4">
                  <p:embed/>
                </p:oleObj>
              </mc:Choice>
              <mc:Fallback>
                <p:oleObj r:id="rId4" imgW="698500" imgH="228600" progId="Equation.BREE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81400"/>
                        <a:ext cx="2362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219200" y="4343400"/>
          <a:ext cx="4648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6" imgW="1345616" imgH="406224" progId="Equation.DSMT4">
                  <p:embed/>
                </p:oleObj>
              </mc:Choice>
              <mc:Fallback>
                <p:oleObj name="Equation" r:id="rId6" imgW="1345616" imgH="406224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464820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IMPORTANT:  CHOOSING A 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five-number summary is usually better than the mean and standard deviation for describing a skewed distribution or a distribution with strong outliers.</a:t>
            </a:r>
          </a:p>
          <a:p>
            <a:r>
              <a:rPr lang="en-US" sz="2800" dirty="0"/>
              <a:t>Use </a:t>
            </a:r>
            <a:r>
              <a:rPr lang="en-US" sz="2800" dirty="0" smtClean="0"/>
              <a:t>standard deviation </a:t>
            </a:r>
            <a:r>
              <a:rPr lang="en-US" sz="2800" b="1" dirty="0" smtClean="0"/>
              <a:t>only </a:t>
            </a:r>
            <a:r>
              <a:rPr lang="en-US" sz="2800" dirty="0"/>
              <a:t>for reasonably symmetric distributions that are free from outliers</a:t>
            </a:r>
            <a:endParaRPr lang="en-US" sz="2800" b="1" dirty="0"/>
          </a:p>
          <a:p>
            <a:r>
              <a:rPr lang="en-US" sz="2800" b="1" dirty="0"/>
              <a:t>ALWAYS PLOT YOUR </a:t>
            </a:r>
            <a:r>
              <a:rPr lang="en-US" sz="2800" b="1" dirty="0" smtClean="0"/>
              <a:t>DATA</a:t>
            </a:r>
            <a:endParaRPr lang="en-US" sz="2800" b="1" dirty="0"/>
          </a:p>
          <a:p>
            <a:pPr>
              <a:buFontTx/>
              <a:buNone/>
            </a:pPr>
            <a:endParaRPr lang="en-US" sz="2800" b="1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477125" cy="1143000"/>
          </a:xfrm>
        </p:spPr>
        <p:txBody>
          <a:bodyPr/>
          <a:lstStyle/>
          <a:p>
            <a:r>
              <a:rPr lang="en-US" sz="2400" b="1" u="sng" dirty="0"/>
              <a:t>Median</a:t>
            </a:r>
            <a:r>
              <a:rPr lang="en-US" sz="2400" dirty="0"/>
              <a:t>:  The median M is the midpoint “middle value” of a distribution.  The number such that half the observations are smaller and the other half are larger. 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To find the median of a distribution: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7386638" cy="4497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1.  Arrange all observations in order of size, from smallest to largest.  </a:t>
            </a:r>
          </a:p>
          <a:p>
            <a:pPr>
              <a:lnSpc>
                <a:spcPct val="90000"/>
              </a:lnSpc>
            </a:pPr>
            <a:r>
              <a:rPr lang="en-US" dirty="0"/>
              <a:t>2.  If the number of observations n is odd, the median M is the center observation in the ordered list.</a:t>
            </a:r>
          </a:p>
          <a:p>
            <a:pPr>
              <a:lnSpc>
                <a:spcPct val="90000"/>
              </a:lnSpc>
            </a:pPr>
            <a:r>
              <a:rPr lang="en-US" dirty="0"/>
              <a:t>3.  If the number of observations n is even, the median M is the average of the two center observations in the ordered list.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Choices for center: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798513"/>
            <a:ext cx="7386638" cy="4267200"/>
          </a:xfrm>
        </p:spPr>
        <p:txBody>
          <a:bodyPr/>
          <a:lstStyle/>
          <a:p>
            <a:pPr>
              <a:buFontTx/>
              <a:buNone/>
            </a:pPr>
            <a:endParaRPr lang="en-US" b="1" dirty="0"/>
          </a:p>
          <a:p>
            <a:r>
              <a:rPr lang="en-US" b="1" dirty="0"/>
              <a:t>Mean or median or both</a:t>
            </a:r>
          </a:p>
          <a:p>
            <a:r>
              <a:rPr lang="en-US" b="1" u="sng" dirty="0"/>
              <a:t>Note</a:t>
            </a:r>
            <a:r>
              <a:rPr lang="en-US" b="1" dirty="0"/>
              <a:t>: </a:t>
            </a:r>
          </a:p>
          <a:p>
            <a:pPr lvl="1"/>
            <a:r>
              <a:rPr lang="en-US" b="1" dirty="0"/>
              <a:t>If the mean is greater than the median the data is skewed right</a:t>
            </a:r>
          </a:p>
          <a:p>
            <a:pPr lvl="1"/>
            <a:r>
              <a:rPr lang="en-US" b="1" dirty="0"/>
              <a:t>If the mean is less than the median the data is skewed left. </a:t>
            </a:r>
            <a:endParaRPr lang="en-US" b="1" dirty="0" smtClean="0"/>
          </a:p>
          <a:p>
            <a:pPr lvl="1"/>
            <a:r>
              <a:rPr lang="en-US" b="1" dirty="0" smtClean="0"/>
              <a:t>If the mean and median are the same the data is symmetric.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***The </a:t>
            </a:r>
            <a:r>
              <a:rPr lang="en-US" b="1" dirty="0"/>
              <a:t>mean is pulled toward the </a:t>
            </a:r>
            <a:r>
              <a:rPr lang="en-US" b="1" dirty="0" smtClean="0"/>
              <a:t>tail in skewed distributions.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the Spread: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If you use the mean for the center then use the standard deviation for the spread.  </a:t>
            </a:r>
          </a:p>
          <a:p>
            <a:r>
              <a:rPr lang="en-US" b="1"/>
              <a:t>If you use the median for the center then use the IQR for the spread.  </a:t>
            </a:r>
          </a:p>
          <a:p>
            <a:r>
              <a:rPr lang="en-US" b="1"/>
              <a:t>The other choices are the range, which is one number or the spread which is two numbers.</a:t>
            </a:r>
            <a:r>
              <a:rPr lang="en-US"/>
              <a:t> </a:t>
            </a:r>
          </a:p>
          <a:p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Given:  Hank Aaron’s home run scores in his first 21 seasons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1598613"/>
            <a:ext cx="7386638" cy="16779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600" dirty="0"/>
              <a:t>       		</a:t>
            </a:r>
            <a:r>
              <a:rPr lang="en-US" sz="2400" dirty="0"/>
              <a:t>13	27	26	44	30	39	40	34	45	44	24	32	44	39	29	44	38	47	34	40	20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2400" dirty="0"/>
              <a:t>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3886200"/>
            <a:ext cx="609600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90600" lvl="1" indent="-533400">
              <a:lnSpc>
                <a:spcPct val="90000"/>
              </a:lnSpc>
            </a:pPr>
            <a:r>
              <a:rPr lang="en-US" sz="3200" dirty="0"/>
              <a:t>Find the Mean of the data.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3200" dirty="0"/>
              <a:t>Mean:  34.9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3200" dirty="0"/>
              <a:t> Find the Median of the data.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3200" dirty="0"/>
              <a:t>Median:  38</a:t>
            </a:r>
          </a:p>
          <a:p>
            <a:endParaRPr 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                  1.2 </a:t>
            </a:r>
            <a:r>
              <a:rPr lang="en-US" sz="3600" dirty="0" smtClean="0"/>
              <a:t>(Day 2)</a:t>
            </a:r>
            <a:br>
              <a:rPr lang="en-US" sz="3600" dirty="0" smtClean="0"/>
            </a:br>
            <a:r>
              <a:rPr lang="en-US" sz="3600" dirty="0" smtClean="0"/>
              <a:t>5 Number Summary Worksheet:</a:t>
            </a:r>
            <a:endParaRPr lang="en-US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23826" y="1676400"/>
            <a:ext cx="8162926" cy="44973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3200" dirty="0" smtClean="0"/>
              <a:t>Place your number on the board in order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3200" dirty="0" smtClean="0"/>
              <a:t>(ascending order from left to right)</a:t>
            </a:r>
            <a:endParaRPr lang="en-US" sz="3200" dirty="0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490499535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7013"/>
            <a:ext cx="7477125" cy="915987"/>
          </a:xfrm>
        </p:spPr>
        <p:txBody>
          <a:bodyPr/>
          <a:lstStyle/>
          <a:p>
            <a:r>
              <a:rPr lang="en-US" dirty="0" smtClean="0"/>
              <a:t>5 Number Summary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1143000"/>
            <a:ext cx="7386638" cy="4497387"/>
          </a:xfrm>
        </p:spPr>
        <p:txBody>
          <a:bodyPr/>
          <a:lstStyle/>
          <a:p>
            <a:r>
              <a:rPr lang="en-US" sz="2800" dirty="0" smtClean="0"/>
              <a:t>Arrange the observations in increasing order and locate the median M in the ordered list of observations.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first quartile </a:t>
            </a:r>
            <a:r>
              <a:rPr lang="en-US" sz="2800" dirty="0" smtClean="0"/>
              <a:t>is the median of the observations whose position in the ordered list is to the left of the location of the overall median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third Quartile </a:t>
            </a:r>
            <a:r>
              <a:rPr lang="en-US" sz="2800" dirty="0" smtClean="0"/>
              <a:t>is the median of the observations whose position in the ordered list is to the right of the overall median.</a:t>
            </a:r>
          </a:p>
          <a:p>
            <a:r>
              <a:rPr lang="en-US" sz="2800" dirty="0" smtClean="0"/>
              <a:t>Lowest value is </a:t>
            </a:r>
            <a:r>
              <a:rPr lang="en-US" sz="2800" b="1" dirty="0" smtClean="0"/>
              <a:t>Minimum</a:t>
            </a:r>
            <a:r>
              <a:rPr lang="en-US" sz="2800" dirty="0" smtClean="0"/>
              <a:t>, highest is </a:t>
            </a:r>
            <a:r>
              <a:rPr lang="en-US" sz="2800" b="1" dirty="0" smtClean="0"/>
              <a:t>Maximum</a:t>
            </a:r>
            <a:r>
              <a:rPr lang="en-US" sz="2800" dirty="0"/>
              <a:t>	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8668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7013"/>
            <a:ext cx="7477125" cy="992187"/>
          </a:xfrm>
        </p:spPr>
        <p:txBody>
          <a:bodyPr/>
          <a:lstStyle/>
          <a:p>
            <a:r>
              <a:rPr lang="en-US" dirty="0" smtClean="0"/>
              <a:t>5 </a:t>
            </a:r>
            <a:r>
              <a:rPr lang="en-US" dirty="0"/>
              <a:t>Number Summary &amp; Boxplots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consists of the smallest observation, the first quartile, the median, the third quartile, and the largest observation, written in order from smallest to largest</a:t>
            </a:r>
          </a:p>
          <a:p>
            <a:r>
              <a:rPr lang="en-US" sz="2800" dirty="0"/>
              <a:t>In symbols, the five number summary is 	</a:t>
            </a:r>
          </a:p>
          <a:p>
            <a:pPr>
              <a:buFontTx/>
              <a:buNone/>
            </a:pPr>
            <a:r>
              <a:rPr lang="en-US" sz="2800" dirty="0"/>
              <a:t>Minimum 	              M	               Maximum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(</a:t>
            </a:r>
            <a:r>
              <a:rPr lang="en-US" sz="2800" b="1" dirty="0"/>
              <a:t>Note</a:t>
            </a:r>
            <a:r>
              <a:rPr lang="en-US" sz="2800" dirty="0"/>
              <a:t>: Read Boxplot box on bottom of </a:t>
            </a:r>
            <a:r>
              <a:rPr lang="en-US" sz="2800" dirty="0" err="1"/>
              <a:t>pg</a:t>
            </a:r>
            <a:r>
              <a:rPr lang="en-US" sz="2800" dirty="0"/>
              <a:t> 78)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362200" y="4191000"/>
          <a:ext cx="542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r:id="rId4" imgW="177646" imgH="228402" progId="Equation.BREE4">
                  <p:embed/>
                </p:oleObj>
              </mc:Choice>
              <mc:Fallback>
                <p:oleObj r:id="rId4" imgW="177646" imgH="228402" progId="Equation.BREE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5429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495800" y="4191000"/>
          <a:ext cx="57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r:id="rId6" imgW="190500" imgH="228600" progId="Equation.BREE4">
                  <p:embed/>
                </p:oleObj>
              </mc:Choice>
              <mc:Fallback>
                <p:oleObj r:id="rId6" imgW="190500" imgH="228600" progId="Equation.BREE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91000"/>
                        <a:ext cx="571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mono">
  <a:themeElements>
    <a:clrScheme name="Kimono 6">
      <a:dk1>
        <a:srgbClr val="000000"/>
      </a:dk1>
      <a:lt1>
        <a:srgbClr val="D9EFE0"/>
      </a:lt1>
      <a:dk2>
        <a:srgbClr val="30605A"/>
      </a:dk2>
      <a:lt2>
        <a:srgbClr val="15331E"/>
      </a:lt2>
      <a:accent1>
        <a:srgbClr val="A4C6BA"/>
      </a:accent1>
      <a:accent2>
        <a:srgbClr val="558F7D"/>
      </a:accent2>
      <a:accent3>
        <a:srgbClr val="E9F6ED"/>
      </a:accent3>
      <a:accent4>
        <a:srgbClr val="000000"/>
      </a:accent4>
      <a:accent5>
        <a:srgbClr val="CFDFD9"/>
      </a:accent5>
      <a:accent6>
        <a:srgbClr val="4C8171"/>
      </a:accent6>
      <a:hlink>
        <a:srgbClr val="C1C177"/>
      </a:hlink>
      <a:folHlink>
        <a:srgbClr val="A08F5E"/>
      </a:folHlink>
    </a:clrScheme>
    <a:fontScheme name="Kimo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imono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ono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ono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Kimono</Template>
  <TotalTime>366</TotalTime>
  <Words>907</Words>
  <Application>Microsoft Office PowerPoint</Application>
  <PresentationFormat>On-screen Show (4:3)</PresentationFormat>
  <Paragraphs>123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Kimono</vt:lpstr>
      <vt:lpstr>Equation.BREE4</vt:lpstr>
      <vt:lpstr>Equation</vt:lpstr>
      <vt:lpstr>1.2 (Day 1)    Mean vs. Median,  Box Plots, &amp; Measuring Spread by Standard Deviation </vt:lpstr>
      <vt:lpstr>Mean:  A measure of the center; the “average value.” </vt:lpstr>
      <vt:lpstr>Median:  The median M is the midpoint “middle value” of a distribution.  The number such that half the observations are smaller and the other half are larger.    To find the median of a distribution:</vt:lpstr>
      <vt:lpstr>Choices for center:</vt:lpstr>
      <vt:lpstr>Describing the Spread:</vt:lpstr>
      <vt:lpstr>Given:  Hank Aaron’s home run scores in his first 21 seasons</vt:lpstr>
      <vt:lpstr>                  1.2 (Day 2) 5 Number Summary Worksheet:</vt:lpstr>
      <vt:lpstr>5 Number Summary</vt:lpstr>
      <vt:lpstr>5 Number Summary &amp; Boxplots</vt:lpstr>
      <vt:lpstr>Find the Quartiles of Hank Aaron’s counts.</vt:lpstr>
      <vt:lpstr>The interquartile range (IQR) </vt:lpstr>
      <vt:lpstr>So, lets see if any of Hank Aaron’s counts are outliers</vt:lpstr>
      <vt:lpstr>PowerPoint Presentation</vt:lpstr>
      <vt:lpstr>Modified Boxplots: Graphs of the five number summary with outliers plotted individually</vt:lpstr>
      <vt:lpstr>Variance </vt:lpstr>
      <vt:lpstr>Standard Deviation</vt:lpstr>
      <vt:lpstr>Example:  A person’s metabolic rate is the rate at which the body consumes energy.  Here are the metabolic rates of 7 men who took part in a study of dieting.</vt:lpstr>
      <vt:lpstr>PowerPoint Presentation</vt:lpstr>
      <vt:lpstr>Properties of Standard Deviation</vt:lpstr>
      <vt:lpstr>IMPORTANT:  CHOOSING A SUMMARY</vt:lpstr>
    </vt:vector>
  </TitlesOfParts>
  <Company>SDHC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vs. Median, Box Plots, and Measuring Spread by standard deviation</dc:title>
  <dc:creator>Hillsborough Public Schools</dc:creator>
  <cp:lastModifiedBy>Erica Ryan</cp:lastModifiedBy>
  <cp:revision>36</cp:revision>
  <cp:lastPrinted>2016-08-31T11:12:06Z</cp:lastPrinted>
  <dcterms:created xsi:type="dcterms:W3CDTF">2008-08-14T12:45:12Z</dcterms:created>
  <dcterms:modified xsi:type="dcterms:W3CDTF">2017-08-30T15:00:13Z</dcterms:modified>
</cp:coreProperties>
</file>