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34"/>
  </p:normalViewPr>
  <p:slideViewPr>
    <p:cSldViewPr snapToGrid="0" snapToObjects="1">
      <p:cViewPr>
        <p:scale>
          <a:sx n="165" d="100"/>
          <a:sy n="165" d="100"/>
        </p:scale>
        <p:origin x="376"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4C8948-5D9A-2F42-BD0E-250BAE9A2C89}" type="doc">
      <dgm:prSet loTypeId="urn:microsoft.com/office/officeart/2005/8/layout/process1" loCatId="" qsTypeId="urn:microsoft.com/office/officeart/2005/8/quickstyle/simple4" qsCatId="simple" csTypeId="urn:microsoft.com/office/officeart/2005/8/colors/accent1_2" csCatId="accent1" phldr="1"/>
      <dgm:spPr/>
    </dgm:pt>
    <dgm:pt modelId="{527C972E-421C-B144-90A8-2BA27FFACC27}">
      <dgm:prSet phldrT="[Text]"/>
      <dgm:spPr/>
      <dgm:t>
        <a:bodyPr/>
        <a:lstStyle/>
        <a:p>
          <a:pPr algn="ctr"/>
          <a:r>
            <a:rPr lang="en-US" dirty="0" smtClean="0"/>
            <a:t>Theme</a:t>
          </a:r>
          <a:endParaRPr lang="en-US" dirty="0"/>
        </a:p>
      </dgm:t>
    </dgm:pt>
    <dgm:pt modelId="{B294EBC0-FFCB-2043-8D66-FC627475F5DA}" type="parTrans" cxnId="{E6E8E987-F67F-5D4C-8668-46487C264836}">
      <dgm:prSet/>
      <dgm:spPr/>
      <dgm:t>
        <a:bodyPr/>
        <a:lstStyle/>
        <a:p>
          <a:pPr algn="ctr"/>
          <a:endParaRPr lang="en-US"/>
        </a:p>
      </dgm:t>
    </dgm:pt>
    <dgm:pt modelId="{ED0CA6B0-26B1-E848-A569-C505C101FC4F}" type="sibTrans" cxnId="{E6E8E987-F67F-5D4C-8668-46487C264836}">
      <dgm:prSet/>
      <dgm:spPr/>
      <dgm:t>
        <a:bodyPr/>
        <a:lstStyle/>
        <a:p>
          <a:pPr algn="ctr"/>
          <a:endParaRPr lang="en-US"/>
        </a:p>
      </dgm:t>
    </dgm:pt>
    <dgm:pt modelId="{6FA0AACE-C74F-FF42-A048-A6A31F59F25E}">
      <dgm:prSet phldrT="[Text]"/>
      <dgm:spPr/>
      <dgm:t>
        <a:bodyPr/>
        <a:lstStyle/>
        <a:p>
          <a:pPr algn="ctr"/>
          <a:r>
            <a:rPr lang="en-US" dirty="0" smtClean="0"/>
            <a:t>Gatsby's Past</a:t>
          </a:r>
          <a:endParaRPr lang="en-US" dirty="0"/>
        </a:p>
      </dgm:t>
    </dgm:pt>
    <dgm:pt modelId="{E9D726CE-2410-8D40-BAF9-4D36677E0551}" type="parTrans" cxnId="{FFE813DD-451F-1641-83BF-C91D5B4536F9}">
      <dgm:prSet/>
      <dgm:spPr/>
      <dgm:t>
        <a:bodyPr/>
        <a:lstStyle/>
        <a:p>
          <a:pPr algn="ctr"/>
          <a:endParaRPr lang="en-US"/>
        </a:p>
      </dgm:t>
    </dgm:pt>
    <dgm:pt modelId="{5C7236F7-40A2-FF41-BAC2-9582C8804A4A}" type="sibTrans" cxnId="{FFE813DD-451F-1641-83BF-C91D5B4536F9}">
      <dgm:prSet/>
      <dgm:spPr/>
      <dgm:t>
        <a:bodyPr/>
        <a:lstStyle/>
        <a:p>
          <a:pPr algn="ctr"/>
          <a:endParaRPr lang="en-US"/>
        </a:p>
      </dgm:t>
    </dgm:pt>
    <dgm:pt modelId="{AFC84B9E-A083-BE4F-8F21-AFB9B72F6C62}">
      <dgm:prSet phldrT="[Text]"/>
      <dgm:spPr/>
      <dgm:t>
        <a:bodyPr/>
        <a:lstStyle/>
        <a:p>
          <a:pPr algn="ctr"/>
          <a:r>
            <a:rPr lang="en-US" dirty="0" smtClean="0"/>
            <a:t>The Beginning of a Dream</a:t>
          </a:r>
          <a:endParaRPr lang="en-US" dirty="0"/>
        </a:p>
      </dgm:t>
    </dgm:pt>
    <dgm:pt modelId="{DAAB09E1-0056-8144-A8FA-670826EE7E55}" type="parTrans" cxnId="{D4E54CAD-350D-2442-857C-3093524EF1CA}">
      <dgm:prSet/>
      <dgm:spPr/>
      <dgm:t>
        <a:bodyPr/>
        <a:lstStyle/>
        <a:p>
          <a:pPr algn="ctr"/>
          <a:endParaRPr lang="en-US"/>
        </a:p>
      </dgm:t>
    </dgm:pt>
    <dgm:pt modelId="{38574C1A-066C-AF4A-BDD7-AEE7990C2D39}" type="sibTrans" cxnId="{D4E54CAD-350D-2442-857C-3093524EF1CA}">
      <dgm:prSet/>
      <dgm:spPr/>
      <dgm:t>
        <a:bodyPr/>
        <a:lstStyle/>
        <a:p>
          <a:pPr algn="ctr"/>
          <a:endParaRPr lang="en-US"/>
        </a:p>
      </dgm:t>
    </dgm:pt>
    <dgm:pt modelId="{2045309E-BEBB-CA4B-9221-EBE72A2DE494}" type="pres">
      <dgm:prSet presAssocID="{EA4C8948-5D9A-2F42-BD0E-250BAE9A2C89}" presName="Name0" presStyleCnt="0">
        <dgm:presLayoutVars>
          <dgm:dir/>
          <dgm:resizeHandles val="exact"/>
        </dgm:presLayoutVars>
      </dgm:prSet>
      <dgm:spPr/>
    </dgm:pt>
    <dgm:pt modelId="{ABA9697D-D592-AA46-B068-91A5CF983217}" type="pres">
      <dgm:prSet presAssocID="{527C972E-421C-B144-90A8-2BA27FFACC27}" presName="node" presStyleLbl="node1" presStyleIdx="0" presStyleCnt="3">
        <dgm:presLayoutVars>
          <dgm:bulletEnabled val="1"/>
        </dgm:presLayoutVars>
      </dgm:prSet>
      <dgm:spPr/>
    </dgm:pt>
    <dgm:pt modelId="{3479C2A3-5160-7940-8FBE-554B4722E3A0}" type="pres">
      <dgm:prSet presAssocID="{ED0CA6B0-26B1-E848-A569-C505C101FC4F}" presName="sibTrans" presStyleLbl="sibTrans2D1" presStyleIdx="0" presStyleCnt="2"/>
      <dgm:spPr/>
    </dgm:pt>
    <dgm:pt modelId="{D28284D9-D48C-364F-8B4A-AEEBC4AA7E36}" type="pres">
      <dgm:prSet presAssocID="{ED0CA6B0-26B1-E848-A569-C505C101FC4F}" presName="connectorText" presStyleLbl="sibTrans2D1" presStyleIdx="0" presStyleCnt="2"/>
      <dgm:spPr/>
    </dgm:pt>
    <dgm:pt modelId="{84F03E71-CCCE-D148-8677-35FAE740EF77}" type="pres">
      <dgm:prSet presAssocID="{6FA0AACE-C74F-FF42-A048-A6A31F59F25E}" presName="node" presStyleLbl="node1" presStyleIdx="1" presStyleCnt="3">
        <dgm:presLayoutVars>
          <dgm:bulletEnabled val="1"/>
        </dgm:presLayoutVars>
      </dgm:prSet>
      <dgm:spPr/>
    </dgm:pt>
    <dgm:pt modelId="{019ADB07-A911-8F4B-9A35-57C5D3C39786}" type="pres">
      <dgm:prSet presAssocID="{5C7236F7-40A2-FF41-BAC2-9582C8804A4A}" presName="sibTrans" presStyleLbl="sibTrans2D1" presStyleIdx="1" presStyleCnt="2"/>
      <dgm:spPr/>
    </dgm:pt>
    <dgm:pt modelId="{912BDCA1-9B3B-A846-A70A-095BB809EE4E}" type="pres">
      <dgm:prSet presAssocID="{5C7236F7-40A2-FF41-BAC2-9582C8804A4A}" presName="connectorText" presStyleLbl="sibTrans2D1" presStyleIdx="1" presStyleCnt="2"/>
      <dgm:spPr/>
    </dgm:pt>
    <dgm:pt modelId="{8AC879DF-7784-D041-B97F-B4712BA90EDC}" type="pres">
      <dgm:prSet presAssocID="{AFC84B9E-A083-BE4F-8F21-AFB9B72F6C62}" presName="node" presStyleLbl="node1" presStyleIdx="2" presStyleCnt="3">
        <dgm:presLayoutVars>
          <dgm:bulletEnabled val="1"/>
        </dgm:presLayoutVars>
      </dgm:prSet>
      <dgm:spPr/>
      <dgm:t>
        <a:bodyPr/>
        <a:lstStyle/>
        <a:p>
          <a:endParaRPr lang="en-US"/>
        </a:p>
      </dgm:t>
    </dgm:pt>
  </dgm:ptLst>
  <dgm:cxnLst>
    <dgm:cxn modelId="{E6E8E987-F67F-5D4C-8668-46487C264836}" srcId="{EA4C8948-5D9A-2F42-BD0E-250BAE9A2C89}" destId="{527C972E-421C-B144-90A8-2BA27FFACC27}" srcOrd="0" destOrd="0" parTransId="{B294EBC0-FFCB-2043-8D66-FC627475F5DA}" sibTransId="{ED0CA6B0-26B1-E848-A569-C505C101FC4F}"/>
    <dgm:cxn modelId="{FFE813DD-451F-1641-83BF-C91D5B4536F9}" srcId="{EA4C8948-5D9A-2F42-BD0E-250BAE9A2C89}" destId="{6FA0AACE-C74F-FF42-A048-A6A31F59F25E}" srcOrd="1" destOrd="0" parTransId="{E9D726CE-2410-8D40-BAF9-4D36677E0551}" sibTransId="{5C7236F7-40A2-FF41-BAC2-9582C8804A4A}"/>
    <dgm:cxn modelId="{CAA2CA50-745A-C941-B0AB-094C8BB432DF}" type="presOf" srcId="{EA4C8948-5D9A-2F42-BD0E-250BAE9A2C89}" destId="{2045309E-BEBB-CA4B-9221-EBE72A2DE494}" srcOrd="0" destOrd="0" presId="urn:microsoft.com/office/officeart/2005/8/layout/process1"/>
    <dgm:cxn modelId="{59899BD3-B9EA-FA49-BA87-BC9C326B93F5}" type="presOf" srcId="{5C7236F7-40A2-FF41-BAC2-9582C8804A4A}" destId="{019ADB07-A911-8F4B-9A35-57C5D3C39786}" srcOrd="0" destOrd="0" presId="urn:microsoft.com/office/officeart/2005/8/layout/process1"/>
    <dgm:cxn modelId="{298CB4BB-AC2F-624E-9C97-3F7E6F06DEBA}" type="presOf" srcId="{6FA0AACE-C74F-FF42-A048-A6A31F59F25E}" destId="{84F03E71-CCCE-D148-8677-35FAE740EF77}" srcOrd="0" destOrd="0" presId="urn:microsoft.com/office/officeart/2005/8/layout/process1"/>
    <dgm:cxn modelId="{09CAAB6C-2EE5-9D44-BE22-2CE9F9DD5FA1}" type="presOf" srcId="{ED0CA6B0-26B1-E848-A569-C505C101FC4F}" destId="{3479C2A3-5160-7940-8FBE-554B4722E3A0}" srcOrd="0" destOrd="0" presId="urn:microsoft.com/office/officeart/2005/8/layout/process1"/>
    <dgm:cxn modelId="{F82F1BB0-4387-C44A-AC79-BEDAC276FB48}" type="presOf" srcId="{ED0CA6B0-26B1-E848-A569-C505C101FC4F}" destId="{D28284D9-D48C-364F-8B4A-AEEBC4AA7E36}" srcOrd="1" destOrd="0" presId="urn:microsoft.com/office/officeart/2005/8/layout/process1"/>
    <dgm:cxn modelId="{224690AF-A42B-9947-AF0A-7FBD3F3386B2}" type="presOf" srcId="{5C7236F7-40A2-FF41-BAC2-9582C8804A4A}" destId="{912BDCA1-9B3B-A846-A70A-095BB809EE4E}" srcOrd="1" destOrd="0" presId="urn:microsoft.com/office/officeart/2005/8/layout/process1"/>
    <dgm:cxn modelId="{06BDC65A-E870-D846-BB5F-A76CB49B34B1}" type="presOf" srcId="{AFC84B9E-A083-BE4F-8F21-AFB9B72F6C62}" destId="{8AC879DF-7784-D041-B97F-B4712BA90EDC}" srcOrd="0" destOrd="0" presId="urn:microsoft.com/office/officeart/2005/8/layout/process1"/>
    <dgm:cxn modelId="{B87C4C4E-8174-7A40-B068-A1E8372FB106}" type="presOf" srcId="{527C972E-421C-B144-90A8-2BA27FFACC27}" destId="{ABA9697D-D592-AA46-B068-91A5CF983217}" srcOrd="0" destOrd="0" presId="urn:microsoft.com/office/officeart/2005/8/layout/process1"/>
    <dgm:cxn modelId="{D4E54CAD-350D-2442-857C-3093524EF1CA}" srcId="{EA4C8948-5D9A-2F42-BD0E-250BAE9A2C89}" destId="{AFC84B9E-A083-BE4F-8F21-AFB9B72F6C62}" srcOrd="2" destOrd="0" parTransId="{DAAB09E1-0056-8144-A8FA-670826EE7E55}" sibTransId="{38574C1A-066C-AF4A-BDD7-AEE7990C2D39}"/>
    <dgm:cxn modelId="{ECD44232-3CE1-4841-95D9-3955879D1149}" type="presParOf" srcId="{2045309E-BEBB-CA4B-9221-EBE72A2DE494}" destId="{ABA9697D-D592-AA46-B068-91A5CF983217}" srcOrd="0" destOrd="0" presId="urn:microsoft.com/office/officeart/2005/8/layout/process1"/>
    <dgm:cxn modelId="{F5209B8C-947E-8040-8A64-7A42381EB2D8}" type="presParOf" srcId="{2045309E-BEBB-CA4B-9221-EBE72A2DE494}" destId="{3479C2A3-5160-7940-8FBE-554B4722E3A0}" srcOrd="1" destOrd="0" presId="urn:microsoft.com/office/officeart/2005/8/layout/process1"/>
    <dgm:cxn modelId="{24DECA70-1B1A-FD45-AC2A-17799B933A3C}" type="presParOf" srcId="{3479C2A3-5160-7940-8FBE-554B4722E3A0}" destId="{D28284D9-D48C-364F-8B4A-AEEBC4AA7E36}" srcOrd="0" destOrd="0" presId="urn:microsoft.com/office/officeart/2005/8/layout/process1"/>
    <dgm:cxn modelId="{189F10D8-4349-2B41-AC00-B21D5F2E7F20}" type="presParOf" srcId="{2045309E-BEBB-CA4B-9221-EBE72A2DE494}" destId="{84F03E71-CCCE-D148-8677-35FAE740EF77}" srcOrd="2" destOrd="0" presId="urn:microsoft.com/office/officeart/2005/8/layout/process1"/>
    <dgm:cxn modelId="{E35F5C86-C476-264C-9D93-A8014F4B979E}" type="presParOf" srcId="{2045309E-BEBB-CA4B-9221-EBE72A2DE494}" destId="{019ADB07-A911-8F4B-9A35-57C5D3C39786}" srcOrd="3" destOrd="0" presId="urn:microsoft.com/office/officeart/2005/8/layout/process1"/>
    <dgm:cxn modelId="{F61C675A-B78D-DF4E-9D8D-72C0702C2D33}" type="presParOf" srcId="{019ADB07-A911-8F4B-9A35-57C5D3C39786}" destId="{912BDCA1-9B3B-A846-A70A-095BB809EE4E}" srcOrd="0" destOrd="0" presId="urn:microsoft.com/office/officeart/2005/8/layout/process1"/>
    <dgm:cxn modelId="{878874A2-E20D-7D4D-AB2E-3AF741894651}" type="presParOf" srcId="{2045309E-BEBB-CA4B-9221-EBE72A2DE494}" destId="{8AC879DF-7784-D041-B97F-B4712BA90ED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9697D-D592-AA46-B068-91A5CF983217}">
      <dsp:nvSpPr>
        <dsp:cNvPr id="0" name=""/>
        <dsp:cNvSpPr/>
      </dsp:nvSpPr>
      <dsp:spPr>
        <a:xfrm>
          <a:off x="7143" y="2068777"/>
          <a:ext cx="2135187" cy="1281112"/>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Theme</a:t>
          </a:r>
          <a:endParaRPr lang="en-US" sz="2400" kern="1200" dirty="0"/>
        </a:p>
      </dsp:txBody>
      <dsp:txXfrm>
        <a:off x="44665" y="2106299"/>
        <a:ext cx="2060143" cy="1206068"/>
      </dsp:txXfrm>
    </dsp:sp>
    <dsp:sp modelId="{3479C2A3-5160-7940-8FBE-554B4722E3A0}">
      <dsp:nvSpPr>
        <dsp:cNvPr id="0" name=""/>
        <dsp:cNvSpPr/>
      </dsp:nvSpPr>
      <dsp:spPr>
        <a:xfrm>
          <a:off x="2355850" y="2444570"/>
          <a:ext cx="452659" cy="529526"/>
        </a:xfrm>
        <a:prstGeom prst="rightArrow">
          <a:avLst>
            <a:gd name="adj1" fmla="val 60000"/>
            <a:gd name="adj2" fmla="val 50000"/>
          </a:avLst>
        </a:prstGeom>
        <a:gradFill rotWithShape="0">
          <a:gsLst>
            <a:gs pos="0">
              <a:schemeClr val="accent1">
                <a:tint val="60000"/>
                <a:hueOff val="0"/>
                <a:satOff val="0"/>
                <a:lumOff val="0"/>
                <a:alphaOff val="0"/>
                <a:tint val="96000"/>
                <a:satMod val="100000"/>
                <a:lumMod val="104000"/>
              </a:schemeClr>
            </a:gs>
            <a:gs pos="78000">
              <a:schemeClr val="accent1">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355850" y="2550475"/>
        <a:ext cx="316861" cy="317716"/>
      </dsp:txXfrm>
    </dsp:sp>
    <dsp:sp modelId="{84F03E71-CCCE-D148-8677-35FAE740EF77}">
      <dsp:nvSpPr>
        <dsp:cNvPr id="0" name=""/>
        <dsp:cNvSpPr/>
      </dsp:nvSpPr>
      <dsp:spPr>
        <a:xfrm>
          <a:off x="2996406" y="2068777"/>
          <a:ext cx="2135187" cy="1281112"/>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Gatsby's Past</a:t>
          </a:r>
          <a:endParaRPr lang="en-US" sz="2400" kern="1200" dirty="0"/>
        </a:p>
      </dsp:txBody>
      <dsp:txXfrm>
        <a:off x="3033928" y="2106299"/>
        <a:ext cx="2060143" cy="1206068"/>
      </dsp:txXfrm>
    </dsp:sp>
    <dsp:sp modelId="{019ADB07-A911-8F4B-9A35-57C5D3C39786}">
      <dsp:nvSpPr>
        <dsp:cNvPr id="0" name=""/>
        <dsp:cNvSpPr/>
      </dsp:nvSpPr>
      <dsp:spPr>
        <a:xfrm>
          <a:off x="5345112" y="2444570"/>
          <a:ext cx="452659" cy="529526"/>
        </a:xfrm>
        <a:prstGeom prst="rightArrow">
          <a:avLst>
            <a:gd name="adj1" fmla="val 60000"/>
            <a:gd name="adj2" fmla="val 50000"/>
          </a:avLst>
        </a:prstGeom>
        <a:gradFill rotWithShape="0">
          <a:gsLst>
            <a:gs pos="0">
              <a:schemeClr val="accent1">
                <a:tint val="60000"/>
                <a:hueOff val="0"/>
                <a:satOff val="0"/>
                <a:lumOff val="0"/>
                <a:alphaOff val="0"/>
                <a:tint val="96000"/>
                <a:satMod val="100000"/>
                <a:lumMod val="104000"/>
              </a:schemeClr>
            </a:gs>
            <a:gs pos="78000">
              <a:schemeClr val="accent1">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345112" y="2550475"/>
        <a:ext cx="316861" cy="317716"/>
      </dsp:txXfrm>
    </dsp:sp>
    <dsp:sp modelId="{8AC879DF-7784-D041-B97F-B4712BA90EDC}">
      <dsp:nvSpPr>
        <dsp:cNvPr id="0" name=""/>
        <dsp:cNvSpPr/>
      </dsp:nvSpPr>
      <dsp:spPr>
        <a:xfrm>
          <a:off x="5985668" y="2068777"/>
          <a:ext cx="2135187" cy="1281112"/>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The Beginning of a Dream</a:t>
          </a:r>
          <a:endParaRPr lang="en-US" sz="2400" kern="1200" dirty="0"/>
        </a:p>
      </dsp:txBody>
      <dsp:txXfrm>
        <a:off x="6023190" y="2106299"/>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9/7/17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9/7/17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9/7/17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9/7/17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9/7/17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9/7/17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9/7/17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The use of clothing and colors 	</a:t>
            </a:r>
            <a:endParaRPr lang="en-US" sz="4000" dirty="0"/>
          </a:p>
        </p:txBody>
      </p:sp>
      <p:sp>
        <p:nvSpPr>
          <p:cNvPr id="3" name="Subtitle 2"/>
          <p:cNvSpPr>
            <a:spLocks noGrp="1"/>
          </p:cNvSpPr>
          <p:nvPr>
            <p:ph type="subTitle" idx="1"/>
          </p:nvPr>
        </p:nvSpPr>
        <p:spPr/>
        <p:txBody>
          <a:bodyPr>
            <a:normAutofit/>
          </a:bodyPr>
          <a:lstStyle/>
          <a:p>
            <a:r>
              <a:rPr lang="en-US" sz="1600" dirty="0" smtClean="0"/>
              <a:t>Parth Kulkarni</a:t>
            </a:r>
            <a:endParaRPr lang="en-US" sz="1600" dirty="0"/>
          </a:p>
        </p:txBody>
      </p:sp>
    </p:spTree>
    <p:extLst>
      <p:ext uri="{BB962C8B-B14F-4D97-AF65-F5344CB8AC3E}">
        <p14:creationId xmlns:p14="http://schemas.microsoft.com/office/powerpoint/2010/main" val="701761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Diagram 3"/>
          <p:cNvGraphicFramePr/>
          <p:nvPr>
            <p:extLst>
              <p:ext uri="{D42A27DB-BD31-4B8C-83A1-F6EECF244321}">
                <p14:modId xmlns:p14="http://schemas.microsoft.com/office/powerpoint/2010/main" val="815362079"/>
              </p:ext>
            </p:extLst>
          </p:nvPr>
        </p:nvGraphicFramePr>
        <p:xfrm>
          <a:off x="2100013" y="76437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5177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a:t>
            </a:r>
            <a:endParaRPr lang="en-US" dirty="0"/>
          </a:p>
        </p:txBody>
      </p:sp>
      <p:sp>
        <p:nvSpPr>
          <p:cNvPr id="3" name="Content Placeholder 2"/>
          <p:cNvSpPr>
            <a:spLocks noGrp="1"/>
          </p:cNvSpPr>
          <p:nvPr>
            <p:ph idx="1"/>
          </p:nvPr>
        </p:nvSpPr>
        <p:spPr/>
        <p:txBody>
          <a:bodyPr>
            <a:normAutofit/>
          </a:bodyPr>
          <a:lstStyle/>
          <a:p>
            <a:pPr marL="0" indent="0" algn="just">
              <a:buNone/>
            </a:pPr>
            <a:r>
              <a:rPr lang="en-US" sz="1800" dirty="0" smtClean="0"/>
              <a:t>In </a:t>
            </a:r>
            <a:r>
              <a:rPr lang="en-US" sz="1800" dirty="0"/>
              <a:t>the novel </a:t>
            </a:r>
            <a:r>
              <a:rPr lang="en-US" sz="1800" u="sng" dirty="0"/>
              <a:t>The Great Gatsby</a:t>
            </a:r>
            <a:r>
              <a:rPr lang="en-US" sz="1800" dirty="0"/>
              <a:t>, F. Scott Fitzgerald illustrates the theme that </a:t>
            </a:r>
            <a:r>
              <a:rPr lang="en-US" sz="1800" dirty="0" smtClean="0"/>
              <a:t>as a person comes in contact with wealth, he/she starts having dreams, goals, and starts thinking that money can buy ANYTHING in this world. He complicates this by showing us how Gatsby thinks he can buy Daisy’s love with all his wealth, when he can’t. This will be shown through symbolism in the clothes Gatsby wears, (the material, colors, etc.)</a:t>
            </a:r>
          </a:p>
        </p:txBody>
      </p:sp>
    </p:spTree>
    <p:extLst>
      <p:ext uri="{BB962C8B-B14F-4D97-AF65-F5344CB8AC3E}">
        <p14:creationId xmlns:p14="http://schemas.microsoft.com/office/powerpoint/2010/main" val="927782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clothing?</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Clothing is an extension of one’s personality, thoughts, and emotions.</a:t>
            </a:r>
          </a:p>
          <a:p>
            <a:pPr marL="0" indent="0">
              <a:buNone/>
            </a:pPr>
            <a:endParaRPr lang="en-US" sz="1800" dirty="0" smtClean="0"/>
          </a:p>
          <a:p>
            <a:pPr marL="0" indent="0">
              <a:buNone/>
            </a:pPr>
            <a:r>
              <a:rPr lang="en-US" sz="1800" dirty="0" smtClean="0"/>
              <a:t>Gatsby’s thoughts and personality change throughout the book, and so do his clothes; The color and TYPE of clothes he is wearing reflects his status in society and his dreams. </a:t>
            </a:r>
            <a:endParaRPr lang="en-US" sz="1800" dirty="0"/>
          </a:p>
        </p:txBody>
      </p:sp>
    </p:spTree>
    <p:extLst>
      <p:ext uri="{BB962C8B-B14F-4D97-AF65-F5344CB8AC3E}">
        <p14:creationId xmlns:p14="http://schemas.microsoft.com/office/powerpoint/2010/main" val="666293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Gatsby’s past</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“It was James Gatz who had been loafing along the beach that afternoon in a torn green jersey</a:t>
            </a:r>
            <a:r>
              <a:rPr lang="mr-IN" sz="1800" dirty="0" smtClean="0"/>
              <a:t>…</a:t>
            </a:r>
            <a:r>
              <a:rPr lang="en-US" sz="1800" dirty="0" smtClean="0"/>
              <a:t>” (Fitzgerald, 98)</a:t>
            </a:r>
          </a:p>
          <a:p>
            <a:pPr marL="0" indent="0">
              <a:buNone/>
            </a:pPr>
            <a:endParaRPr lang="en-US" sz="1800" dirty="0"/>
          </a:p>
          <a:p>
            <a:pPr marL="0" indent="0">
              <a:buNone/>
            </a:pPr>
            <a:r>
              <a:rPr lang="en-US" sz="1800" dirty="0" smtClean="0"/>
              <a:t>He starts of his life as a poor innocent man helping others.</a:t>
            </a:r>
          </a:p>
          <a:p>
            <a:pPr lvl="2"/>
            <a:r>
              <a:rPr lang="en-US" sz="1400" dirty="0" smtClean="0"/>
              <a:t>He didn’t have a dream</a:t>
            </a:r>
          </a:p>
          <a:p>
            <a:pPr lvl="2"/>
            <a:r>
              <a:rPr lang="en-US" sz="1400" dirty="0" smtClean="0"/>
              <a:t>Didn’t care about money</a:t>
            </a:r>
          </a:p>
          <a:p>
            <a:pPr lvl="2"/>
            <a:r>
              <a:rPr lang="en-US" sz="1400" dirty="0" smtClean="0"/>
              <a:t>Didn’t care about love</a:t>
            </a:r>
          </a:p>
          <a:p>
            <a:pPr lvl="2"/>
            <a:r>
              <a:rPr lang="en-US" sz="1400" dirty="0" smtClean="0"/>
              <a:t>Didn’t care about finding love with money</a:t>
            </a:r>
            <a:endParaRPr lang="en-US" sz="1400" dirty="0"/>
          </a:p>
        </p:txBody>
      </p:sp>
    </p:spTree>
    <p:extLst>
      <p:ext uri="{BB962C8B-B14F-4D97-AF65-F5344CB8AC3E}">
        <p14:creationId xmlns:p14="http://schemas.microsoft.com/office/powerpoint/2010/main" val="1673903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beginning of a dream</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“A few days later he took him to Duluth and bought him a blue coat, six pairs of white duck trousers, and a yachting cap.” (Fitzgerald, 100)</a:t>
            </a:r>
          </a:p>
          <a:p>
            <a:pPr marL="0" indent="0">
              <a:buNone/>
            </a:pPr>
            <a:endParaRPr lang="en-US" sz="1800" dirty="0" smtClean="0"/>
          </a:p>
          <a:p>
            <a:pPr marL="0" indent="0">
              <a:buNone/>
            </a:pPr>
            <a:r>
              <a:rPr lang="en-US" sz="1800" dirty="0" smtClean="0"/>
              <a:t>At this point, Gatsby changes and wants to become wealthy like Dan Cody. He believes that wealth will make his life happy and he will be able to do anything.</a:t>
            </a:r>
          </a:p>
          <a:p>
            <a:pPr lvl="2"/>
            <a:r>
              <a:rPr lang="en-US" sz="1400" dirty="0" smtClean="0"/>
              <a:t>His clothing shows wealth</a:t>
            </a:r>
            <a:endParaRPr lang="en-US" sz="1400" dirty="0"/>
          </a:p>
        </p:txBody>
      </p:sp>
    </p:spTree>
    <p:extLst>
      <p:ext uri="{BB962C8B-B14F-4D97-AF65-F5344CB8AC3E}">
        <p14:creationId xmlns:p14="http://schemas.microsoft.com/office/powerpoint/2010/main" val="1277717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203" y="764373"/>
            <a:ext cx="9888997" cy="1293028"/>
          </a:xfrm>
        </p:spPr>
        <p:txBody>
          <a:bodyPr>
            <a:normAutofit/>
          </a:bodyPr>
          <a:lstStyle/>
          <a:p>
            <a:r>
              <a:rPr lang="en-US" sz="3200" dirty="0" smtClean="0"/>
              <a:t>His hope for love (imagery and symbolism)</a:t>
            </a:r>
            <a:endParaRPr lang="en-US" sz="3200" dirty="0"/>
          </a:p>
        </p:txBody>
      </p:sp>
      <p:sp>
        <p:nvSpPr>
          <p:cNvPr id="3" name="Content Placeholder 2"/>
          <p:cNvSpPr>
            <a:spLocks noGrp="1"/>
          </p:cNvSpPr>
          <p:nvPr>
            <p:ph idx="1"/>
          </p:nvPr>
        </p:nvSpPr>
        <p:spPr/>
        <p:txBody>
          <a:bodyPr>
            <a:normAutofit/>
          </a:bodyPr>
          <a:lstStyle/>
          <a:p>
            <a:pPr marL="0" indent="0">
              <a:buNone/>
            </a:pPr>
            <a:r>
              <a:rPr lang="en-US" sz="1850" dirty="0" smtClean="0"/>
              <a:t>“Gatsby, in a </a:t>
            </a:r>
            <a:r>
              <a:rPr lang="en-US" sz="1850" b="1" u="sng" dirty="0" smtClean="0">
                <a:ln>
                  <a:solidFill>
                    <a:schemeClr val="tx1"/>
                  </a:solidFill>
                </a:ln>
              </a:rPr>
              <a:t>white</a:t>
            </a:r>
            <a:r>
              <a:rPr lang="en-US" sz="1850" dirty="0" smtClean="0"/>
              <a:t> flannel suit, </a:t>
            </a:r>
            <a:r>
              <a:rPr lang="en-US" sz="1850" b="1" u="sng" dirty="0" smtClean="0">
                <a:solidFill>
                  <a:schemeClr val="tx1">
                    <a:lumMod val="65000"/>
                  </a:schemeClr>
                </a:solidFill>
              </a:rPr>
              <a:t>silver</a:t>
            </a:r>
            <a:r>
              <a:rPr lang="en-US" sz="1850" dirty="0" smtClean="0"/>
              <a:t> shirt, and </a:t>
            </a:r>
            <a:r>
              <a:rPr lang="en-US" sz="1850" b="1" u="sng" dirty="0" smtClean="0">
                <a:solidFill>
                  <a:schemeClr val="accent3"/>
                </a:solidFill>
              </a:rPr>
              <a:t>golden</a:t>
            </a:r>
            <a:r>
              <a:rPr lang="en-US" sz="1850" dirty="0" smtClean="0"/>
              <a:t> colored tie, hurried in.” (Fitzgerald, 84)</a:t>
            </a:r>
          </a:p>
          <a:p>
            <a:pPr marL="0" indent="0">
              <a:buNone/>
            </a:pPr>
            <a:endParaRPr lang="en-US" sz="1850" dirty="0"/>
          </a:p>
          <a:p>
            <a:pPr marL="0" indent="0">
              <a:buNone/>
            </a:pPr>
            <a:r>
              <a:rPr lang="en-US" sz="1850" dirty="0" smtClean="0"/>
              <a:t>This is what Gatsby is wearing the first time he meets Daisy at Neal’s house.</a:t>
            </a:r>
          </a:p>
          <a:p>
            <a:pPr marL="0" indent="0">
              <a:buNone/>
            </a:pPr>
            <a:endParaRPr lang="en-US" sz="1850" dirty="0"/>
          </a:p>
        </p:txBody>
      </p:sp>
    </p:spTree>
    <p:extLst>
      <p:ext uri="{BB962C8B-B14F-4D97-AF65-F5344CB8AC3E}">
        <p14:creationId xmlns:p14="http://schemas.microsoft.com/office/powerpoint/2010/main" val="2138767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n>
                  <a:solidFill>
                    <a:schemeClr val="tx1"/>
                  </a:solidFill>
                </a:ln>
              </a:rPr>
              <a:t>White</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t>Gatsby </a:t>
            </a:r>
            <a:r>
              <a:rPr lang="en-US" sz="1800" dirty="0" smtClean="0"/>
              <a:t>wears a </a:t>
            </a:r>
            <a:r>
              <a:rPr lang="en-US" sz="1800" b="1" u="sng" dirty="0">
                <a:ln>
                  <a:solidFill>
                    <a:schemeClr val="tx1"/>
                  </a:solidFill>
                </a:ln>
              </a:rPr>
              <a:t>white</a:t>
            </a:r>
            <a:r>
              <a:rPr lang="en-US" sz="1800" dirty="0"/>
              <a:t> flannel </a:t>
            </a:r>
            <a:r>
              <a:rPr lang="en-US" sz="1800" dirty="0" smtClean="0"/>
              <a:t>suit to his first meeting.</a:t>
            </a:r>
          </a:p>
          <a:p>
            <a:pPr marL="0" indent="0">
              <a:buNone/>
            </a:pPr>
            <a:endParaRPr lang="en-US" sz="1800" dirty="0" smtClean="0"/>
          </a:p>
          <a:p>
            <a:pPr marL="0" indent="0">
              <a:buNone/>
            </a:pPr>
            <a:endParaRPr lang="en-US" sz="1800" dirty="0" smtClean="0"/>
          </a:p>
          <a:p>
            <a:pPr marL="0" indent="0">
              <a:buNone/>
            </a:pPr>
            <a:r>
              <a:rPr lang="en-US" sz="1800" dirty="0" smtClean="0"/>
              <a:t>Gatsby has high hopes for Daisy and is symbolized through his white suit. He has FAITH in himself.</a:t>
            </a:r>
            <a:endParaRPr lang="en-US" sz="1800" dirty="0"/>
          </a:p>
        </p:txBody>
      </p:sp>
      <p:sp>
        <p:nvSpPr>
          <p:cNvPr id="4" name="TextBox 3"/>
          <p:cNvSpPr txBox="1"/>
          <p:nvPr/>
        </p:nvSpPr>
        <p:spPr>
          <a:xfrm>
            <a:off x="3541363" y="2932268"/>
            <a:ext cx="6718516" cy="307777"/>
          </a:xfrm>
          <a:prstGeom prst="rect">
            <a:avLst/>
          </a:prstGeom>
          <a:noFill/>
        </p:spPr>
        <p:txBody>
          <a:bodyPr wrap="square" rtlCol="0">
            <a:spAutoFit/>
          </a:bodyPr>
          <a:lstStyle/>
          <a:p>
            <a:r>
              <a:rPr lang="en-US" sz="1400" dirty="0"/>
              <a:t>White symbolizes a successful beginning. White also depicts faith and purity.</a:t>
            </a:r>
          </a:p>
        </p:txBody>
      </p:sp>
      <p:cxnSp>
        <p:nvCxnSpPr>
          <p:cNvPr id="6" name="Straight Arrow Connector 5"/>
          <p:cNvCxnSpPr/>
          <p:nvPr/>
        </p:nvCxnSpPr>
        <p:spPr>
          <a:xfrm flipH="1" flipV="1">
            <a:off x="3122908" y="2543434"/>
            <a:ext cx="418455" cy="423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3282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161</TotalTime>
  <Words>385</Words>
  <Application>Microsoft Macintosh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Mangal</vt:lpstr>
      <vt:lpstr>Arial</vt:lpstr>
      <vt:lpstr>Vapor Trail</vt:lpstr>
      <vt:lpstr>The use of clothing and colors  </vt:lpstr>
      <vt:lpstr>Outline</vt:lpstr>
      <vt:lpstr>Theme</vt:lpstr>
      <vt:lpstr>WHY clothing?</vt:lpstr>
      <vt:lpstr>Gatsby’s past</vt:lpstr>
      <vt:lpstr>The beginning of a dream</vt:lpstr>
      <vt:lpstr>His hope for love (imagery and symbolism)</vt:lpstr>
      <vt:lpstr>White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 KULKARNI</dc:creator>
  <cp:lastModifiedBy>PARTH KULKARNI</cp:lastModifiedBy>
  <cp:revision>12</cp:revision>
  <dcterms:created xsi:type="dcterms:W3CDTF">2017-09-07T15:10:16Z</dcterms:created>
  <dcterms:modified xsi:type="dcterms:W3CDTF">2017-09-07T17:51:17Z</dcterms:modified>
</cp:coreProperties>
</file>