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8" r:id="rId3"/>
    <p:sldId id="319" r:id="rId4"/>
    <p:sldId id="317" r:id="rId5"/>
    <p:sldId id="322" r:id="rId6"/>
    <p:sldId id="329" r:id="rId7"/>
    <p:sldId id="324" r:id="rId8"/>
    <p:sldId id="325" r:id="rId9"/>
    <p:sldId id="328" r:id="rId10"/>
    <p:sldId id="327" r:id="rId11"/>
    <p:sldId id="323" r:id="rId12"/>
    <p:sldId id="33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763E2-A738-6ECD-C6B6-191569656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067B15-5F84-096F-C5D5-10261F66A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335A6-E75B-5C28-A332-3B9F51F2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38A4-4930-F81B-469D-37EDA4D3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8AD6A-BA52-D810-65EE-0A360017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21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2F1E6-8DEB-61CF-A692-E8D739A7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AA9B27-AC69-9C27-F2DE-86FDDB7A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05D0-7512-D226-61E4-45A9805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C540CB-0D1A-F9B1-ECAA-60F6676D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750C3-4FD5-BD9E-96AD-462FD70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6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25B7A-D3E5-BB4B-0A2B-60E3917E3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BB4AA5-A963-8CC6-8902-2E7CBDB12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98158-26FB-BA65-6AF0-70AF68C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D479A-329A-7C0C-69C4-F78A1FF3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7C4A9B-98F9-209D-15CD-3E1D03D7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09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BEA68-C111-F586-A184-03CD0724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6091-B8B1-A3B7-3032-4B6ADCFF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A690A-5CA2-A692-01EE-AB164888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199B6-16F5-5980-2C93-FB8EFCB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81F42-E648-3248-91EB-5E2CCF364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F8F73-8DAF-9C57-C070-09EC98D6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9ADB-9C66-ACC8-2C04-61686E25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EEE4B-CE2E-A015-F549-5DC57238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9710E-B7B1-FCCF-C62B-9F9632F1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02C2F-A4EF-1B74-28F1-238C2DB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7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9037-EB76-BF3A-0299-128B8E11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95CAA1-EEA7-8153-4B9D-6F6E9CA84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60A5CE-619D-5026-D3B4-49BEAE27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107846-CBCF-C1FA-D701-927F4579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9379BE-05FD-C067-673D-362CBEB1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1375AB-3F99-9996-C9AE-7A15843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42BA6-DCC6-3802-43A3-65B1CE8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9C1A8-1296-6141-FC13-D8D25644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22A00-CE19-450D-168F-6C451D04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8208C6-37F3-4CD5-3CB3-C1557B02D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DDE159-7A81-D45A-3356-C4BAE6E5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FB4162-648A-5997-1287-CF18FA46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06B8B-73F2-90EB-D799-10B473C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DF2597-F86F-D73D-6464-D26E0858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7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F4DC01-0DB6-24D8-F1E9-00D95BF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A70D89-DDB6-42E8-F760-964FB1D90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3F77D8-D17D-7B56-DF57-ABADD9B7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A7FFF-F166-D375-EB41-BA24B544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73609A-1090-63F9-FA9F-761E377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B58D5-A0B6-105D-9121-E2FDF222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11597B-179F-6423-758B-E5426E65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62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F28B1-5204-C8FA-7405-C7C7C696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B31DA8-0223-252B-8FF0-2570DBDD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381CCF-0FBB-332A-40FF-322786429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C73C7-7DF5-E73C-2253-9BB0D35A9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C6A76-882E-D7D4-86D4-9029F90C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76AF9-AE8B-203C-CF36-3CE6CA1D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4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B6B4E-2979-D386-833C-C3264058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8A3522-CA2B-6971-A191-5FEE0F743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990854-E008-F379-7EB4-F8479B5A1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E0BDEF-1F63-CA2B-0E6F-D367B8F8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763DD-5D95-165D-7975-EB8B7ACD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B68E3-9E2A-0637-674C-EC684652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3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EC0AB-7EC6-247F-7AA6-3B68E7AE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1FD40-3AED-DF22-B5E8-12B2169C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6A868-8DA4-A3FA-309E-1AED875DC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7A782-6211-4857-8CCF-A6CB4A197067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E21E-E789-485D-E07C-3116CF8E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3333D-3403-846B-BF74-461DC547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344DC-8DCF-42E7-B51A-DDC16280F8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A0F90-8E09-9DA4-52D5-E7C5089D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0729 progress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7DD56-1DAB-C5F2-8521-D050EB099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F9798-BE6D-78EC-FA82-AA7473B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0FF1B3-F9ED-247B-B0EC-5B3D693D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76400"/>
            <a:ext cx="5753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1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C010-214A-F446-A60E-63920FE5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Future considerations</a:t>
            </a:r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F0EB51D-ACDA-8761-E0DB-7E23BB036948}"/>
              </a:ext>
            </a:extLst>
          </p:cNvPr>
          <p:cNvGrpSpPr/>
          <p:nvPr/>
        </p:nvGrpSpPr>
        <p:grpSpPr>
          <a:xfrm>
            <a:off x="3722913" y="2019227"/>
            <a:ext cx="6509660" cy="1491479"/>
            <a:chOff x="744580" y="2157006"/>
            <a:chExt cx="10280471" cy="199929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C06BA6F-0E5E-1380-3578-5C52E883C6CB}"/>
                </a:ext>
              </a:extLst>
            </p:cNvPr>
            <p:cNvSpPr/>
            <p:nvPr/>
          </p:nvSpPr>
          <p:spPr>
            <a:xfrm>
              <a:off x="744580" y="2157006"/>
              <a:ext cx="10280471" cy="1999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Prodigious memory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2C1B3B0-2C34-0A35-46D3-C7EAF45BE93E}"/>
                </a:ext>
              </a:extLst>
            </p:cNvPr>
            <p:cNvSpPr/>
            <p:nvPr/>
          </p:nvSpPr>
          <p:spPr>
            <a:xfrm>
              <a:off x="1053735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Music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Perfect pitch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025A8E7-2EA9-8DD7-9222-52DB1DDFAFD4}"/>
                </a:ext>
              </a:extLst>
            </p:cNvPr>
            <p:cNvSpPr/>
            <p:nvPr/>
          </p:nvSpPr>
          <p:spPr>
            <a:xfrm>
              <a:off x="2985952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Art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Drawing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1A9CC11-0261-E190-4545-64C706BDE597}"/>
                </a:ext>
              </a:extLst>
            </p:cNvPr>
            <p:cNvSpPr/>
            <p:nvPr/>
          </p:nvSpPr>
          <p:spPr>
            <a:xfrm>
              <a:off x="4918169" y="2474322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calculating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974DF83-E132-6C47-D3A2-01EF4F4C7723}"/>
                </a:ext>
              </a:extLst>
            </p:cNvPr>
            <p:cNvSpPr/>
            <p:nvPr/>
          </p:nvSpPr>
          <p:spPr>
            <a:xfrm>
              <a:off x="6850386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3AAC374-D625-FB15-40E5-0FFC9A060F35}"/>
                </a:ext>
              </a:extLst>
            </p:cNvPr>
            <p:cNvSpPr/>
            <p:nvPr/>
          </p:nvSpPr>
          <p:spPr>
            <a:xfrm>
              <a:off x="8782603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Mechanical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spatial skills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27DCAD2-57E3-9DED-0596-C0D5034E8524}"/>
              </a:ext>
            </a:extLst>
          </p:cNvPr>
          <p:cNvSpPr/>
          <p:nvPr/>
        </p:nvSpPr>
        <p:spPr>
          <a:xfrm rot="5400000">
            <a:off x="3122876" y="3935113"/>
            <a:ext cx="738178" cy="52885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83E543-0BB0-D7DC-EB16-7169A946C0BA}"/>
              </a:ext>
            </a:extLst>
          </p:cNvPr>
          <p:cNvSpPr/>
          <p:nvPr/>
        </p:nvSpPr>
        <p:spPr>
          <a:xfrm>
            <a:off x="1933302" y="2772527"/>
            <a:ext cx="1332413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Savant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Human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BB20308-EE5E-E698-00F4-3645E31AA2BB}"/>
              </a:ext>
            </a:extLst>
          </p:cNvPr>
          <p:cNvSpPr/>
          <p:nvPr/>
        </p:nvSpPr>
        <p:spPr>
          <a:xfrm>
            <a:off x="1933302" y="4888381"/>
            <a:ext cx="1332413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Savant</a:t>
            </a:r>
          </a:p>
          <a:p>
            <a:pPr algn="ctr"/>
            <a:r>
              <a:rPr lang="en-US" altLang="ko-KR" b="1">
                <a:solidFill>
                  <a:schemeClr val="tx1"/>
                </a:solidFill>
              </a:rPr>
              <a:t>Net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0ED026B-9815-74F7-16BF-34F0EC71C3DB}"/>
              </a:ext>
            </a:extLst>
          </p:cNvPr>
          <p:cNvSpPr/>
          <p:nvPr/>
        </p:nvSpPr>
        <p:spPr>
          <a:xfrm>
            <a:off x="3722913" y="4888381"/>
            <a:ext cx="2527630" cy="7381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What kind of ability?</a:t>
            </a:r>
          </a:p>
        </p:txBody>
      </p:sp>
    </p:spTree>
    <p:extLst>
      <p:ext uri="{BB962C8B-B14F-4D97-AF65-F5344CB8AC3E}">
        <p14:creationId xmlns:p14="http://schemas.microsoft.com/office/powerpoint/2010/main" val="34901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B6AC6-4246-2188-2D8B-0C96765E5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281E5-1728-3178-C661-A4BC223E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인간　인지구조　더　찾아보기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－＞　모사　필요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606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AEB2-28BC-9E51-7215-A714C700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3064-98C4-29A1-853D-BC1DF250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Architecture with Autism, Savant Feature</a:t>
            </a:r>
            <a:endParaRPr lang="ko-KR" altLang="en-US" sz="400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EDD85BF-95BA-4572-60ED-1763B893D776}"/>
              </a:ext>
            </a:extLst>
          </p:cNvPr>
          <p:cNvSpPr/>
          <p:nvPr/>
        </p:nvSpPr>
        <p:spPr>
          <a:xfrm>
            <a:off x="4169664" y="1690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Memorize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Hippocampus?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90CFE9F-5B16-9BC0-D5E5-6EBE5F5488F8}"/>
              </a:ext>
            </a:extLst>
          </p:cNvPr>
          <p:cNvSpPr/>
          <p:nvPr/>
        </p:nvSpPr>
        <p:spPr>
          <a:xfrm>
            <a:off x="4169664" y="3214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 to communication</a:t>
            </a:r>
          </a:p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 Brain?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E9A27A-FD5D-F927-9D57-1C3EE06A0912}"/>
              </a:ext>
            </a:extLst>
          </p:cNvPr>
          <p:cNvSpPr/>
          <p:nvPr/>
        </p:nvSpPr>
        <p:spPr>
          <a:xfrm>
            <a:off x="4169664" y="4738688"/>
            <a:ext cx="3355848" cy="110642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How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to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Overgrow</a:t>
            </a:r>
            <a:b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</a:b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Like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Autism?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7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A0C47-624F-0627-4469-E635FFA1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research (Memorize, Comm)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B6B8A-A600-7195-D013-736EE8579757}"/>
              </a:ext>
            </a:extLst>
          </p:cNvPr>
          <p:cNvSpPr txBox="1"/>
          <p:nvPr/>
        </p:nvSpPr>
        <p:spPr>
          <a:xfrm>
            <a:off x="838200" y="1690688"/>
            <a:ext cx="82347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CLS Theory</a:t>
            </a:r>
          </a:p>
          <a:p>
            <a:endParaRPr lang="en-US" altLang="ko-KR" sz="2800" dirty="0"/>
          </a:p>
          <a:p>
            <a:r>
              <a:rPr lang="en-US" altLang="ko-KR" sz="2800" dirty="0"/>
              <a:t>Dual Cognitive Architecture Incorporating Biases</a:t>
            </a:r>
          </a:p>
          <a:p>
            <a:r>
              <a:rPr lang="en-US" altLang="ko-KR" sz="2800" dirty="0"/>
              <a:t>and Multi-Memory Systems for Lifelong Learning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34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997F6-AD1F-E9C0-BF8C-8BC4A24D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Architecture with Autism, Savant Feature</a:t>
            </a:r>
            <a:endParaRPr lang="ko-KR" altLang="en-US"/>
          </a:p>
        </p:txBody>
      </p:sp>
      <p:pic>
        <p:nvPicPr>
          <p:cNvPr id="5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115F2F88-32B3-FB5A-7ED5-7977676D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66" y="2046650"/>
            <a:ext cx="1905997" cy="20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40CFC-5327-A4CE-3719-4E2898D47FF5}"/>
              </a:ext>
            </a:extLst>
          </p:cNvPr>
          <p:cNvSpPr txBox="1"/>
          <p:nvPr/>
        </p:nvSpPr>
        <p:spPr>
          <a:xfrm>
            <a:off x="156755" y="4650266"/>
            <a:ext cx="44936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/>
              <a:t>Thus, </a:t>
            </a:r>
            <a:r>
              <a:rPr lang="en-US" altLang="ko-KR" b="1"/>
              <a:t>structured and </a:t>
            </a:r>
            <a:r>
              <a:rPr lang="en-US" altLang="ko-KR" b="1">
                <a:solidFill>
                  <a:srgbClr val="FF0000"/>
                </a:solidFill>
              </a:rPr>
              <a:t>patterned codes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serve as the </a:t>
            </a:r>
            <a:r>
              <a:rPr lang="en-US" altLang="ko-KR" b="1">
                <a:solidFill>
                  <a:srgbClr val="FF0000"/>
                </a:solidFill>
              </a:rPr>
              <a:t>core domain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en-US" altLang="ko-KR"/>
              <a:t>in which </a:t>
            </a:r>
            <a:r>
              <a:rPr lang="en-US" altLang="ko-KR" b="1"/>
              <a:t>savant abilities</a:t>
            </a:r>
            <a:r>
              <a:rPr lang="en-US" altLang="ko-KR"/>
              <a:t> most often emerge.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22EF4E-3BB8-1CA2-ED89-1F0CA8114A30}"/>
              </a:ext>
            </a:extLst>
          </p:cNvPr>
          <p:cNvGrpSpPr/>
          <p:nvPr/>
        </p:nvGrpSpPr>
        <p:grpSpPr>
          <a:xfrm>
            <a:off x="4554583" y="2157006"/>
            <a:ext cx="6801394" cy="4335869"/>
            <a:chOff x="4554583" y="2157006"/>
            <a:chExt cx="6801394" cy="433586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32C97D96-E77C-8C97-6EAD-6B2FAE73374E}"/>
                </a:ext>
              </a:extLst>
            </p:cNvPr>
            <p:cNvSpPr/>
            <p:nvPr/>
          </p:nvSpPr>
          <p:spPr>
            <a:xfrm>
              <a:off x="4554583" y="2157006"/>
              <a:ext cx="6801394" cy="43358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Model</a:t>
              </a:r>
            </a:p>
          </p:txBody>
        </p:sp>
        <p:pic>
          <p:nvPicPr>
            <p:cNvPr id="6146" name="Picture 2" descr="연합학습: AI시대의 데이터 보안을 위한 분산형 데이터 학습 전략 - CSLEE Tech Blog %">
              <a:extLst>
                <a:ext uri="{FF2B5EF4-FFF2-40B4-BE49-F238E27FC236}">
                  <a16:creationId xmlns:a16="http://schemas.microsoft.com/office/drawing/2014/main" id="{94B9A54A-D2F1-B931-9011-DC6B660EF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899" y="2447012"/>
              <a:ext cx="5656761" cy="3239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5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0CF5F-43BE-79B3-24F0-9B0A37E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077EB-B96E-943E-2EC8-AB4571F9BEEC}"/>
              </a:ext>
            </a:extLst>
          </p:cNvPr>
          <p:cNvSpPr txBox="1"/>
          <p:nvPr/>
        </p:nvSpPr>
        <p:spPr>
          <a:xfrm>
            <a:off x="838200" y="1968137"/>
            <a:ext cx="6354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Andrew Jaegle et al. 2021</a:t>
            </a:r>
          </a:p>
          <a:p>
            <a:r>
              <a:rPr lang="en-US" altLang="ko-KR" sz="2000" dirty="0"/>
              <a:t>Perceiver: General Perception with Iterative Attention</a:t>
            </a:r>
            <a:endParaRPr lang="ko-KR" altLang="en-US" sz="2000" dirty="0"/>
          </a:p>
        </p:txBody>
      </p:sp>
      <p:pic>
        <p:nvPicPr>
          <p:cNvPr id="12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6014EB2C-636E-8784-0F05-E72D93AD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01815"/>
            <a:ext cx="2322602" cy="24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91DBE8D-A037-0E33-D17C-47CD55BAC6F6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3160802" y="3501870"/>
            <a:ext cx="496798" cy="103086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3A22CE-2787-9D8B-5DFE-C91A4C5B377A}"/>
              </a:ext>
            </a:extLst>
          </p:cNvPr>
          <p:cNvSpPr txBox="1"/>
          <p:nvPr/>
        </p:nvSpPr>
        <p:spPr>
          <a:xfrm>
            <a:off x="3657600" y="3301815"/>
            <a:ext cx="1382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Attention?</a:t>
            </a:r>
            <a:endParaRPr lang="ko-KR" altLang="en-US" sz="2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8160AC-E1F1-3C67-6B70-CA8A01A8E563}"/>
              </a:ext>
            </a:extLst>
          </p:cNvPr>
          <p:cNvGrpSpPr/>
          <p:nvPr/>
        </p:nvGrpSpPr>
        <p:grpSpPr>
          <a:xfrm>
            <a:off x="7192312" y="3106385"/>
            <a:ext cx="3979819" cy="2852692"/>
            <a:chOff x="4554583" y="2157006"/>
            <a:chExt cx="6801394" cy="4335869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14B9569-2E70-A5E4-BB71-E3187880B9AE}"/>
                </a:ext>
              </a:extLst>
            </p:cNvPr>
            <p:cNvSpPr/>
            <p:nvPr/>
          </p:nvSpPr>
          <p:spPr>
            <a:xfrm>
              <a:off x="4554583" y="2157006"/>
              <a:ext cx="6801394" cy="433586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</a:rPr>
                <a:t>Model</a:t>
              </a:r>
            </a:p>
          </p:txBody>
        </p:sp>
        <p:pic>
          <p:nvPicPr>
            <p:cNvPr id="21" name="Picture 2" descr="연합학습: AI시대의 데이터 보안을 위한 분산형 데이터 학습 전략 - CSLEE Tech Blog %">
              <a:extLst>
                <a:ext uri="{FF2B5EF4-FFF2-40B4-BE49-F238E27FC236}">
                  <a16:creationId xmlns:a16="http://schemas.microsoft.com/office/drawing/2014/main" id="{5653ECA3-BA5B-1D38-9331-AB37C84C58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899" y="2447012"/>
              <a:ext cx="5656761" cy="3239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1C7E69E-56D5-32D3-AEFA-726302799FF5}"/>
              </a:ext>
            </a:extLst>
          </p:cNvPr>
          <p:cNvSpPr txBox="1"/>
          <p:nvPr/>
        </p:nvSpPr>
        <p:spPr>
          <a:xfrm>
            <a:off x="8763676" y="4163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Code?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1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DF8AC-B961-20DA-3FBD-902CF0DA9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FCA8D-0520-5E70-3370-829D3D70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pic>
        <p:nvPicPr>
          <p:cNvPr id="4" name="그림 3" descr="텍스트, 도표, 라인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4ACA868-352E-6B96-B793-4CE89DE09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1690688"/>
            <a:ext cx="11755491" cy="36962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888895-18C0-72F6-E681-81EDF36F2E50}"/>
              </a:ext>
            </a:extLst>
          </p:cNvPr>
          <p:cNvSpPr txBox="1"/>
          <p:nvPr/>
        </p:nvSpPr>
        <p:spPr>
          <a:xfrm>
            <a:off x="925962" y="234330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Code?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Intrinsic neural network dynamics underlying the ability to down-regulate  emotions in male perpetrators of intimate partner violence against women |  springermedizin.de">
            <a:extLst>
              <a:ext uri="{FF2B5EF4-FFF2-40B4-BE49-F238E27FC236}">
                <a16:creationId xmlns:a16="http://schemas.microsoft.com/office/drawing/2014/main" id="{A8CFB5F6-A609-B74C-D364-9105D38B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338" y="5167312"/>
            <a:ext cx="1417320" cy="150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A92C4C1-9885-4B41-C7F2-1ABBD98BE0DF}"/>
              </a:ext>
            </a:extLst>
          </p:cNvPr>
          <p:cNvCxnSpPr>
            <a:cxnSpLocks/>
          </p:cNvCxnSpPr>
          <p:nvPr/>
        </p:nvCxnSpPr>
        <p:spPr>
          <a:xfrm flipH="1" flipV="1">
            <a:off x="2899954" y="3429000"/>
            <a:ext cx="687977" cy="173831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6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821A8-E2C7-55C8-326E-B7397328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Opinion</a:t>
            </a:r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E036E38-34D0-FF9B-8ABA-C74AF4127CE1}"/>
              </a:ext>
            </a:extLst>
          </p:cNvPr>
          <p:cNvGrpSpPr/>
          <p:nvPr/>
        </p:nvGrpSpPr>
        <p:grpSpPr>
          <a:xfrm>
            <a:off x="1465217" y="2062769"/>
            <a:ext cx="6509660" cy="1491479"/>
            <a:chOff x="744580" y="2157006"/>
            <a:chExt cx="10280471" cy="199929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004DAA9-437E-8D38-B6F4-E861EDF05FE8}"/>
                </a:ext>
              </a:extLst>
            </p:cNvPr>
            <p:cNvSpPr/>
            <p:nvPr/>
          </p:nvSpPr>
          <p:spPr>
            <a:xfrm>
              <a:off x="744580" y="2157006"/>
              <a:ext cx="10280471" cy="1999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b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Prodigious memory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D7A4BB8-A045-FC6B-ACEC-6EB4F0F2103B}"/>
                </a:ext>
              </a:extLst>
            </p:cNvPr>
            <p:cNvSpPr/>
            <p:nvPr/>
          </p:nvSpPr>
          <p:spPr>
            <a:xfrm>
              <a:off x="1053735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Music</a:t>
              </a:r>
              <a:endParaRPr lang="en-US" altLang="ko-KR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Perfect pitch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8C15183-3A87-AACF-BEC5-ABD1003999A2}"/>
                </a:ext>
              </a:extLst>
            </p:cNvPr>
            <p:cNvSpPr/>
            <p:nvPr/>
          </p:nvSpPr>
          <p:spPr>
            <a:xfrm>
              <a:off x="2985952" y="2474323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Art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Drawing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ECB47C81-00EB-F04A-3462-FE476CED1824}"/>
                </a:ext>
              </a:extLst>
            </p:cNvPr>
            <p:cNvSpPr/>
            <p:nvPr/>
          </p:nvSpPr>
          <p:spPr>
            <a:xfrm>
              <a:off x="4918169" y="2474322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Calendar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calculating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75278C2-06ED-EF52-6CB2-4F476A80F4A5}"/>
                </a:ext>
              </a:extLst>
            </p:cNvPr>
            <p:cNvSpPr/>
            <p:nvPr/>
          </p:nvSpPr>
          <p:spPr>
            <a:xfrm>
              <a:off x="6850386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Mathematics</a:t>
              </a:r>
            </a:p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Prime number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3932BDA-6004-F97A-FD0B-8891F165D9D9}"/>
                </a:ext>
              </a:extLst>
            </p:cNvPr>
            <p:cNvSpPr/>
            <p:nvPr/>
          </p:nvSpPr>
          <p:spPr>
            <a:xfrm>
              <a:off x="8782603" y="2474321"/>
              <a:ext cx="1750423" cy="10951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Mechanical</a:t>
              </a:r>
            </a:p>
            <a:p>
              <a:pPr algn="ctr"/>
              <a:r>
                <a:rPr lang="en-US" altLang="ko-KR" sz="1200" b="1">
                  <a:solidFill>
                    <a:schemeClr val="tx1"/>
                  </a:solidFill>
                </a:rPr>
                <a:t>spatial skills</a:t>
              </a:r>
              <a:endParaRPr lang="en-US" altLang="ko-KR" sz="12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7650754-9825-BC44-5D8A-A7C63669ABAF}"/>
              </a:ext>
            </a:extLst>
          </p:cNvPr>
          <p:cNvSpPr txBox="1"/>
          <p:nvPr/>
        </p:nvSpPr>
        <p:spPr>
          <a:xfrm>
            <a:off x="1465216" y="4548327"/>
            <a:ext cx="5500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/>
              <a:t>6: Perceptual Expertise Underlies Savant Syndrome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228FA0-7EA2-0977-14B2-87E4BBC377E3}"/>
              </a:ext>
            </a:extLst>
          </p:cNvPr>
          <p:cNvSpPr txBox="1"/>
          <p:nvPr/>
        </p:nvSpPr>
        <p:spPr>
          <a:xfrm>
            <a:off x="1465216" y="3790966"/>
            <a:ext cx="5573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The Default Setting of Autistic Perception</a:t>
            </a:r>
            <a:br>
              <a:rPr lang="en-US" altLang="ko-KR"/>
            </a:br>
            <a:r>
              <a:rPr lang="en-US" altLang="ko-KR"/>
              <a:t>is more Locally Oriented than that of Nonhautistics</a:t>
            </a:r>
            <a:endParaRPr lang="ko-KR" altLang="en-US"/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5961A1E9-E5C6-BAAC-75E5-9240F6DF5027}"/>
              </a:ext>
            </a:extLst>
          </p:cNvPr>
          <p:cNvSpPr/>
          <p:nvPr/>
        </p:nvSpPr>
        <p:spPr>
          <a:xfrm>
            <a:off x="1349827" y="3186104"/>
            <a:ext cx="5689287" cy="1873576"/>
          </a:xfrm>
          <a:prstGeom prst="frame">
            <a:avLst>
              <a:gd name="adj1" fmla="val 276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9C713E-905F-17B1-F230-A3E8EAC49CC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039114" y="4122892"/>
            <a:ext cx="176509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0DF2A9-1E07-6CC7-3B5C-0F3B72954006}"/>
              </a:ext>
            </a:extLst>
          </p:cNvPr>
          <p:cNvSpPr txBox="1"/>
          <p:nvPr/>
        </p:nvSpPr>
        <p:spPr>
          <a:xfrm>
            <a:off x="8804206" y="3861282"/>
            <a:ext cx="1922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Overfitting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24698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E48A1-EAE7-9AB9-A434-9B7591F5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 research (Overfit)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3DE1B-55EC-3119-9C83-EC3AA17B7AAF}"/>
              </a:ext>
            </a:extLst>
          </p:cNvPr>
          <p:cNvSpPr txBox="1"/>
          <p:nvPr/>
        </p:nvSpPr>
        <p:spPr>
          <a:xfrm>
            <a:off x="838200" y="2098765"/>
            <a:ext cx="6685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Machi </a:t>
            </a:r>
            <a:r>
              <a:rPr lang="en-US" altLang="ko-KR" sz="2000" dirty="0" err="1"/>
              <a:t>Shimmei</a:t>
            </a:r>
            <a:r>
              <a:rPr lang="en-US" altLang="ko-KR" sz="2000" dirty="0"/>
              <a:t> et al. 2023</a:t>
            </a:r>
          </a:p>
          <a:p>
            <a:r>
              <a:rPr lang="en-US" altLang="ko-KR" sz="2000" dirty="0"/>
              <a:t>Can’t Inflate Data? Let the Models Unite and Vote:</a:t>
            </a:r>
          </a:p>
          <a:p>
            <a:r>
              <a:rPr lang="en-US" altLang="ko-KR" sz="2000" dirty="0"/>
              <a:t>Data-agnostic Method to Avoid Overfit with Small Data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E800F5-20B5-7200-632C-17F474AEEA63}"/>
              </a:ext>
            </a:extLst>
          </p:cNvPr>
          <p:cNvSpPr txBox="1"/>
          <p:nvPr/>
        </p:nvSpPr>
        <p:spPr>
          <a:xfrm>
            <a:off x="838200" y="3574649"/>
            <a:ext cx="6768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 situation with limited data</a:t>
            </a:r>
          </a:p>
          <a:p>
            <a:endParaRPr lang="en-US" altLang="ko-KR" sz="2000" dirty="0"/>
          </a:p>
          <a:p>
            <a:r>
              <a:rPr lang="en-US" altLang="ko-KR" sz="2000" dirty="0"/>
              <a:t>Overfit -&gt; Over Memorize</a:t>
            </a:r>
          </a:p>
          <a:p>
            <a:r>
              <a:rPr lang="en-US" altLang="ko-KR" sz="2000" dirty="0"/>
              <a:t>Many Overfit Model -&gt; Many analysis -&gt; High Accuracy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878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73E60-F1FF-EB7D-F312-9C0D3EDE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F73CD-B3A7-6600-EDD0-0BEC7432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Prior research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7D139E-B5BD-0477-D206-3956CA34E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87" y="1963108"/>
            <a:ext cx="5820587" cy="38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555B73-1330-24EE-D041-A0A1E2D52B1B}"/>
              </a:ext>
            </a:extLst>
          </p:cNvPr>
          <p:cNvSpPr txBox="1"/>
          <p:nvPr/>
        </p:nvSpPr>
        <p:spPr>
          <a:xfrm>
            <a:off x="8667631" y="3059668"/>
            <a:ext cx="1984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Overfitted Model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E201DD1-975F-559A-3651-B165C00E04CD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7360374" y="2386149"/>
            <a:ext cx="1307257" cy="8581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8FC70E-C52F-D513-B610-914EA5C7976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360374" y="2815241"/>
            <a:ext cx="1307257" cy="4290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B70B65F-7615-D334-C2B2-0D020FDD6DC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254240" y="3244334"/>
            <a:ext cx="1413391" cy="54389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E0F89A-A90C-17FA-59C7-A0BE9DF7352A}"/>
              </a:ext>
            </a:extLst>
          </p:cNvPr>
          <p:cNvSpPr txBox="1"/>
          <p:nvPr/>
        </p:nvSpPr>
        <p:spPr>
          <a:xfrm>
            <a:off x="7960935" y="4884789"/>
            <a:ext cx="370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Mean or Gaussian Mixture Model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59BCC56-BFE0-0601-7FA6-26126017D3DD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181600" y="5069455"/>
            <a:ext cx="277933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7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3983</TotalTime>
  <Words>231</Words>
  <Application>Microsoft Office PowerPoint</Application>
  <PresentationFormat>와이드스크린</PresentationFormat>
  <Paragraphs>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0729 progress</vt:lpstr>
      <vt:lpstr>Architecture with Autism, Savant Feature</vt:lpstr>
      <vt:lpstr>Prior research (Memorize, Comm)</vt:lpstr>
      <vt:lpstr>Architecture with Autism, Savant Feature</vt:lpstr>
      <vt:lpstr>Prior research</vt:lpstr>
      <vt:lpstr>Prior research</vt:lpstr>
      <vt:lpstr>Opinion</vt:lpstr>
      <vt:lpstr>Prior research (Overfit)</vt:lpstr>
      <vt:lpstr>Prior research</vt:lpstr>
      <vt:lpstr>Prior research</vt:lpstr>
      <vt:lpstr>Future considerations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12</cp:revision>
  <dcterms:created xsi:type="dcterms:W3CDTF">2025-07-19T08:18:06Z</dcterms:created>
  <dcterms:modified xsi:type="dcterms:W3CDTF">2025-07-29T06:37:11Z</dcterms:modified>
</cp:coreProperties>
</file>