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317" r:id="rId5"/>
    <p:sldId id="322" r:id="rId6"/>
    <p:sldId id="329" r:id="rId7"/>
    <p:sldId id="324" r:id="rId8"/>
    <p:sldId id="325" r:id="rId9"/>
    <p:sldId id="328" r:id="rId10"/>
    <p:sldId id="327" r:id="rId11"/>
    <p:sldId id="32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0729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DD56-1DAB-C5F2-8521-D050EB09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9798-BE6D-78EC-FA82-AA7473B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FF1B3-F9ED-247B-B0EC-5B3D693D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76400"/>
            <a:ext cx="5753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C010-214A-F446-A60E-63920FE5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considerations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0EB51D-ACDA-8761-E0DB-7E23BB036948}"/>
              </a:ext>
            </a:extLst>
          </p:cNvPr>
          <p:cNvGrpSpPr/>
          <p:nvPr/>
        </p:nvGrpSpPr>
        <p:grpSpPr>
          <a:xfrm>
            <a:off x="3722913" y="2019227"/>
            <a:ext cx="6509660" cy="1491479"/>
            <a:chOff x="744580" y="2157006"/>
            <a:chExt cx="10280471" cy="19992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06BA6F-0E5E-1380-3578-5C52E883C6CB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C1B3B0-2C34-0A35-46D3-C7EAF45BE93E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025A8E7-2EA9-8DD7-9222-52DB1DDFAFD4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Art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Drawing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1A9CC11-0261-E190-4545-64C706BDE597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974DF83-E132-6C47-D3A2-01EF4F4C7723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3AAC374-D625-FB15-40E5-0FFC9A060F35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7DCAD2-57E3-9DED-0596-C0D5034E8524}"/>
              </a:ext>
            </a:extLst>
          </p:cNvPr>
          <p:cNvSpPr/>
          <p:nvPr/>
        </p:nvSpPr>
        <p:spPr>
          <a:xfrm rot="5400000">
            <a:off x="3122876" y="3935113"/>
            <a:ext cx="738178" cy="528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3E543-0BB0-D7DC-EB16-7169A946C0BA}"/>
              </a:ext>
            </a:extLst>
          </p:cNvPr>
          <p:cNvSpPr/>
          <p:nvPr/>
        </p:nvSpPr>
        <p:spPr>
          <a:xfrm>
            <a:off x="1933302" y="2772527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Human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B20308-EE5E-E698-00F4-3645E31AA2BB}"/>
              </a:ext>
            </a:extLst>
          </p:cNvPr>
          <p:cNvSpPr/>
          <p:nvPr/>
        </p:nvSpPr>
        <p:spPr>
          <a:xfrm>
            <a:off x="1933302" y="4888381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Net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ED026B-9815-74F7-16BF-34F0EC71C3DB}"/>
              </a:ext>
            </a:extLst>
          </p:cNvPr>
          <p:cNvSpPr/>
          <p:nvPr/>
        </p:nvSpPr>
        <p:spPr>
          <a:xfrm>
            <a:off x="3722913" y="4888381"/>
            <a:ext cx="2527630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What kind of ability?</a:t>
            </a:r>
          </a:p>
        </p:txBody>
      </p:sp>
    </p:spTree>
    <p:extLst>
      <p:ext uri="{BB962C8B-B14F-4D97-AF65-F5344CB8AC3E}">
        <p14:creationId xmlns:p14="http://schemas.microsoft.com/office/powerpoint/2010/main" val="34901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0C47-624F-0627-4469-E635FFA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research (Memorize, Comm)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B6B8A-A600-7195-D013-736EE8579757}"/>
              </a:ext>
            </a:extLst>
          </p:cNvPr>
          <p:cNvSpPr txBox="1"/>
          <p:nvPr/>
        </p:nvSpPr>
        <p:spPr>
          <a:xfrm>
            <a:off x="838200" y="1690688"/>
            <a:ext cx="82347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CLS Theory</a:t>
            </a:r>
          </a:p>
          <a:p>
            <a:endParaRPr lang="en-US" altLang="ko-KR" sz="2800" dirty="0"/>
          </a:p>
          <a:p>
            <a:r>
              <a:rPr lang="en-US" altLang="ko-KR" sz="2800" dirty="0"/>
              <a:t>Dual Cognitive Architecture Incorporating Biases</a:t>
            </a:r>
          </a:p>
          <a:p>
            <a:r>
              <a:rPr lang="en-US" altLang="ko-KR" sz="2800" dirty="0"/>
              <a:t>and Multi-Memory Systems for Lifelong Learning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22EF4E-3BB8-1CA2-ED89-1F0CA8114A30}"/>
              </a:ext>
            </a:extLst>
          </p:cNvPr>
          <p:cNvGrpSpPr/>
          <p:nvPr/>
        </p:nvGrpSpPr>
        <p:grpSpPr>
          <a:xfrm>
            <a:off x="4554583" y="2157006"/>
            <a:ext cx="6801394" cy="4335869"/>
            <a:chOff x="4554583" y="2157006"/>
            <a:chExt cx="6801394" cy="43358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2C97D96-E77C-8C97-6EAD-6B2FAE73374E}"/>
                </a:ext>
              </a:extLst>
            </p:cNvPr>
            <p:cNvSpPr/>
            <p:nvPr/>
          </p:nvSpPr>
          <p:spPr>
            <a:xfrm>
              <a:off x="4554583" y="2157006"/>
              <a:ext cx="6801394" cy="4335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6146" name="Picture 2" descr="연합학습: AI시대의 데이터 보안을 위한 분산형 데이터 학습 전략 - CSLEE Tech Blog %">
              <a:extLst>
                <a:ext uri="{FF2B5EF4-FFF2-40B4-BE49-F238E27FC236}">
                  <a16:creationId xmlns:a16="http://schemas.microsoft.com/office/drawing/2014/main" id="{94B9A54A-D2F1-B931-9011-DC6B660E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899" y="2447012"/>
              <a:ext cx="5656761" cy="323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0CF5F-43BE-79B3-24F0-9B0A37E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077EB-B96E-943E-2EC8-AB4571F9BEEC}"/>
              </a:ext>
            </a:extLst>
          </p:cNvPr>
          <p:cNvSpPr txBox="1"/>
          <p:nvPr/>
        </p:nvSpPr>
        <p:spPr>
          <a:xfrm>
            <a:off x="838200" y="1968137"/>
            <a:ext cx="63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Andrew Jaegle et al. 2021</a:t>
            </a:r>
          </a:p>
          <a:p>
            <a:r>
              <a:rPr lang="en-US" altLang="ko-KR" sz="2000" dirty="0"/>
              <a:t>Perceiver: General Perception with Iterative Attention</a:t>
            </a:r>
            <a:endParaRPr lang="ko-KR" altLang="en-US" sz="2000" dirty="0"/>
          </a:p>
        </p:txBody>
      </p:sp>
      <p:pic>
        <p:nvPicPr>
          <p:cNvPr id="12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6014EB2C-636E-8784-0F05-E72D93AD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1815"/>
            <a:ext cx="2322602" cy="24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1DBE8D-A037-0E33-D17C-47CD55BAC6F6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3160802" y="3501870"/>
            <a:ext cx="496798" cy="1030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A22CE-2787-9D8B-5DFE-C91A4C5B377A}"/>
              </a:ext>
            </a:extLst>
          </p:cNvPr>
          <p:cNvSpPr txBox="1"/>
          <p:nvPr/>
        </p:nvSpPr>
        <p:spPr>
          <a:xfrm>
            <a:off x="3657600" y="3301815"/>
            <a:ext cx="1382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Attention?</a:t>
            </a:r>
            <a:endParaRPr lang="ko-KR" altLang="en-US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8160AC-E1F1-3C67-6B70-CA8A01A8E563}"/>
              </a:ext>
            </a:extLst>
          </p:cNvPr>
          <p:cNvGrpSpPr/>
          <p:nvPr/>
        </p:nvGrpSpPr>
        <p:grpSpPr>
          <a:xfrm>
            <a:off x="7192312" y="3106385"/>
            <a:ext cx="3979819" cy="2852692"/>
            <a:chOff x="4554583" y="2157006"/>
            <a:chExt cx="6801394" cy="433586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4B9569-2E70-A5E4-BB71-E3187880B9AE}"/>
                </a:ext>
              </a:extLst>
            </p:cNvPr>
            <p:cNvSpPr/>
            <p:nvPr/>
          </p:nvSpPr>
          <p:spPr>
            <a:xfrm>
              <a:off x="4554583" y="2157006"/>
              <a:ext cx="6801394" cy="4335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21" name="Picture 2" descr="연합학습: AI시대의 데이터 보안을 위한 분산형 데이터 학습 전략 - CSLEE Tech Blog %">
              <a:extLst>
                <a:ext uri="{FF2B5EF4-FFF2-40B4-BE49-F238E27FC236}">
                  <a16:creationId xmlns:a16="http://schemas.microsoft.com/office/drawing/2014/main" id="{5653ECA3-BA5B-1D38-9331-AB37C84C5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899" y="2447012"/>
              <a:ext cx="5656761" cy="323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C7E69E-56D5-32D3-AEFA-726302799FF5}"/>
              </a:ext>
            </a:extLst>
          </p:cNvPr>
          <p:cNvSpPr txBox="1"/>
          <p:nvPr/>
        </p:nvSpPr>
        <p:spPr>
          <a:xfrm>
            <a:off x="8763676" y="4163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Code?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F8AC-B961-20DA-3FBD-902CF0DA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CA8D-0520-5E70-3370-829D3D70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ACA868-352E-6B96-B793-4CE89DE0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1690688"/>
            <a:ext cx="1175549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821A8-E2C7-55C8-326E-B739732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Opinion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036E38-34D0-FF9B-8ABA-C74AF4127CE1}"/>
              </a:ext>
            </a:extLst>
          </p:cNvPr>
          <p:cNvGrpSpPr/>
          <p:nvPr/>
        </p:nvGrpSpPr>
        <p:grpSpPr>
          <a:xfrm>
            <a:off x="1465217" y="2062769"/>
            <a:ext cx="6509660" cy="1491479"/>
            <a:chOff x="744580" y="2157006"/>
            <a:chExt cx="10280471" cy="199929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04DAA9-437E-8D38-B6F4-E861EDF05FE8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D7A4BB8-A045-FC6B-ACEC-6EB4F0F2103B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8C15183-3A87-AACF-BEC5-ABD1003999A2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Art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Drawing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CB47C81-00EB-F04A-3462-FE476CED1824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278C2-06ED-EF52-6CB2-4F476A80F4A5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3932BDA-6004-F97A-FD0B-8891F165D9D9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650754-9825-BC44-5D8A-A7C63669ABAF}"/>
              </a:ext>
            </a:extLst>
          </p:cNvPr>
          <p:cNvSpPr txBox="1"/>
          <p:nvPr/>
        </p:nvSpPr>
        <p:spPr>
          <a:xfrm>
            <a:off x="1465216" y="4548327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28FA0-7EA2-0977-14B2-87E4BBC377E3}"/>
              </a:ext>
            </a:extLst>
          </p:cNvPr>
          <p:cNvSpPr txBox="1"/>
          <p:nvPr/>
        </p:nvSpPr>
        <p:spPr>
          <a:xfrm>
            <a:off x="1465216" y="379096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5961A1E9-E5C6-BAAC-75E5-9240F6DF5027}"/>
              </a:ext>
            </a:extLst>
          </p:cNvPr>
          <p:cNvSpPr/>
          <p:nvPr/>
        </p:nvSpPr>
        <p:spPr>
          <a:xfrm>
            <a:off x="1349827" y="3186104"/>
            <a:ext cx="5689287" cy="1873576"/>
          </a:xfrm>
          <a:prstGeom prst="frame">
            <a:avLst>
              <a:gd name="adj1" fmla="val 276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9C713E-905F-17B1-F230-A3E8EAC49C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39114" y="4122892"/>
            <a:ext cx="17650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DF2A9-1E07-6CC7-3B5C-0F3B72954006}"/>
              </a:ext>
            </a:extLst>
          </p:cNvPr>
          <p:cNvSpPr txBox="1"/>
          <p:nvPr/>
        </p:nvSpPr>
        <p:spPr>
          <a:xfrm>
            <a:off x="8804206" y="3861282"/>
            <a:ext cx="192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Overfitting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46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E48A1-EAE7-9AB9-A434-9B7591F5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research (Overfit)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3DE1B-55EC-3119-9C83-EC3AA17B7AAF}"/>
              </a:ext>
            </a:extLst>
          </p:cNvPr>
          <p:cNvSpPr txBox="1"/>
          <p:nvPr/>
        </p:nvSpPr>
        <p:spPr>
          <a:xfrm>
            <a:off x="838200" y="2098765"/>
            <a:ext cx="668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Machi </a:t>
            </a:r>
            <a:r>
              <a:rPr lang="en-US" altLang="ko-KR" sz="2000" dirty="0" err="1"/>
              <a:t>Shimmei</a:t>
            </a:r>
            <a:r>
              <a:rPr lang="en-US" altLang="ko-KR" sz="2000" dirty="0"/>
              <a:t> et al. 2023</a:t>
            </a:r>
          </a:p>
          <a:p>
            <a:r>
              <a:rPr lang="en-US" altLang="ko-KR" sz="2000" dirty="0"/>
              <a:t>Can’t Inflate Data? Let the Models Unite and Vote:</a:t>
            </a:r>
          </a:p>
          <a:p>
            <a:r>
              <a:rPr lang="en-US" altLang="ko-KR" sz="2000" dirty="0"/>
              <a:t>Data-agnostic Method to Avoid Overfit with Small Data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800F5-20B5-7200-632C-17F474AEEA63}"/>
              </a:ext>
            </a:extLst>
          </p:cNvPr>
          <p:cNvSpPr txBox="1"/>
          <p:nvPr/>
        </p:nvSpPr>
        <p:spPr>
          <a:xfrm>
            <a:off x="838200" y="3574649"/>
            <a:ext cx="676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situation with limited data</a:t>
            </a:r>
          </a:p>
          <a:p>
            <a:endParaRPr lang="en-US" altLang="ko-KR" sz="2000" dirty="0"/>
          </a:p>
          <a:p>
            <a:r>
              <a:rPr lang="en-US" altLang="ko-KR" sz="2000" dirty="0"/>
              <a:t>Overfit -&gt; Over Memorize</a:t>
            </a:r>
          </a:p>
          <a:p>
            <a:r>
              <a:rPr lang="en-US" altLang="ko-KR" sz="2000" dirty="0"/>
              <a:t>Many Overfit Model -&gt; Many analysis -&gt; High Accuracy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7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73E60-F1FF-EB7D-F312-9C0D3EDE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73CD-B3A7-6600-EDD0-0BEC7432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D139E-B5BD-0477-D206-3956CA34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87" y="1963108"/>
            <a:ext cx="5820587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55B73-1330-24EE-D041-A0A1E2D52B1B}"/>
              </a:ext>
            </a:extLst>
          </p:cNvPr>
          <p:cNvSpPr txBox="1"/>
          <p:nvPr/>
        </p:nvSpPr>
        <p:spPr>
          <a:xfrm>
            <a:off x="8667631" y="3059668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Overfitted Model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201DD1-975F-559A-3651-B165C00E04CD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360374" y="2386149"/>
            <a:ext cx="1307257" cy="85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8FC70E-C52F-D513-B610-914EA5C7976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60374" y="2815241"/>
            <a:ext cx="1307257" cy="429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70B65F-7615-D334-C2B2-0D020FDD6DC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54240" y="3244334"/>
            <a:ext cx="1413391" cy="5438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0F89A-A90C-17FA-59C7-A0BE9DF7352A}"/>
              </a:ext>
            </a:extLst>
          </p:cNvPr>
          <p:cNvSpPr txBox="1"/>
          <p:nvPr/>
        </p:nvSpPr>
        <p:spPr>
          <a:xfrm>
            <a:off x="7960935" y="4884789"/>
            <a:ext cx="37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Mean or Gaussian Mixture Model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9BCC56-BFE0-0601-7FA6-26126017D3D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181600" y="5069455"/>
            <a:ext cx="27793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221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0729 progress</vt:lpstr>
      <vt:lpstr>Architecture with Autism, Savant Feature</vt:lpstr>
      <vt:lpstr>Prior research (Memorize, Comm)</vt:lpstr>
      <vt:lpstr>Architecture with Autism, Savant Feature</vt:lpstr>
      <vt:lpstr>Prior research</vt:lpstr>
      <vt:lpstr>Prior research</vt:lpstr>
      <vt:lpstr>Opinion</vt:lpstr>
      <vt:lpstr>Prior research (Overfit)</vt:lpstr>
      <vt:lpstr>Prior research</vt:lpstr>
      <vt:lpstr>Prior research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10</cp:revision>
  <dcterms:created xsi:type="dcterms:W3CDTF">2025-07-19T08:18:06Z</dcterms:created>
  <dcterms:modified xsi:type="dcterms:W3CDTF">2025-07-29T04:12:30Z</dcterms:modified>
</cp:coreProperties>
</file>