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59" r:id="rId5"/>
    <p:sldId id="269" r:id="rId6"/>
    <p:sldId id="268" r:id="rId7"/>
    <p:sldId id="258" r:id="rId8"/>
    <p:sldId id="275" r:id="rId9"/>
    <p:sldId id="273" r:id="rId10"/>
    <p:sldId id="276" r:id="rId11"/>
    <p:sldId id="314" r:id="rId12"/>
    <p:sldId id="290" r:id="rId13"/>
    <p:sldId id="302" r:id="rId14"/>
    <p:sldId id="291" r:id="rId15"/>
    <p:sldId id="271" r:id="rId16"/>
    <p:sldId id="279" r:id="rId17"/>
    <p:sldId id="260" r:id="rId18"/>
    <p:sldId id="277" r:id="rId19"/>
    <p:sldId id="270" r:id="rId20"/>
    <p:sldId id="281" r:id="rId21"/>
    <p:sldId id="280" r:id="rId22"/>
    <p:sldId id="285" r:id="rId23"/>
    <p:sldId id="283" r:id="rId24"/>
    <p:sldId id="284" r:id="rId25"/>
    <p:sldId id="286" r:id="rId26"/>
    <p:sldId id="287" r:id="rId27"/>
    <p:sldId id="288" r:id="rId28"/>
    <p:sldId id="289" r:id="rId29"/>
    <p:sldId id="298" r:id="rId30"/>
    <p:sldId id="299" r:id="rId31"/>
    <p:sldId id="300" r:id="rId32"/>
    <p:sldId id="301" r:id="rId33"/>
    <p:sldId id="261" r:id="rId34"/>
    <p:sldId id="265" r:id="rId35"/>
    <p:sldId id="303" r:id="rId36"/>
    <p:sldId id="304" r:id="rId37"/>
    <p:sldId id="305" r:id="rId38"/>
    <p:sldId id="306" r:id="rId39"/>
    <p:sldId id="307" r:id="rId40"/>
    <p:sldId id="308" r:id="rId41"/>
    <p:sldId id="266" r:id="rId42"/>
    <p:sldId id="309" r:id="rId43"/>
    <p:sldId id="310" r:id="rId44"/>
    <p:sldId id="311" r:id="rId45"/>
    <p:sldId id="312" r:id="rId46"/>
    <p:sldId id="318" r:id="rId47"/>
    <p:sldId id="317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0722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0666-BE9D-61DF-0BA3-C5223053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96686-31BC-C7AD-9692-1DC9D15C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BC57B-2DF3-7645-001B-E885C17D5BB7}"/>
              </a:ext>
            </a:extLst>
          </p:cNvPr>
          <p:cNvSpPr txBox="1"/>
          <p:nvPr/>
        </p:nvSpPr>
        <p:spPr>
          <a:xfrm>
            <a:off x="731085" y="1877622"/>
            <a:ext cx="850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Early Atypical Behaviors have a Regulatory Function Toward Perceptual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11323-D0E2-315E-F5DB-5B7957B06090}"/>
              </a:ext>
            </a:extLst>
          </p:cNvPr>
          <p:cNvSpPr txBox="1"/>
          <p:nvPr/>
        </p:nvSpPr>
        <p:spPr>
          <a:xfrm>
            <a:off x="731085" y="2491726"/>
            <a:ext cx="602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4: Perceptual Primary and Associative Brain Regions are</a:t>
            </a:r>
          </a:p>
          <a:p>
            <a:r>
              <a:rPr lang="en-US" altLang="ko-KR"/>
              <a:t>Atypically Activated During Social and Non-Social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1A5D-3AEE-3928-BEAB-956FA2246FF7}"/>
              </a:ext>
            </a:extLst>
          </p:cNvPr>
          <p:cNvSpPr txBox="1"/>
          <p:nvPr/>
        </p:nvSpPr>
        <p:spPr>
          <a:xfrm>
            <a:off x="731085" y="3382829"/>
            <a:ext cx="873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 and Mandatory in Non-Autistics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72C67-4093-BA4C-F5DC-29F1A8B166EA}"/>
              </a:ext>
            </a:extLst>
          </p:cNvPr>
          <p:cNvSpPr txBox="1"/>
          <p:nvPr/>
        </p:nvSpPr>
        <p:spPr>
          <a:xfrm>
            <a:off x="731085" y="3996933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D5BB5-6838-F6CE-4F41-7C156A1DA289}"/>
              </a:ext>
            </a:extLst>
          </p:cNvPr>
          <p:cNvSpPr txBox="1"/>
          <p:nvPr/>
        </p:nvSpPr>
        <p:spPr>
          <a:xfrm>
            <a:off x="731085" y="4611037"/>
            <a:ext cx="1042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7: High-Level Perceptual Abilities in Autism are a Function of Perceptual Expertise and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ADC5-8661-3FBC-40DC-3FF679DB024A}"/>
              </a:ext>
            </a:extLst>
          </p:cNvPr>
          <p:cNvSpPr txBox="1"/>
          <p:nvPr/>
        </p:nvSpPr>
        <p:spPr>
          <a:xfrm>
            <a:off x="731085" y="5225143"/>
            <a:ext cx="995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8: Enhanced Perception Influences Neurodevelopment and Cognitive Development in Autism</a:t>
            </a:r>
          </a:p>
        </p:txBody>
      </p:sp>
    </p:spTree>
    <p:extLst>
      <p:ext uri="{BB962C8B-B14F-4D97-AF65-F5344CB8AC3E}">
        <p14:creationId xmlns:p14="http://schemas.microsoft.com/office/powerpoint/2010/main" val="14247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30B6-47B2-7AAE-A2C2-B8A5F23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Servant Feature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85EE2-C509-A9E0-97D5-E877E5606E58}"/>
              </a:ext>
            </a:extLst>
          </p:cNvPr>
          <p:cNvSpPr txBox="1"/>
          <p:nvPr/>
        </p:nvSpPr>
        <p:spPr>
          <a:xfrm>
            <a:off x="838200" y="1961849"/>
            <a:ext cx="4569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Laurent Mottron et al. 2009</a:t>
            </a:r>
          </a:p>
          <a:p>
            <a:r>
              <a:rPr lang="en-US" altLang="ko-KR"/>
              <a:t>Enhanced perception in savant syndrome:</a:t>
            </a:r>
            <a:br>
              <a:rPr lang="en-US" altLang="ko-KR"/>
            </a:br>
            <a:r>
              <a:rPr lang="en-US" altLang="ko-KR"/>
              <a:t>patterns, structure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12374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B403-E772-9F43-2A06-DF12A4F3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12D3D2-5E32-2260-B5C1-9589AD0A2EE0}"/>
              </a:ext>
            </a:extLst>
          </p:cNvPr>
          <p:cNvGrpSpPr/>
          <p:nvPr/>
        </p:nvGrpSpPr>
        <p:grpSpPr>
          <a:xfrm>
            <a:off x="1667688" y="2211977"/>
            <a:ext cx="8164289" cy="3424781"/>
            <a:chOff x="761997" y="2386148"/>
            <a:chExt cx="8164289" cy="342478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EFBA8A5-51AC-E261-0055-F2C8B5BDE5F6}"/>
                </a:ext>
              </a:extLst>
            </p:cNvPr>
            <p:cNvSpPr/>
            <p:nvPr/>
          </p:nvSpPr>
          <p:spPr>
            <a:xfrm>
              <a:off x="761997" y="2386148"/>
              <a:ext cx="8164289" cy="3424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Servant Data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6A6238C-C42A-A523-524D-55345396F5AA}"/>
                </a:ext>
              </a:extLst>
            </p:cNvPr>
            <p:cNvSpPr/>
            <p:nvPr/>
          </p:nvSpPr>
          <p:spPr>
            <a:xfrm>
              <a:off x="1071152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Music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Perfect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095C8F0-80A3-E90B-F88D-B06D603363D4}"/>
                </a:ext>
              </a:extLst>
            </p:cNvPr>
            <p:cNvSpPr/>
            <p:nvPr/>
          </p:nvSpPr>
          <p:spPr>
            <a:xfrm>
              <a:off x="3003369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hyperlexia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F2CB6D3-28D0-A055-21EE-BF9CF0B710B4}"/>
                </a:ext>
              </a:extLst>
            </p:cNvPr>
            <p:cNvSpPr/>
            <p:nvPr/>
          </p:nvSpPr>
          <p:spPr>
            <a:xfrm>
              <a:off x="4935586" y="412895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calculating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C840F3-2558-9F6D-F07E-9445E33393AA}"/>
                </a:ext>
              </a:extLst>
            </p:cNvPr>
            <p:cNvSpPr/>
            <p:nvPr/>
          </p:nvSpPr>
          <p:spPr>
            <a:xfrm>
              <a:off x="6867803" y="4128949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D2ABFBC-F61E-2853-4D0A-EF0C5532C104}"/>
                </a:ext>
              </a:extLst>
            </p:cNvPr>
            <p:cNvSpPr/>
            <p:nvPr/>
          </p:nvSpPr>
          <p:spPr>
            <a:xfrm>
              <a:off x="1071151" y="263543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music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C507ED3-C0DD-249C-0FBC-310587C2ADAF}"/>
                </a:ext>
              </a:extLst>
            </p:cNvPr>
            <p:cNvSpPr/>
            <p:nvPr/>
          </p:nvSpPr>
          <p:spPr>
            <a:xfrm>
              <a:off x="4935585" y="2635431"/>
              <a:ext cx="3682641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numeration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9738DC-B811-4DB7-6C2B-0E4318F74CAA}"/>
                </a:ext>
              </a:extLst>
            </p:cNvPr>
            <p:cNvSpPr/>
            <p:nvPr/>
          </p:nvSpPr>
          <p:spPr>
            <a:xfrm>
              <a:off x="3003368" y="263543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graphic code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2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E41B2-6F55-D052-709F-BC2E5F4D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CE0C-1780-2BD9-5F54-ED16E6F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875486-FAB8-534C-3203-F395CDEE74D1}"/>
              </a:ext>
            </a:extLst>
          </p:cNvPr>
          <p:cNvSpPr txBox="1"/>
          <p:nvPr/>
        </p:nvSpPr>
        <p:spPr>
          <a:xfrm>
            <a:off x="905691" y="1622703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/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patterned codes</a:t>
            </a:r>
            <a:r>
              <a:rPr lang="en-US" altLang="ko-KR"/>
              <a:t> serve as the </a:t>
            </a:r>
            <a:r>
              <a:rPr lang="en-US" altLang="ko-KR" b="1"/>
              <a:t>core domain</a:t>
            </a:r>
            <a:r>
              <a:rPr lang="en-US" altLang="ko-KR"/>
              <a:t> 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33219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D164D-A1D8-49CE-8081-4C493749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126D3-217D-91CB-E153-39728688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C498BA-0B2D-DB37-B71F-61C1F4C877D4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EB9ACC-C48B-5F72-960E-534C8FF9F91F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7C9F7C0-289C-1982-656D-F3EF7C31CE55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7BE0D20-33BD-D51C-B50A-45A0A94841B2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FC4ED8A-0F40-FB9E-5E5C-DF33D1EAE62E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화살표: 왼쪽/오른쪽 10">
              <a:extLst>
                <a:ext uri="{FF2B5EF4-FFF2-40B4-BE49-F238E27FC236}">
                  <a16:creationId xmlns:a16="http://schemas.microsoft.com/office/drawing/2014/main" id="{87552BCD-DE4E-23D5-FDC9-173C7658BA5C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EE6EC47-E673-4693-8252-147E44321E35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920E899-9057-0A84-A2EE-7213BE04B474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14B255A-58CC-9BD8-E533-023DC920E40C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ED734726-3284-78C8-9035-3F39DB9C14E0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8CEABF1-8178-F59F-E0A0-115C6E454367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4076E5-71DF-8DF9-7A67-8D318E53593D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34D7CD8-705F-38C2-07F8-61084A84E4B6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9" name="화살표: 왼쪽/오른쪽 18">
              <a:extLst>
                <a:ext uri="{FF2B5EF4-FFF2-40B4-BE49-F238E27FC236}">
                  <a16:creationId xmlns:a16="http://schemas.microsoft.com/office/drawing/2014/main" id="{79E1F52B-4578-3C92-551D-76E5F3345B33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DA803-FF37-EED3-0FA0-FAAC29DE4084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/>
              <a:t>Pattern recognition is the process of learning mappings.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76229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7E9A-9EFA-162C-CE26-E6D5E3F3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F0006-F63A-D95F-62EB-398CAB4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Autism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ABCE5-DFA4-3925-11B8-1A9C7D53C98E}"/>
              </a:ext>
            </a:extLst>
          </p:cNvPr>
          <p:cNvSpPr txBox="1"/>
          <p:nvPr/>
        </p:nvSpPr>
        <p:spPr>
          <a:xfrm>
            <a:off x="838200" y="2104887"/>
            <a:ext cx="772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Marcel Adam Just et al. 2004</a:t>
            </a:r>
          </a:p>
          <a:p>
            <a:r>
              <a:rPr lang="en-US" altLang="ko-KR"/>
              <a:t>Cortical activation and synchronization during sentence comprehension</a:t>
            </a:r>
          </a:p>
          <a:p>
            <a:r>
              <a:rPr lang="en-US" altLang="ko-KR"/>
              <a:t>in high-functioning autism: evidence of underconnectivity</a:t>
            </a:r>
          </a:p>
        </p:txBody>
      </p:sp>
    </p:spTree>
    <p:extLst>
      <p:ext uri="{BB962C8B-B14F-4D97-AF65-F5344CB8AC3E}">
        <p14:creationId xmlns:p14="http://schemas.microsoft.com/office/powerpoint/2010/main" val="140711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7CF4-AC52-6FC9-8568-2A812D94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2675-E9D6-829D-7604-0101CD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Thinking?</a:t>
            </a:r>
            <a:endParaRPr lang="ko-KR" altLang="en-US"/>
          </a:p>
        </p:txBody>
      </p:sp>
      <p:pic>
        <p:nvPicPr>
          <p:cNvPr id="9218" name="Picture 2" descr="Brocas area hi-res stock photography and images - Alamy">
            <a:extLst>
              <a:ext uri="{FF2B5EF4-FFF2-40B4-BE49-F238E27FC236}">
                <a16:creationId xmlns:a16="http://schemas.microsoft.com/office/drawing/2014/main" id="{818D8FD2-F07E-C86C-408B-2935A7F6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8"/>
          <a:stretch>
            <a:fillRect/>
          </a:stretch>
        </p:blipFill>
        <p:spPr bwMode="auto">
          <a:xfrm>
            <a:off x="2644023" y="1509555"/>
            <a:ext cx="6442225" cy="51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5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C4E-877E-CFC1-3A65-19F1967A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471E0262-A625-4DC4-C80D-E01661FD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2090194"/>
            <a:ext cx="3495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3DE03E-A38D-CDD2-CD36-3E7D1248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Marcel Adam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EA823-9519-7279-3BE5-70DF3AF1DA7B}"/>
              </a:ext>
            </a:extLst>
          </p:cNvPr>
          <p:cNvSpPr txBox="1"/>
          <p:nvPr/>
        </p:nvSpPr>
        <p:spPr>
          <a:xfrm>
            <a:off x="1706880" y="2470317"/>
            <a:ext cx="360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integrating(context) processes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5AE7-584A-B90A-3D6C-536DE28A7457}"/>
              </a:ext>
            </a:extLst>
          </p:cNvPr>
          <p:cNvSpPr txBox="1"/>
          <p:nvPr/>
        </p:nvSpPr>
        <p:spPr>
          <a:xfrm>
            <a:off x="2534544" y="4726532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word-processing ability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6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332E1-B0CE-0264-9772-0C451F78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D572-58F7-C69F-A576-E7914E7E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" y="22616"/>
            <a:ext cx="10515600" cy="1325563"/>
          </a:xfrm>
        </p:spPr>
        <p:txBody>
          <a:bodyPr/>
          <a:lstStyle/>
          <a:p>
            <a:r>
              <a:rPr lang="en-US" altLang="ko-KR"/>
              <a:t> Task and Hypothesis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F36142-D226-9463-820B-998B2AE22CEA}"/>
              </a:ext>
            </a:extLst>
          </p:cNvPr>
          <p:cNvGrpSpPr/>
          <p:nvPr/>
        </p:nvGrpSpPr>
        <p:grpSpPr>
          <a:xfrm>
            <a:off x="646614" y="2739651"/>
            <a:ext cx="5729284" cy="3211434"/>
            <a:chOff x="951413" y="2243262"/>
            <a:chExt cx="5729284" cy="321143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C92D69E-B348-D882-A3BE-386D28C2123C}"/>
                </a:ext>
              </a:extLst>
            </p:cNvPr>
            <p:cNvSpPr/>
            <p:nvPr/>
          </p:nvSpPr>
          <p:spPr>
            <a:xfrm>
              <a:off x="2278382" y="2243262"/>
              <a:ext cx="3075346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Autism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23E569-733F-186B-1AB3-D3992D80F250}"/>
                </a:ext>
              </a:extLst>
            </p:cNvPr>
            <p:cNvGrpSpPr/>
            <p:nvPr/>
          </p:nvGrpSpPr>
          <p:grpSpPr>
            <a:xfrm>
              <a:off x="951413" y="3519635"/>
              <a:ext cx="5729284" cy="1935061"/>
              <a:chOff x="951413" y="3519635"/>
              <a:chExt cx="5729284" cy="1935061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62B9757-FCF0-F338-26F8-4BD8C471A64B}"/>
                  </a:ext>
                </a:extLst>
              </p:cNvPr>
              <p:cNvSpPr/>
              <p:nvPr/>
            </p:nvSpPr>
            <p:spPr>
              <a:xfrm>
                <a:off x="951413" y="3519635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integrating processes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D51BA16-86F2-27B8-FC1C-94949265286D}"/>
                  </a:ext>
                </a:extLst>
              </p:cNvPr>
              <p:cNvSpPr/>
              <p:nvPr/>
            </p:nvSpPr>
            <p:spPr>
              <a:xfrm>
                <a:off x="3792563" y="3519635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MORE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word-processing ability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96FB0E3-C79D-7EFF-C762-D97B618C5759}"/>
                  </a:ext>
                </a:extLst>
              </p:cNvPr>
              <p:cNvSpPr/>
              <p:nvPr/>
            </p:nvSpPr>
            <p:spPr>
              <a:xfrm>
                <a:off x="951413" y="4517719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broka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50C2D07-C6B5-9B5C-98F8-D913BA4F3CB7}"/>
                  </a:ext>
                </a:extLst>
              </p:cNvPr>
              <p:cNvSpPr/>
              <p:nvPr/>
            </p:nvSpPr>
            <p:spPr>
              <a:xfrm>
                <a:off x="3792563" y="4517719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MORE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wernike</a:t>
                </a:r>
              </a:p>
            </p:txBody>
          </p:sp>
        </p:grp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4927BF-4145-B31E-24C0-0EBDE565163C}"/>
              </a:ext>
            </a:extLst>
          </p:cNvPr>
          <p:cNvSpPr/>
          <p:nvPr/>
        </p:nvSpPr>
        <p:spPr>
          <a:xfrm>
            <a:off x="7414260" y="2739651"/>
            <a:ext cx="3075346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cognitive tasks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(sentence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comprehension task)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88ACA5-756D-BD3C-4277-A5D61F099930}"/>
              </a:ext>
            </a:extLst>
          </p:cNvPr>
          <p:cNvSpPr/>
          <p:nvPr/>
        </p:nvSpPr>
        <p:spPr>
          <a:xfrm>
            <a:off x="7602582" y="4582272"/>
            <a:ext cx="2698701" cy="927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cerebral cortex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synchronization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8B736-8BB6-758D-4153-31F177570283}"/>
              </a:ext>
            </a:extLst>
          </p:cNvPr>
          <p:cNvGrpSpPr/>
          <p:nvPr/>
        </p:nvGrpSpPr>
        <p:grpSpPr>
          <a:xfrm>
            <a:off x="3281500" y="1418714"/>
            <a:ext cx="5628999" cy="927549"/>
            <a:chOff x="1973583" y="1395455"/>
            <a:chExt cx="5628999" cy="92754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5A2D454-930C-5699-3BB7-BC243A2B3D00}"/>
                </a:ext>
              </a:extLst>
            </p:cNvPr>
            <p:cNvSpPr>
              <a:spLocks/>
            </p:cNvSpPr>
            <p:nvPr/>
          </p:nvSpPr>
          <p:spPr>
            <a:xfrm>
              <a:off x="1973583" y="1395455"/>
              <a:ext cx="5628999" cy="9275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Task Example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F2B298-E364-6247-2A0D-4C42CDA35A08}"/>
                </a:ext>
              </a:extLst>
            </p:cNvPr>
            <p:cNvSpPr txBox="1"/>
            <p:nvPr/>
          </p:nvSpPr>
          <p:spPr>
            <a:xfrm>
              <a:off x="3760824" y="1520726"/>
              <a:ext cx="3653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The cook thanked the father.</a:t>
              </a:r>
              <a:br>
                <a:rPr lang="en-US" altLang="ko-KR"/>
              </a:br>
              <a:r>
                <a:rPr lang="en-US" altLang="ko-KR"/>
                <a:t>Who was thanked? cook – father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60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D7EA-E6F7-FECE-8F2A-3BFE059D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D3BB-7C18-C6F2-515A-45118AFA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69970-1AE0-CFDE-3666-2F0D5F3E70C3}"/>
              </a:ext>
            </a:extLst>
          </p:cNvPr>
          <p:cNvGrpSpPr/>
          <p:nvPr/>
        </p:nvGrpSpPr>
        <p:grpSpPr>
          <a:xfrm>
            <a:off x="3507378" y="2316180"/>
            <a:ext cx="4550231" cy="2794216"/>
            <a:chOff x="3853540" y="1690688"/>
            <a:chExt cx="4550231" cy="279421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3848810-4A01-9FC3-57CA-AB17755CC81C}"/>
                </a:ext>
              </a:extLst>
            </p:cNvPr>
            <p:cNvSpPr/>
            <p:nvPr/>
          </p:nvSpPr>
          <p:spPr>
            <a:xfrm>
              <a:off x="3853540" y="1690688"/>
              <a:ext cx="4550231" cy="279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fMRI can detect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changes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in oxygenation.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5664C2-06E4-49F9-E5BE-8D9BC4463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87" y="1920770"/>
              <a:ext cx="2354900" cy="2423406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4AC009-80FD-9284-AF48-694A56702D54}"/>
              </a:ext>
            </a:extLst>
          </p:cNvPr>
          <p:cNvSpPr/>
          <p:nvPr/>
        </p:nvSpPr>
        <p:spPr>
          <a:xfrm>
            <a:off x="838200" y="321041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Brain Activation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Oxygen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062BF63-D9AC-B3EF-C5EF-F5A4A5AE327D}"/>
              </a:ext>
            </a:extLst>
          </p:cNvPr>
          <p:cNvSpPr/>
          <p:nvPr/>
        </p:nvSpPr>
        <p:spPr>
          <a:xfrm>
            <a:off x="2736672" y="3603823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BC611A-1FA8-2240-986D-BAE3ED435030}"/>
              </a:ext>
            </a:extLst>
          </p:cNvPr>
          <p:cNvSpPr/>
          <p:nvPr/>
        </p:nvSpPr>
        <p:spPr>
          <a:xfrm>
            <a:off x="8210010" y="3542212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1CB9B0-DA9E-2AA6-ED69-AF0055D4CD7B}"/>
              </a:ext>
            </a:extLst>
          </p:cNvPr>
          <p:cNvSpPr/>
          <p:nvPr/>
        </p:nvSpPr>
        <p:spPr>
          <a:xfrm>
            <a:off x="9041679" y="3186248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Comparision</a:t>
            </a:r>
          </a:p>
        </p:txBody>
      </p:sp>
    </p:spTree>
    <p:extLst>
      <p:ext uri="{BB962C8B-B14F-4D97-AF65-F5344CB8AC3E}">
        <p14:creationId xmlns:p14="http://schemas.microsoft.com/office/powerpoint/2010/main" val="8115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C5E26-EE85-C253-995E-6AF65A2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444E6-39A6-72C5-53FE-B2264EDF863C}"/>
              </a:ext>
            </a:extLst>
          </p:cNvPr>
          <p:cNvSpPr txBox="1"/>
          <p:nvPr/>
        </p:nvSpPr>
        <p:spPr>
          <a:xfrm>
            <a:off x="838200" y="1875175"/>
            <a:ext cx="5385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Darold A. Treffert 2009</a:t>
            </a:r>
          </a:p>
          <a:p>
            <a:r>
              <a:rPr lang="en-US" altLang="ko-KR"/>
              <a:t>The savant syndrome: an extraordinary condition.</a:t>
            </a:r>
            <a:br>
              <a:rPr lang="en-US" altLang="ko-KR"/>
            </a:br>
            <a:r>
              <a:rPr lang="en-US" altLang="ko-KR"/>
              <a:t>A synopsis: past, present, future</a:t>
            </a:r>
          </a:p>
        </p:txBody>
      </p:sp>
    </p:spTree>
    <p:extLst>
      <p:ext uri="{BB962C8B-B14F-4D97-AF65-F5344CB8AC3E}">
        <p14:creationId xmlns:p14="http://schemas.microsoft.com/office/powerpoint/2010/main" val="34121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47D07-0D0D-DE9D-ADE1-5286B7D8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E96F-DB3E-8B36-9F7A-67BAFF56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82189-B775-EDF1-33B7-C03DA40D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45" y="1776550"/>
            <a:ext cx="3481586" cy="446055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76A564-D6C0-883F-CD3D-4DBB1F372707}"/>
              </a:ext>
            </a:extLst>
          </p:cNvPr>
          <p:cNvSpPr/>
          <p:nvPr/>
        </p:nvSpPr>
        <p:spPr>
          <a:xfrm>
            <a:off x="2587528" y="3459274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fMRI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signal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A93B37-E907-7147-35AB-A61AB9A8903D}"/>
              </a:ext>
            </a:extLst>
          </p:cNvPr>
          <p:cNvSpPr/>
          <p:nvPr/>
        </p:nvSpPr>
        <p:spPr>
          <a:xfrm flipH="1">
            <a:off x="4778464" y="3815238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6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1F778-A2F5-DA74-47C1-15ACF004D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092-EBDD-511F-FFB7-A0D93D34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14" y="43865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43082-DCF5-24A7-55E4-54CBD89E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85" y="1218418"/>
            <a:ext cx="2819794" cy="534427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168D9C-0B6E-9CC2-371F-979BE12E7EF9}"/>
              </a:ext>
            </a:extLst>
          </p:cNvPr>
          <p:cNvSpPr/>
          <p:nvPr/>
        </p:nvSpPr>
        <p:spPr>
          <a:xfrm>
            <a:off x="645026" y="3429000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LIFG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CC7C33-2D9C-28DC-6E9B-5A0BC29F0096}"/>
              </a:ext>
            </a:extLst>
          </p:cNvPr>
          <p:cNvSpPr/>
          <p:nvPr/>
        </p:nvSpPr>
        <p:spPr>
          <a:xfrm>
            <a:off x="4435380" y="4204371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LSTG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C9CAE4-1F6C-8412-07BA-E573B6F9A016}"/>
              </a:ext>
            </a:extLst>
          </p:cNvPr>
          <p:cNvCxnSpPr>
            <a:stCxn id="12" idx="3"/>
          </p:cNvCxnSpPr>
          <p:nvPr/>
        </p:nvCxnSpPr>
        <p:spPr>
          <a:xfrm flipV="1">
            <a:off x="1620685" y="2664823"/>
            <a:ext cx="748046" cy="10645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3069F-D7F9-3DD2-6C23-AD4DA9FCBD5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20685" y="3729343"/>
            <a:ext cx="748046" cy="960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D7FD81-AE73-B48B-4A6C-37E7DB16CE2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65102" y="4504714"/>
            <a:ext cx="870278" cy="4069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E6F7E4-3D0A-4E10-6568-B7752EF3343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483429" y="2873829"/>
            <a:ext cx="951951" cy="16308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5B1858-9C8A-44B1-5713-85D69AD323C4}"/>
              </a:ext>
            </a:extLst>
          </p:cNvPr>
          <p:cNvSpPr/>
          <p:nvPr/>
        </p:nvSpPr>
        <p:spPr>
          <a:xfrm>
            <a:off x="4440479" y="2243638"/>
            <a:ext cx="1133007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occipito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parietal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A30B2-309F-DD38-5196-464148A3843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857897" y="2446739"/>
            <a:ext cx="582582" cy="972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6AA606-E90F-2710-3A79-DBD04F8A291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857897" y="2543981"/>
            <a:ext cx="582582" cy="19902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0FDE93A-99DC-F525-5D08-7C2A47AA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6" y="1660277"/>
            <a:ext cx="3481586" cy="4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10BF-CFCC-F0DC-9022-D381D9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6B8FCEE-73A6-B550-DB36-FE3306AD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07" y="434262"/>
            <a:ext cx="5749440" cy="598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B5B58-AF82-5059-7179-32E1588B4222}"/>
              </a:ext>
            </a:extLst>
          </p:cNvPr>
          <p:cNvSpPr txBox="1"/>
          <p:nvPr/>
        </p:nvSpPr>
        <p:spPr>
          <a:xfrm>
            <a:off x="838200" y="3059668"/>
            <a:ext cx="3568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Reduced functional connectivity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6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98B9E-0A74-03D6-21DD-6505F754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D622-1CE3-321B-20A0-64172867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82B57-A0E8-FDE0-CB1E-9044E40739AA}"/>
              </a:ext>
            </a:extLst>
          </p:cNvPr>
          <p:cNvSpPr txBox="1"/>
          <p:nvPr/>
        </p:nvSpPr>
        <p:spPr>
          <a:xfrm>
            <a:off x="435016" y="4046360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A951A-9395-405A-11D4-2E3039755697}"/>
              </a:ext>
            </a:extLst>
          </p:cNvPr>
          <p:cNvSpPr txBox="1"/>
          <p:nvPr/>
        </p:nvSpPr>
        <p:spPr>
          <a:xfrm>
            <a:off x="435016" y="24567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Participants with autism allocate more cognitive resources to processing the meanings of individual words within a sentence.</a:t>
            </a:r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E8A5322-9C0B-4EA9-407B-964B8987E4C0}"/>
              </a:ext>
            </a:extLst>
          </p:cNvPr>
          <p:cNvSpPr/>
          <p:nvPr/>
        </p:nvSpPr>
        <p:spPr>
          <a:xfrm rot="5400000">
            <a:off x="2751909" y="3511912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C977-88D7-09F8-F094-364075D28E12}"/>
              </a:ext>
            </a:extLst>
          </p:cNvPr>
          <p:cNvSpPr txBox="1"/>
          <p:nvPr/>
        </p:nvSpPr>
        <p:spPr>
          <a:xfrm>
            <a:off x="6531016" y="3390822"/>
            <a:ext cx="485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They have difficulty integrating the meaning</a:t>
            </a:r>
          </a:p>
          <a:p>
            <a:r>
              <a:rPr lang="en-US" altLang="ko-KR"/>
              <a:t>of complex sentences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8DED4-365C-ADA1-2B2E-B33F62D00BEA}"/>
              </a:ext>
            </a:extLst>
          </p:cNvPr>
          <p:cNvSpPr txBox="1"/>
          <p:nvPr/>
        </p:nvSpPr>
        <p:spPr>
          <a:xfrm>
            <a:off x="8016652" y="2375561"/>
            <a:ext cx="119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LESS LIFG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96A85A9-73ED-006D-E559-51834DFA6D70}"/>
              </a:ext>
            </a:extLst>
          </p:cNvPr>
          <p:cNvSpPr/>
          <p:nvPr/>
        </p:nvSpPr>
        <p:spPr>
          <a:xfrm rot="5400000">
            <a:off x="8325807" y="2933124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AC0B7-C337-1097-FEE4-AE0C96EBF030}"/>
              </a:ext>
            </a:extLst>
          </p:cNvPr>
          <p:cNvSpPr txBox="1"/>
          <p:nvPr/>
        </p:nvSpPr>
        <p:spPr>
          <a:xfrm>
            <a:off x="6531016" y="4621126"/>
            <a:ext cx="526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</a:t>
            </a:r>
          </a:p>
          <a:p>
            <a:r>
              <a:rPr lang="en-US" altLang="ko-KR"/>
              <a:t>and Mandatory in Non-Autistics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536A6D-D5EC-AF63-D2DC-2CCBB7B6BAAB}"/>
              </a:ext>
            </a:extLst>
          </p:cNvPr>
          <p:cNvSpPr/>
          <p:nvPr/>
        </p:nvSpPr>
        <p:spPr>
          <a:xfrm rot="5400000">
            <a:off x="8325807" y="417263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E44F-BBE9-A67E-C372-5A2BF05E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5A048-8C52-B84D-8AE7-115362E8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author's proposal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66990F-F21F-8994-FB0E-BC75F27690FA}"/>
              </a:ext>
            </a:extLst>
          </p:cNvPr>
          <p:cNvSpPr/>
          <p:nvPr/>
        </p:nvSpPr>
        <p:spPr>
          <a:xfrm>
            <a:off x="940522" y="2103437"/>
            <a:ext cx="3936273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NORMAL OR OVERDEVELOPMENT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cortical centres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602D48-C025-0486-8BC1-9FAD6B3224DA}"/>
              </a:ext>
            </a:extLst>
          </p:cNvPr>
          <p:cNvSpPr/>
          <p:nvPr/>
        </p:nvSpPr>
        <p:spPr>
          <a:xfrm>
            <a:off x="5874619" y="2103436"/>
            <a:ext cx="4084321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integrative processing at higher levels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883E1A-6727-FA67-14C6-2748C8B0EC90}"/>
              </a:ext>
            </a:extLst>
          </p:cNvPr>
          <p:cNvSpPr/>
          <p:nvPr/>
        </p:nvSpPr>
        <p:spPr>
          <a:xfrm>
            <a:off x="6356111" y="3673392"/>
            <a:ext cx="31213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underconnectivity theory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022508-6F75-EABE-5ED4-925AFC8F1B0A}"/>
              </a:ext>
            </a:extLst>
          </p:cNvPr>
          <p:cNvSpPr/>
          <p:nvPr/>
        </p:nvSpPr>
        <p:spPr>
          <a:xfrm rot="5400000">
            <a:off x="7629395" y="3185593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E84865-C384-4708-3265-B81C1BE970AA}"/>
              </a:ext>
            </a:extLst>
          </p:cNvPr>
          <p:cNvSpPr/>
          <p:nvPr/>
        </p:nvSpPr>
        <p:spPr>
          <a:xfrm>
            <a:off x="5088324" y="240061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9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656D3-1A44-7DEA-5174-D56E4D2B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42E703-E31B-E8F7-1CDC-8B32134410F8}"/>
              </a:ext>
            </a:extLst>
          </p:cNvPr>
          <p:cNvSpPr/>
          <p:nvPr/>
        </p:nvSpPr>
        <p:spPr>
          <a:xfrm>
            <a:off x="1220281" y="2499360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underfunctioning of integrative circuitry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C465FA6-8EE1-895C-DD19-E9CF7117AE83}"/>
              </a:ext>
            </a:extLst>
          </p:cNvPr>
          <p:cNvSpPr/>
          <p:nvPr/>
        </p:nvSpPr>
        <p:spPr>
          <a:xfrm rot="5400000">
            <a:off x="3139979" y="341075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355138-3FBE-D05D-47B5-FEB7DEBC4282}"/>
              </a:ext>
            </a:extLst>
          </p:cNvPr>
          <p:cNvSpPr/>
          <p:nvPr/>
        </p:nvSpPr>
        <p:spPr>
          <a:xfrm>
            <a:off x="1220281" y="4027714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Deficit in integration of information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FA4F5B-5F83-6BF6-88F8-D518A38DACB2}"/>
              </a:ext>
            </a:extLst>
          </p:cNvPr>
          <p:cNvSpPr/>
          <p:nvPr/>
        </p:nvSpPr>
        <p:spPr>
          <a:xfrm>
            <a:off x="6415485" y="4027713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cognitive deficit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061FA46-3F7A-A2A0-F6A4-514B1C4233C6}"/>
              </a:ext>
            </a:extLst>
          </p:cNvPr>
          <p:cNvSpPr/>
          <p:nvPr/>
        </p:nvSpPr>
        <p:spPr>
          <a:xfrm rot="5400000">
            <a:off x="8294375" y="335280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6B83D-5BFB-69B0-B98A-98076F1BF847}"/>
              </a:ext>
            </a:extLst>
          </p:cNvPr>
          <p:cNvSpPr/>
          <p:nvPr/>
        </p:nvSpPr>
        <p:spPr>
          <a:xfrm>
            <a:off x="6415485" y="2333897"/>
            <a:ext cx="4414164" cy="7103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 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high-level integrative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107819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0A28-C039-BF73-9D1E-B8AE4BEC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65E3-0289-3B1D-199D-83171406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BBCF6-D729-ED52-FA23-13BDD213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486"/>
          <a:stretch>
            <a:fillRect/>
          </a:stretch>
        </p:blipFill>
        <p:spPr>
          <a:xfrm>
            <a:off x="1230086" y="2144894"/>
            <a:ext cx="4019009" cy="3038475"/>
          </a:xfrm>
          <a:custGeom>
            <a:avLst/>
            <a:gdLst>
              <a:gd name="connsiteX0" fmla="*/ 3810000 w 4019009"/>
              <a:gd name="connsiteY0" fmla="*/ 1712912 h 3038475"/>
              <a:gd name="connsiteX1" fmla="*/ 4019009 w 4019009"/>
              <a:gd name="connsiteY1" fmla="*/ 1712912 h 3038475"/>
              <a:gd name="connsiteX2" fmla="*/ 4019009 w 4019009"/>
              <a:gd name="connsiteY2" fmla="*/ 3038475 h 3038475"/>
              <a:gd name="connsiteX3" fmla="*/ 3810000 w 4019009"/>
              <a:gd name="connsiteY3" fmla="*/ 3038475 h 3038475"/>
              <a:gd name="connsiteX4" fmla="*/ 0 w 4019009"/>
              <a:gd name="connsiteY4" fmla="*/ 0 h 3038475"/>
              <a:gd name="connsiteX5" fmla="*/ 3810000 w 4019009"/>
              <a:gd name="connsiteY5" fmla="*/ 0 h 3038475"/>
              <a:gd name="connsiteX6" fmla="*/ 3810000 w 4019009"/>
              <a:gd name="connsiteY6" fmla="*/ 1712912 h 3038475"/>
              <a:gd name="connsiteX7" fmla="*/ 2616929 w 4019009"/>
              <a:gd name="connsiteY7" fmla="*/ 1712912 h 3038475"/>
              <a:gd name="connsiteX8" fmla="*/ 2616929 w 4019009"/>
              <a:gd name="connsiteY8" fmla="*/ 3038475 h 3038475"/>
              <a:gd name="connsiteX9" fmla="*/ 0 w 4019009"/>
              <a:gd name="connsiteY9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9009" h="3038475">
                <a:moveTo>
                  <a:pt x="3810000" y="1712912"/>
                </a:moveTo>
                <a:lnTo>
                  <a:pt x="4019009" y="1712912"/>
                </a:lnTo>
                <a:lnTo>
                  <a:pt x="4019009" y="3038475"/>
                </a:lnTo>
                <a:lnTo>
                  <a:pt x="3810000" y="3038475"/>
                </a:lnTo>
                <a:close/>
                <a:moveTo>
                  <a:pt x="0" y="0"/>
                </a:moveTo>
                <a:lnTo>
                  <a:pt x="3810000" y="0"/>
                </a:lnTo>
                <a:lnTo>
                  <a:pt x="3810000" y="1712912"/>
                </a:lnTo>
                <a:lnTo>
                  <a:pt x="2616929" y="1712912"/>
                </a:lnTo>
                <a:lnTo>
                  <a:pt x="2616929" y="3038475"/>
                </a:lnTo>
                <a:lnTo>
                  <a:pt x="0" y="3038475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A018A-FA50-FEF5-30A4-18F3B5ED3A52}"/>
              </a:ext>
            </a:extLst>
          </p:cNvPr>
          <p:cNvSpPr txBox="1"/>
          <p:nvPr/>
        </p:nvSpPr>
        <p:spPr>
          <a:xfrm>
            <a:off x="6235337" y="3194111"/>
            <a:ext cx="323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overgrowth in Autism</a:t>
            </a:r>
            <a:endParaRPr lang="ko-KR" altLang="en-US" sz="20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E11D3E-3E88-B88D-999B-05AE5BCBE780}"/>
              </a:ext>
            </a:extLst>
          </p:cNvPr>
          <p:cNvCxnSpPr>
            <a:cxnSpLocks/>
          </p:cNvCxnSpPr>
          <p:nvPr/>
        </p:nvCxnSpPr>
        <p:spPr>
          <a:xfrm>
            <a:off x="4937760" y="2360023"/>
            <a:ext cx="129757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234045-2AA5-91BE-ED06-57C26E1A36C2}"/>
              </a:ext>
            </a:extLst>
          </p:cNvPr>
          <p:cNvSpPr txBox="1"/>
          <p:nvPr/>
        </p:nvSpPr>
        <p:spPr>
          <a:xfrm>
            <a:off x="6235337" y="2159968"/>
            <a:ext cx="4833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role : long-distance connections</a:t>
            </a:r>
            <a:endParaRPr lang="ko-KR" altLang="en-US" sz="20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ED6189-1120-62AF-A5B0-1CA34C0A25B8}"/>
              </a:ext>
            </a:extLst>
          </p:cNvPr>
          <p:cNvCxnSpPr>
            <a:cxnSpLocks/>
          </p:cNvCxnSpPr>
          <p:nvPr/>
        </p:nvCxnSpPr>
        <p:spPr>
          <a:xfrm>
            <a:off x="7062653" y="255838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A9140E-209D-7F97-65CC-9534479757DB}"/>
              </a:ext>
            </a:extLst>
          </p:cNvPr>
          <p:cNvCxnSpPr>
            <a:cxnSpLocks/>
          </p:cNvCxnSpPr>
          <p:nvPr/>
        </p:nvCxnSpPr>
        <p:spPr>
          <a:xfrm>
            <a:off x="7062653" y="3664131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7AAF6A-490B-4A96-4A6D-0B5DA8AAC62B}"/>
              </a:ext>
            </a:extLst>
          </p:cNvPr>
          <p:cNvSpPr txBox="1"/>
          <p:nvPr/>
        </p:nvSpPr>
        <p:spPr>
          <a:xfrm>
            <a:off x="6235337" y="4369767"/>
            <a:ext cx="4275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Decreased efficiency and accuracy of</a:t>
            </a:r>
          </a:p>
          <a:p>
            <a:r>
              <a:rPr lang="en-US" altLang="ko-KR"/>
              <a:t>inter-regional neural communication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0E1BFE-2F85-50E1-2936-491CDA8C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6BCE5-79BD-2658-0E53-9BD85C53ABC0}"/>
              </a:ext>
            </a:extLst>
          </p:cNvPr>
          <p:cNvSpPr txBox="1"/>
          <p:nvPr/>
        </p:nvSpPr>
        <p:spPr>
          <a:xfrm>
            <a:off x="226422" y="2062145"/>
            <a:ext cx="5495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Microstructural abnormalities have been reported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630F4-5524-6C9E-938E-C2592DC12298}"/>
              </a:ext>
            </a:extLst>
          </p:cNvPr>
          <p:cNvSpPr txBox="1"/>
          <p:nvPr/>
        </p:nvSpPr>
        <p:spPr>
          <a:xfrm>
            <a:off x="226422" y="31523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Minicolumnar overpacking or abnormal arrangement may limit information distribution and integration pathways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94CFD6-4B44-E33B-42A7-372A7BAD2E02}"/>
              </a:ext>
            </a:extLst>
          </p:cNvPr>
          <p:cNvCxnSpPr>
            <a:cxnSpLocks/>
          </p:cNvCxnSpPr>
          <p:nvPr/>
        </p:nvCxnSpPr>
        <p:spPr>
          <a:xfrm>
            <a:off x="2629990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ECFB3-88AC-FBFE-E814-47365F66F3AC}"/>
              </a:ext>
            </a:extLst>
          </p:cNvPr>
          <p:cNvSpPr txBox="1"/>
          <p:nvPr/>
        </p:nvSpPr>
        <p:spPr>
          <a:xfrm>
            <a:off x="226422" y="4611971"/>
            <a:ext cx="5320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Interregional processing is negatively affected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B49A3D-6903-0531-5759-D90F8334CCB3}"/>
              </a:ext>
            </a:extLst>
          </p:cNvPr>
          <p:cNvCxnSpPr>
            <a:cxnSpLocks/>
          </p:cNvCxnSpPr>
          <p:nvPr/>
        </p:nvCxnSpPr>
        <p:spPr>
          <a:xfrm>
            <a:off x="2629990" y="397624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B6159-717E-E06F-C22D-9F46F17217BC}"/>
              </a:ext>
            </a:extLst>
          </p:cNvPr>
          <p:cNvSpPr txBox="1"/>
          <p:nvPr/>
        </p:nvSpPr>
        <p:spPr>
          <a:xfrm>
            <a:off x="6096000" y="2044839"/>
            <a:ext cx="384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Atypical early brain development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FC8126-63F3-9D92-9C48-5C697D058230}"/>
              </a:ext>
            </a:extLst>
          </p:cNvPr>
          <p:cNvCxnSpPr>
            <a:cxnSpLocks/>
          </p:cNvCxnSpPr>
          <p:nvPr/>
        </p:nvCxnSpPr>
        <p:spPr>
          <a:xfrm>
            <a:off x="7702733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AB60BC-67DE-B8D3-942E-FE176A88F747}"/>
              </a:ext>
            </a:extLst>
          </p:cNvPr>
          <p:cNvSpPr txBox="1"/>
          <p:nvPr/>
        </p:nvSpPr>
        <p:spPr>
          <a:xfrm>
            <a:off x="6096000" y="32548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Children with autism exhibit abnormal brain growth patterns within the first two years of life.</a:t>
            </a:r>
          </a:p>
          <a:p>
            <a:r>
              <a:rPr lang="en-US" altLang="ko-KR"/>
              <a:t>Total brain volume increases rapidly (Courchesne, 2004), followed by a plateau or deceleration.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1011F6-CC1C-3488-6110-399A0449ADD2}"/>
              </a:ext>
            </a:extLst>
          </p:cNvPr>
          <p:cNvCxnSpPr>
            <a:cxnSpLocks/>
          </p:cNvCxnSpPr>
          <p:nvPr/>
        </p:nvCxnSpPr>
        <p:spPr>
          <a:xfrm>
            <a:off x="7702733" y="4478774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916C50-993E-B866-0BA1-B458634B0C9A}"/>
              </a:ext>
            </a:extLst>
          </p:cNvPr>
          <p:cNvSpPr txBox="1"/>
          <p:nvPr/>
        </p:nvSpPr>
        <p:spPr>
          <a:xfrm>
            <a:off x="6069876" y="5114500"/>
            <a:ext cx="61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1" hangingPunct="1">
              <a:buNone/>
            </a:pPr>
            <a:r>
              <a:rPr lang="en-US" altLang="ko-KR" sz="18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 atypical trajectory may disrupt normal synaptic pruning and network alignment, ultimately impairing connectivity optimization.</a:t>
            </a:r>
            <a:endParaRPr lang="ko-KR" altLang="ko-K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864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F990-9FF5-E045-3322-F49BE7E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Savant syndrome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5965B-7D31-05EB-37D0-2440FA7EA329}"/>
              </a:ext>
            </a:extLst>
          </p:cNvPr>
          <p:cNvSpPr txBox="1"/>
          <p:nvPr/>
        </p:nvSpPr>
        <p:spPr>
          <a:xfrm>
            <a:off x="838200" y="2041530"/>
            <a:ext cx="529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Allan Snyder 2009</a:t>
            </a:r>
          </a:p>
          <a:p>
            <a:r>
              <a:rPr lang="en-US" altLang="ko-KR"/>
              <a:t>Explaining and inducing savant skills: privileged</a:t>
            </a:r>
            <a:br>
              <a:rPr lang="en-US" altLang="ko-KR"/>
            </a:br>
            <a:r>
              <a:rPr lang="en-US" altLang="ko-KR"/>
              <a:t>access to lower level, less-processed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02647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AE30-70D0-809A-AE72-9F11BF02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BF815-C7D1-9B55-1F98-ADC64B4AB17D}"/>
              </a:ext>
            </a:extLst>
          </p:cNvPr>
          <p:cNvSpPr txBox="1"/>
          <p:nvPr/>
        </p:nvSpPr>
        <p:spPr>
          <a:xfrm>
            <a:off x="1116874" y="2535143"/>
            <a:ext cx="375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suddenly emerged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856B-0279-8B74-7440-4D647DD917B2}"/>
              </a:ext>
            </a:extLst>
          </p:cNvPr>
          <p:cNvSpPr txBox="1"/>
          <p:nvPr/>
        </p:nvSpPr>
        <p:spPr>
          <a:xfrm>
            <a:off x="272142" y="3110747"/>
            <a:ext cx="544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Acquired emergence due to </a:t>
            </a:r>
            <a:r>
              <a:rPr lang="en-US" altLang="ko-KR">
                <a:solidFill>
                  <a:schemeClr val="tx1"/>
                </a:solidFill>
              </a:rPr>
              <a:t>CNS injury or disease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C773D-5CDE-EE8B-7859-EFB6014473B2}"/>
              </a:ext>
            </a:extLst>
          </p:cNvPr>
          <p:cNvSpPr txBox="1"/>
          <p:nvPr/>
        </p:nvSpPr>
        <p:spPr>
          <a:xfrm>
            <a:off x="6966858" y="2741415"/>
            <a:ext cx="431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SKILLS LATENT IN EVERYONE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C9C1A-FFC5-B613-67C5-DC7DA4D90E13}"/>
              </a:ext>
            </a:extLst>
          </p:cNvPr>
          <p:cNvSpPr txBox="1"/>
          <p:nvPr/>
        </p:nvSpPr>
        <p:spPr>
          <a:xfrm>
            <a:off x="6966858" y="4095598"/>
            <a:ext cx="458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INDUCING SAVANT SKILLS ARTIFICIALLY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BD30AE8-ABFD-9C39-3F8F-68AD8E247387}"/>
              </a:ext>
            </a:extLst>
          </p:cNvPr>
          <p:cNvSpPr/>
          <p:nvPr/>
        </p:nvSpPr>
        <p:spPr>
          <a:xfrm>
            <a:off x="6013268" y="2741415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C34C86-6BA6-CCE7-43F8-D53E89D64FF5}"/>
              </a:ext>
            </a:extLst>
          </p:cNvPr>
          <p:cNvSpPr/>
          <p:nvPr/>
        </p:nvSpPr>
        <p:spPr>
          <a:xfrm rot="5400000">
            <a:off x="8791302" y="3385458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4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986C1-6E48-A0D9-BBA9-1F9152C9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Definition?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80580-A2EF-7399-6A1D-10DB9DA7EFC9}"/>
              </a:ext>
            </a:extLst>
          </p:cNvPr>
          <p:cNvSpPr txBox="1"/>
          <p:nvPr/>
        </p:nvSpPr>
        <p:spPr>
          <a:xfrm>
            <a:off x="838200" y="2067988"/>
            <a:ext cx="11122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Savant syndrome is a rare, but extraordinary, condition in which persons with serious mental</a:t>
            </a:r>
            <a:br>
              <a:rPr lang="en-US" altLang="ko-KR" sz="2000" dirty="0"/>
            </a:br>
            <a:r>
              <a:rPr lang="en-US" altLang="ko-KR" sz="2000" dirty="0"/>
              <a:t>disabilities, including autistic disorder, have some ‘island of genius’ which stands in marked,</a:t>
            </a:r>
            <a:br>
              <a:rPr lang="en-US" altLang="ko-KR" sz="2000" dirty="0"/>
            </a:br>
            <a:r>
              <a:rPr lang="en-US" altLang="ko-KR" sz="2000" dirty="0"/>
              <a:t>incongruous contrast to overall handicap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303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9951-07B0-78A2-78B0-0AC27178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pic>
        <p:nvPicPr>
          <p:cNvPr id="4" name="Picture 2" descr="Brocas area hi-res stock photography and images - Alamy">
            <a:extLst>
              <a:ext uri="{FF2B5EF4-FFF2-40B4-BE49-F238E27FC236}">
                <a16:creationId xmlns:a16="http://schemas.microsoft.com/office/drawing/2014/main" id="{FC5C0053-C715-39A9-A0B4-10AD98EC4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5" b="44852"/>
          <a:stretch>
            <a:fillRect/>
          </a:stretch>
        </p:blipFill>
        <p:spPr bwMode="auto">
          <a:xfrm>
            <a:off x="635726" y="2354978"/>
            <a:ext cx="3173128" cy="31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C900343-F2BD-C558-9F74-FD81D9325943}"/>
              </a:ext>
            </a:extLst>
          </p:cNvPr>
          <p:cNvSpPr/>
          <p:nvPr/>
        </p:nvSpPr>
        <p:spPr>
          <a:xfrm rot="20560978">
            <a:off x="3660742" y="2871630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9B94F7-77D0-6A30-134C-5E174A68D561}"/>
              </a:ext>
            </a:extLst>
          </p:cNvPr>
          <p:cNvSpPr/>
          <p:nvPr/>
        </p:nvSpPr>
        <p:spPr>
          <a:xfrm>
            <a:off x="5268538" y="2489263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High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80BC9B-F92A-C98B-756B-5C9825B804A4}"/>
              </a:ext>
            </a:extLst>
          </p:cNvPr>
          <p:cNvSpPr/>
          <p:nvPr/>
        </p:nvSpPr>
        <p:spPr>
          <a:xfrm>
            <a:off x="5268538" y="3942806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Low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0BEAAA0-4538-919C-A81E-D6F1EA1597B1}"/>
              </a:ext>
            </a:extLst>
          </p:cNvPr>
          <p:cNvSpPr/>
          <p:nvPr/>
        </p:nvSpPr>
        <p:spPr>
          <a:xfrm rot="909700">
            <a:off x="3770018" y="3859669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24A3E1-2ADC-C285-3EC0-04623ACDD2AD}"/>
              </a:ext>
            </a:extLst>
          </p:cNvPr>
          <p:cNvSpPr/>
          <p:nvPr/>
        </p:nvSpPr>
        <p:spPr>
          <a:xfrm rot="5400000">
            <a:off x="6406549" y="3346086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DF21BC-DC11-8FA8-A15E-A8D81E07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09" y="777686"/>
            <a:ext cx="3237083" cy="231165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C7C075F-34EE-482C-A085-0741AF810E80}"/>
              </a:ext>
            </a:extLst>
          </p:cNvPr>
          <p:cNvSpPr/>
          <p:nvPr/>
        </p:nvSpPr>
        <p:spPr>
          <a:xfrm rot="9339200">
            <a:off x="8548115" y="2137264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1CAC26-CCD4-ADBA-4D40-23DA07996960}"/>
              </a:ext>
            </a:extLst>
          </p:cNvPr>
          <p:cNvSpPr/>
          <p:nvPr/>
        </p:nvSpPr>
        <p:spPr>
          <a:xfrm>
            <a:off x="10009232" y="308934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</p:spTree>
    <p:extLst>
      <p:ext uri="{BB962C8B-B14F-4D97-AF65-F5344CB8AC3E}">
        <p14:creationId xmlns:p14="http://schemas.microsoft.com/office/powerpoint/2010/main" val="2979529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72EA-AE69-1776-F91A-45495C77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CED24F-2380-5CE7-F64A-F041B80B65E9}"/>
              </a:ext>
            </a:extLst>
          </p:cNvPr>
          <p:cNvSpPr/>
          <p:nvPr/>
        </p:nvSpPr>
        <p:spPr>
          <a:xfrm>
            <a:off x="1474832" y="333318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0D793-AF87-2942-1E9A-F1E1B58B6AF3}"/>
              </a:ext>
            </a:extLst>
          </p:cNvPr>
          <p:cNvSpPr txBox="1"/>
          <p:nvPr/>
        </p:nvSpPr>
        <p:spPr>
          <a:xfrm>
            <a:off x="3048000" y="20455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Induced drawing skills : </a:t>
            </a:r>
            <a:endParaRPr lang="en-US" altLang="ko-KR"/>
          </a:p>
          <a:p>
            <a:r>
              <a:rPr lang="en-US" altLang="ko-KR"/>
              <a:t>Subjects reported </a:t>
            </a:r>
            <a:r>
              <a:rPr lang="en-US" altLang="ko-KR" b="1"/>
              <a:t>enhanced perception of environmental details</a:t>
            </a:r>
            <a:r>
              <a:rPr lang="en-US" altLang="ko-KR"/>
              <a:t> after stimulation.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81BBF-882C-8302-6E53-EA2868E34638}"/>
              </a:ext>
            </a:extLst>
          </p:cNvPr>
          <p:cNvSpPr txBox="1"/>
          <p:nvPr/>
        </p:nvSpPr>
        <p:spPr>
          <a:xfrm>
            <a:off x="3048000" y="32465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proofreading skills :</a:t>
            </a:r>
          </a:p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D52B0-35B0-32CF-5511-3623421AE1CE}"/>
              </a:ext>
            </a:extLst>
          </p:cNvPr>
          <p:cNvSpPr txBox="1"/>
          <p:nvPr/>
        </p:nvSpPr>
        <p:spPr>
          <a:xfrm>
            <a:off x="3117668" y="43176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numerosity : </a:t>
            </a:r>
          </a:p>
          <a:p>
            <a:r>
              <a:rPr lang="en-US" altLang="ko-KR"/>
              <a:t>Some autistic savants have the ability to </a:t>
            </a:r>
            <a:r>
              <a:rPr lang="en-US" altLang="ko-KR" b="1"/>
              <a:t>accurately count large numbers of objects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42A6ED6-E15E-CC30-AD2D-22542D89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668" y="5595873"/>
            <a:ext cx="77300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with minimal subjective processing by the brain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emotion, expectation, interpretation) of an objective event or action."</a:t>
            </a:r>
          </a:p>
        </p:txBody>
      </p:sp>
    </p:spTree>
    <p:extLst>
      <p:ext uri="{BB962C8B-B14F-4D97-AF65-F5344CB8AC3E}">
        <p14:creationId xmlns:p14="http://schemas.microsoft.com/office/powerpoint/2010/main" val="199790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D8D2-53BB-0F3D-64AF-929FD170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64950-1E95-2618-9718-52F728D8EB86}"/>
              </a:ext>
            </a:extLst>
          </p:cNvPr>
          <p:cNvSpPr txBox="1"/>
          <p:nvPr/>
        </p:nvSpPr>
        <p:spPr>
          <a:xfrm>
            <a:off x="775063" y="2036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are latently present and can be induced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54F5C-2225-7444-4178-1FEE921F225E}"/>
              </a:ext>
            </a:extLst>
          </p:cNvPr>
          <p:cNvSpPr txBox="1"/>
          <p:nvPr/>
        </p:nvSpPr>
        <p:spPr>
          <a:xfrm>
            <a:off x="775063" y="3057436"/>
            <a:ext cx="6740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may arise from privileged access to raw, less-processed sensory information</a:t>
            </a:r>
          </a:p>
          <a:p>
            <a:r>
              <a:rPr lang="en-US" altLang="ko-KR"/>
              <a:t>normally inaccessible to conscious awareness due to top-down inhibition, despite being present in all brains.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6C16-456B-4379-E3C2-7DF91853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9326-2672-3EC3-0F53-E43A36D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Savant-Inspired Architecture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B51E-5168-B942-80DF-592C30FAC928}"/>
              </a:ext>
            </a:extLst>
          </p:cNvPr>
          <p:cNvSpPr txBox="1"/>
          <p:nvPr/>
        </p:nvSpPr>
        <p:spPr>
          <a:xfrm>
            <a:off x="838200" y="1919607"/>
            <a:ext cx="6525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Renzo </a:t>
            </a:r>
            <a:r>
              <a:rPr lang="en-US" altLang="ko-KR" sz="2400" err="1"/>
              <a:t>Massobrio</a:t>
            </a:r>
            <a:r>
              <a:rPr lang="en-US" altLang="ko-KR" sz="2400"/>
              <a:t> 2021</a:t>
            </a:r>
          </a:p>
          <a:p>
            <a:r>
              <a:rPr lang="en-US" altLang="ko-KR" sz="2400"/>
              <a:t>Learning for Optimization with Virtual Savant</a:t>
            </a:r>
          </a:p>
        </p:txBody>
      </p:sp>
    </p:spTree>
    <p:extLst>
      <p:ext uri="{BB962C8B-B14F-4D97-AF65-F5344CB8AC3E}">
        <p14:creationId xmlns:p14="http://schemas.microsoft.com/office/powerpoint/2010/main" val="440487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0F65-7D59-B66D-F429-EE8DD485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4628B-3763-452E-7C0F-3D63914B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698AB-D921-46B0-9663-585DFC8CE687}"/>
              </a:ext>
            </a:extLst>
          </p:cNvPr>
          <p:cNvSpPr txBox="1"/>
          <p:nvPr/>
        </p:nvSpPr>
        <p:spPr>
          <a:xfrm>
            <a:off x="957942" y="1770749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170336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F43F4-EB24-E31D-DAB0-C107A20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F50B5D-63D5-59B1-B693-0FA4F368BCBA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FB4257-C33C-6DFE-3390-BC629910CC02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4E9D1A-B942-45B3-E4D0-A982F5632959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2103685-35D1-9AF6-DF69-548290F43E1B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2BAA8EE-3904-64DA-AF24-DFDCD0B28E5B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9" name="화살표: 왼쪽/오른쪽 8">
              <a:extLst>
                <a:ext uri="{FF2B5EF4-FFF2-40B4-BE49-F238E27FC236}">
                  <a16:creationId xmlns:a16="http://schemas.microsoft.com/office/drawing/2014/main" id="{3C5CA6E4-CD90-E9B1-A60D-8C297DD988F3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843C76A-B705-0588-123E-B3DD417C446F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9DDC7B-DCF3-B85F-D35F-A18F7B9132EA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B4CFF18-302C-B912-F172-A6D61BCB7550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C6276361-BC6D-86A6-59C7-C7C3B99D089F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D4A7A76-210A-947B-FBDD-CDAE17ED3C3F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B67A1CC-B0A3-60FD-E6CF-EF023ECB7E6F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6F746AC-01A0-D340-1485-63E8F1FA4259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화살표: 왼쪽/오른쪽 16">
              <a:extLst>
                <a:ext uri="{FF2B5EF4-FFF2-40B4-BE49-F238E27FC236}">
                  <a16:creationId xmlns:a16="http://schemas.microsoft.com/office/drawing/2014/main" id="{470153D0-ABED-0214-0470-9A3B0BE745E6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4AD427-9919-01FF-0C9C-0DEA70B77955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Pattern recognition </a:t>
            </a:r>
            <a:r>
              <a:rPr lang="en-US" altLang="ko-KR" sz="2000" b="1"/>
              <a:t>is the process of </a:t>
            </a:r>
            <a:r>
              <a:rPr lang="en-US" altLang="ko-KR" sz="2000" b="1">
                <a:solidFill>
                  <a:srgbClr val="FF0000"/>
                </a:solidFill>
              </a:rPr>
              <a:t>learning mappings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84685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873D-E9A7-F560-AB71-9F3BCB0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1FE62-D2B6-CE0A-9950-D8D266A5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9" y="2090798"/>
            <a:ext cx="3533775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DCB1B-6805-4345-366C-7924218908D6}"/>
              </a:ext>
            </a:extLst>
          </p:cNvPr>
          <p:cNvSpPr txBox="1"/>
          <p:nvPr/>
        </p:nvSpPr>
        <p:spPr>
          <a:xfrm>
            <a:off x="808944" y="1690688"/>
            <a:ext cx="3153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>
                <a:solidFill>
                  <a:srgbClr val="333333"/>
                </a:solidFill>
                <a:effectLst/>
                <a:latin typeface="NotoSansR"/>
              </a:rPr>
              <a:t>Combinatorial Optimization</a:t>
            </a:r>
            <a:endParaRPr lang="ko-KR" altLang="en-US" sz="200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3FE445C-C824-6CA7-AE46-B4D102A24181}"/>
              </a:ext>
            </a:extLst>
          </p:cNvPr>
          <p:cNvSpPr/>
          <p:nvPr/>
        </p:nvSpPr>
        <p:spPr>
          <a:xfrm>
            <a:off x="4685212" y="3449200"/>
            <a:ext cx="1254034" cy="4724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BFF3A10-8EA3-2447-9C7A-C045C08F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9246"/>
              </p:ext>
            </p:extLst>
          </p:nvPr>
        </p:nvGraphicFramePr>
        <p:xfrm>
          <a:off x="6438537" y="3129160"/>
          <a:ext cx="50393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872">
                  <a:extLst>
                    <a:ext uri="{9D8B030D-6E8A-4147-A177-3AD203B41FA5}">
                      <a16:colId xmlns:a16="http://schemas.microsoft.com/office/drawing/2014/main" val="3329953826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991472957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414930924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625405469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84295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4kg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8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525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E5410EA-16B1-A5E2-3FCE-FA95E88C9F53}"/>
              </a:ext>
            </a:extLst>
          </p:cNvPr>
          <p:cNvSpPr txBox="1"/>
          <p:nvPr/>
        </p:nvSpPr>
        <p:spPr>
          <a:xfrm>
            <a:off x="6374674" y="4349087"/>
            <a:ext cx="5468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repetition, structure, and recognizable patterns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0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F27D3-47DE-E2C5-E66D-9DE84BE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68AD14-AAD6-7DF5-B041-208FFB4A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186"/>
            <a:ext cx="4686954" cy="45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F8503-C7E2-7CA5-F076-85CD06687DBA}"/>
              </a:ext>
            </a:extLst>
          </p:cNvPr>
          <p:cNvSpPr txBox="1"/>
          <p:nvPr/>
        </p:nvSpPr>
        <p:spPr>
          <a:xfrm>
            <a:off x="899160" y="4032069"/>
            <a:ext cx="9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Pattern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11D511-FCF8-F0B2-077C-7D3CAFDF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25723"/>
              </p:ext>
            </p:extLst>
          </p:nvPr>
        </p:nvGraphicFramePr>
        <p:xfrm>
          <a:off x="6282654" y="2679094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535473-B13A-907B-B526-EB61DA2CB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23139"/>
              </p:ext>
            </p:extLst>
          </p:nvPr>
        </p:nvGraphicFramePr>
        <p:xfrm>
          <a:off x="6282654" y="3618411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B24C3A-1E2D-C36B-0F5E-51A31DCE6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50778"/>
              </p:ext>
            </p:extLst>
          </p:nvPr>
        </p:nvGraphicFramePr>
        <p:xfrm>
          <a:off x="6282654" y="4557728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1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405B5-CCD9-6CDB-A5E7-D7C2CC1B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F55BF-B11E-09C7-91C3-F6E5A80E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00" y="1581136"/>
            <a:ext cx="7122010" cy="465420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E1947A8-A010-A387-7CA3-B8972F4A3B29}"/>
              </a:ext>
            </a:extLst>
          </p:cNvPr>
          <p:cNvSpPr/>
          <p:nvPr/>
        </p:nvSpPr>
        <p:spPr>
          <a:xfrm>
            <a:off x="2473233" y="4249782"/>
            <a:ext cx="6470469" cy="627017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328C-4400-8B89-3D1D-7986FFB4ECC0}"/>
              </a:ext>
            </a:extLst>
          </p:cNvPr>
          <p:cNvSpPr txBox="1"/>
          <p:nvPr/>
        </p:nvSpPr>
        <p:spPr>
          <a:xfrm>
            <a:off x="8965195" y="437862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Same Model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9717-0B30-12AE-0F75-A90D6496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7D7F9-D967-E11F-24E3-DF856830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91" y="1895792"/>
            <a:ext cx="6671222" cy="45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37B9B-5D60-6BB5-BDAD-0830AF51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B0F8E0-21B1-54F5-3638-C5CD9F08A1E4}"/>
              </a:ext>
            </a:extLst>
          </p:cNvPr>
          <p:cNvSpPr/>
          <p:nvPr/>
        </p:nvSpPr>
        <p:spPr>
          <a:xfrm>
            <a:off x="744580" y="2157006"/>
            <a:ext cx="10280471" cy="1999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Prodigious memory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73916-D100-5D7F-31BD-6129123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Symptoms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04764-D2B4-B906-C183-083466D7292C}"/>
              </a:ext>
            </a:extLst>
          </p:cNvPr>
          <p:cNvSpPr/>
          <p:nvPr/>
        </p:nvSpPr>
        <p:spPr>
          <a:xfrm>
            <a:off x="1053735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Music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Perfect pitch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634782-BABE-0383-9698-63403383C96A}"/>
              </a:ext>
            </a:extLst>
          </p:cNvPr>
          <p:cNvSpPr/>
          <p:nvPr/>
        </p:nvSpPr>
        <p:spPr>
          <a:xfrm>
            <a:off x="2985952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Art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Drawing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93454E-2B48-0629-68A3-63B6AA812E4E}"/>
              </a:ext>
            </a:extLst>
          </p:cNvPr>
          <p:cNvSpPr/>
          <p:nvPr/>
        </p:nvSpPr>
        <p:spPr>
          <a:xfrm>
            <a:off x="4918169" y="2474322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calculating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0BC08F-ECCA-31AA-2AFF-C46CF7C392F0}"/>
              </a:ext>
            </a:extLst>
          </p:cNvPr>
          <p:cNvSpPr/>
          <p:nvPr/>
        </p:nvSpPr>
        <p:spPr>
          <a:xfrm>
            <a:off x="6850386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Mathematics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Prime number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2CAFC5-6F47-BF03-D94C-CB49E9B60C19}"/>
              </a:ext>
            </a:extLst>
          </p:cNvPr>
          <p:cNvSpPr/>
          <p:nvPr/>
        </p:nvSpPr>
        <p:spPr>
          <a:xfrm>
            <a:off x="8782603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Mechanical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spatial skills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2B3D7-BF50-45B1-C93C-F5A873378E92}"/>
              </a:ext>
            </a:extLst>
          </p:cNvPr>
          <p:cNvSpPr txBox="1"/>
          <p:nvPr/>
        </p:nvSpPr>
        <p:spPr>
          <a:xfrm>
            <a:off x="3870871" y="4468542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The ability does not disappear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581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20238-61D1-612E-4682-D1FB67B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Accuracy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D341A-5B04-FACE-A3F5-F44B4F3B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2173649"/>
            <a:ext cx="6735115" cy="32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B247F-287F-FC0F-8646-839695591160}"/>
              </a:ext>
            </a:extLst>
          </p:cNvPr>
          <p:cNvSpPr txBox="1"/>
          <p:nvPr/>
        </p:nvSpPr>
        <p:spPr>
          <a:xfrm>
            <a:off x="7567749" y="3212012"/>
            <a:ext cx="4737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Arial" panose="020B0604020202020204" pitchFamily="34" charset="0"/>
              </a:rPr>
              <a:t>The solutions computed by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VS version implementing this greedy mechanism were within 1% from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optima in all studied instances.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5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78914-61C9-D837-FB57-6BB12FA7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CCFC-01C9-733A-CC47-EBE2BD2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Studies</a:t>
            </a:r>
            <a:endParaRPr lang="ko-KR" altLang="en-US"/>
          </a:p>
        </p:txBody>
      </p:sp>
      <p:pic>
        <p:nvPicPr>
          <p:cNvPr id="3074" name="Picture 2" descr="Induced Pluripotent Stem Cell Differentiation Protocols">
            <a:extLst>
              <a:ext uri="{FF2B5EF4-FFF2-40B4-BE49-F238E27FC236}">
                <a16:creationId xmlns:a16="http://schemas.microsoft.com/office/drawing/2014/main" id="{E299409A-78C6-E3C1-CFF0-778CCC99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993246"/>
            <a:ext cx="53911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E1378-AF39-B19B-7089-660C2499DA04}"/>
              </a:ext>
            </a:extLst>
          </p:cNvPr>
          <p:cNvSpPr txBox="1"/>
          <p:nvPr/>
        </p:nvSpPr>
        <p:spPr>
          <a:xfrm>
            <a:off x="522514" y="28815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Jinjing Song et al.</a:t>
            </a:r>
          </a:p>
          <a:p>
            <a:r>
              <a:rPr lang="en-US" altLang="ko-KR"/>
              <a:t>Dysregulation of neuron differentiation</a:t>
            </a:r>
          </a:p>
          <a:p>
            <a:r>
              <a:rPr lang="en-US" altLang="ko-KR"/>
              <a:t>in an autistic savant with exceptional memory (2019)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24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59F7F-E926-3AEE-F608-F74C87F8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6FF0DF-5760-665C-FC75-1AD75AAC0BEF}"/>
              </a:ext>
            </a:extLst>
          </p:cNvPr>
          <p:cNvSpPr/>
          <p:nvPr/>
        </p:nvSpPr>
        <p:spPr>
          <a:xfrm>
            <a:off x="2998651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ABCC88-F373-29C1-BA02-529C034D2C22}"/>
              </a:ext>
            </a:extLst>
          </p:cNvPr>
          <p:cNvSpPr/>
          <p:nvPr/>
        </p:nvSpPr>
        <p:spPr>
          <a:xfrm>
            <a:off x="4300036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iPSc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1D5EFF-039B-816B-6C79-6D2148505601}"/>
              </a:ext>
            </a:extLst>
          </p:cNvPr>
          <p:cNvSpPr/>
          <p:nvPr/>
        </p:nvSpPr>
        <p:spPr>
          <a:xfrm>
            <a:off x="5601422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CE9C7E-D5E3-D8C9-641F-F5549DA4B901}"/>
              </a:ext>
            </a:extLst>
          </p:cNvPr>
          <p:cNvSpPr/>
          <p:nvPr/>
        </p:nvSpPr>
        <p:spPr>
          <a:xfrm>
            <a:off x="690280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neuron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B93066-7A54-D807-C348-F5C2CE1DA7FC}"/>
              </a:ext>
            </a:extLst>
          </p:cNvPr>
          <p:cNvSpPr/>
          <p:nvPr/>
        </p:nvSpPr>
        <p:spPr>
          <a:xfrm>
            <a:off x="8204193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6FA750-89B8-4078-5BA0-366010AAD4BA}"/>
              </a:ext>
            </a:extLst>
          </p:cNvPr>
          <p:cNvSpPr/>
          <p:nvPr/>
        </p:nvSpPr>
        <p:spPr>
          <a:xfrm>
            <a:off x="950557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analysis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904B21-5AA2-E860-F98E-FF954C73EABC}"/>
              </a:ext>
            </a:extLst>
          </p:cNvPr>
          <p:cNvGrpSpPr/>
          <p:nvPr/>
        </p:nvGrpSpPr>
        <p:grpSpPr>
          <a:xfrm>
            <a:off x="1029788" y="2897766"/>
            <a:ext cx="1790884" cy="1572997"/>
            <a:chOff x="942702" y="2807953"/>
            <a:chExt cx="1790884" cy="157299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0640DCB-2828-66C3-F8FE-2E8CD3B37BAA}"/>
                </a:ext>
              </a:extLst>
            </p:cNvPr>
            <p:cNvSpPr/>
            <p:nvPr/>
          </p:nvSpPr>
          <p:spPr>
            <a:xfrm>
              <a:off x="942703" y="2807953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Autism Savant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56101B2-D2FB-E420-1F62-457713EDF3F5}"/>
                </a:ext>
              </a:extLst>
            </p:cNvPr>
            <p:cNvSpPr/>
            <p:nvPr/>
          </p:nvSpPr>
          <p:spPr>
            <a:xfrm>
              <a:off x="942702" y="3664648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79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AE042-A2DB-C7E9-0AEB-7C5C1FA0E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BC6B-8DD6-3E50-14B4-D81C4A1E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pic>
        <p:nvPicPr>
          <p:cNvPr id="4098" name="Picture 2" descr="Get an Overview of Neuron Cells- CUSABIO">
            <a:extLst>
              <a:ext uri="{FF2B5EF4-FFF2-40B4-BE49-F238E27FC236}">
                <a16:creationId xmlns:a16="http://schemas.microsoft.com/office/drawing/2014/main" id="{E17CE0F3-A2BE-4521-F432-0E080F01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3" y="2374855"/>
            <a:ext cx="5494019" cy="28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strocyte-Secreted Lcn2 Modulates Dendritic Spine Morphology">
            <a:extLst>
              <a:ext uri="{FF2B5EF4-FFF2-40B4-BE49-F238E27FC236}">
                <a16:creationId xmlns:a16="http://schemas.microsoft.com/office/drawing/2014/main" id="{5DE47BBD-F2C6-6F09-DE55-C3015EE3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67" y="1277983"/>
            <a:ext cx="52387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09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3649-6490-1660-0551-4B1B53DB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F2E404-80C1-D484-9849-2EAD9F49E6E6}"/>
              </a:ext>
            </a:extLst>
          </p:cNvPr>
          <p:cNvSpPr/>
          <p:nvPr/>
        </p:nvSpPr>
        <p:spPr>
          <a:xfrm>
            <a:off x="933995" y="2140433"/>
            <a:ext cx="4534988" cy="2309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LESS synaptic inhibition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135B261-6EB3-1912-DBAA-77DDEEF20393}"/>
              </a:ext>
            </a:extLst>
          </p:cNvPr>
          <p:cNvSpPr/>
          <p:nvPr/>
        </p:nvSpPr>
        <p:spPr>
          <a:xfrm>
            <a:off x="1558834" y="2812869"/>
            <a:ext cx="3274423" cy="1036320"/>
          </a:xfrm>
          <a:prstGeom prst="frame">
            <a:avLst>
              <a:gd name="adj1" fmla="val 661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6F4B3B-D1F9-0D0D-FD5B-66D17B263FD0}"/>
              </a:ext>
            </a:extLst>
          </p:cNvPr>
          <p:cNvCxnSpPr>
            <a:stCxn id="9" idx="3"/>
          </p:cNvCxnSpPr>
          <p:nvPr/>
        </p:nvCxnSpPr>
        <p:spPr>
          <a:xfrm flipV="1">
            <a:off x="4833257" y="3056709"/>
            <a:ext cx="1611086" cy="2743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E565DB-D7F1-2F90-526B-F100023F16C4}"/>
              </a:ext>
            </a:extLst>
          </p:cNvPr>
          <p:cNvSpPr txBox="1"/>
          <p:nvPr/>
        </p:nvSpPr>
        <p:spPr>
          <a:xfrm>
            <a:off x="6444343" y="2872043"/>
            <a:ext cx="435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 functional interpretation is provided</a:t>
            </a:r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FDE54C5C-BFAA-4FD1-366A-B886D3917822}"/>
              </a:ext>
            </a:extLst>
          </p:cNvPr>
          <p:cNvSpPr/>
          <p:nvPr/>
        </p:nvSpPr>
        <p:spPr>
          <a:xfrm>
            <a:off x="1698171" y="3884020"/>
            <a:ext cx="2995748" cy="496702"/>
          </a:xfrm>
          <a:prstGeom prst="frame">
            <a:avLst>
              <a:gd name="adj1" fmla="val 1012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D81228-6FB7-AD2A-ADF6-6AB1C3DAD0B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196045" y="4380722"/>
            <a:ext cx="0" cy="5194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0CFD2-E4EA-BECA-4F76-245C8A3A3DC2}"/>
              </a:ext>
            </a:extLst>
          </p:cNvPr>
          <p:cNvSpPr txBox="1"/>
          <p:nvPr/>
        </p:nvSpPr>
        <p:spPr>
          <a:xfrm>
            <a:off x="1705989" y="4900138"/>
            <a:ext cx="298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increased firing probability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84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F9BF-4805-097A-214F-704D320C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99084B-59D8-C4A2-AB44-A7AAB2C896CD}"/>
              </a:ext>
            </a:extLst>
          </p:cNvPr>
          <p:cNvSpPr/>
          <p:nvPr/>
        </p:nvSpPr>
        <p:spPr>
          <a:xfrm>
            <a:off x="916577" y="3544421"/>
            <a:ext cx="3028405" cy="1421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4FEBB-BA81-1403-0C90-52EAD202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46" y="2976472"/>
            <a:ext cx="6656431" cy="25572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AF18C1-C3E1-1EF2-318F-F339922C9B1A}"/>
              </a:ext>
            </a:extLst>
          </p:cNvPr>
          <p:cNvCxnSpPr/>
          <p:nvPr/>
        </p:nvCxnSpPr>
        <p:spPr>
          <a:xfrm flipV="1">
            <a:off x="3626215" y="4497425"/>
            <a:ext cx="1149531" cy="35324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8332D-87AE-86CD-F536-EEC3C8416492}"/>
              </a:ext>
            </a:extLst>
          </p:cNvPr>
          <p:cNvSpPr txBox="1"/>
          <p:nvPr/>
        </p:nvSpPr>
        <p:spPr>
          <a:xfrm>
            <a:off x="838200" y="1938020"/>
            <a:ext cx="6139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Spyridon Chavlis et al.</a:t>
            </a:r>
          </a:p>
          <a:p>
            <a:r>
              <a:rPr lang="en-US" altLang="ko-KR"/>
              <a:t>Dendrites endow artificial neural networks with accurate, robust and parameter efficient learning (2024)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53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AEB2-28BC-9E51-7215-A714C700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064-98C4-29A1-853D-BC1DF250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DD85BF-95BA-4572-60ED-1763B893D776}"/>
              </a:ext>
            </a:extLst>
          </p:cNvPr>
          <p:cNvSpPr/>
          <p:nvPr/>
        </p:nvSpPr>
        <p:spPr>
          <a:xfrm>
            <a:off x="4169664" y="1690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Memorize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Hippocampus?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0CFE9F-5B16-9BC0-D5E5-6EBE5F5488F8}"/>
              </a:ext>
            </a:extLst>
          </p:cNvPr>
          <p:cNvSpPr/>
          <p:nvPr/>
        </p:nvSpPr>
        <p:spPr>
          <a:xfrm>
            <a:off x="4169664" y="3214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 to communication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 Brain?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E9A27A-FD5D-F927-9D57-1C3EE06A0912}"/>
              </a:ext>
            </a:extLst>
          </p:cNvPr>
          <p:cNvSpPr/>
          <p:nvPr/>
        </p:nvSpPr>
        <p:spPr>
          <a:xfrm>
            <a:off x="4169664" y="4738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Overgrow</a:t>
            </a:r>
            <a:b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Autism?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1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97F6-AD1F-E9C0-BF8C-8BC4A24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 with Autism, Savant Feature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C97D96-E77C-8C97-6EAD-6B2FAE73374E}"/>
              </a:ext>
            </a:extLst>
          </p:cNvPr>
          <p:cNvSpPr/>
          <p:nvPr/>
        </p:nvSpPr>
        <p:spPr>
          <a:xfrm>
            <a:off x="4554583" y="2157006"/>
            <a:ext cx="6801394" cy="4335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Model</a:t>
            </a:r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115F2F88-32B3-FB5A-7ED5-7977676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" y="2046650"/>
            <a:ext cx="1905997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CFC-5327-A4CE-3719-4E2898D47FF5}"/>
              </a:ext>
            </a:extLst>
          </p:cNvPr>
          <p:cNvSpPr txBox="1"/>
          <p:nvPr/>
        </p:nvSpPr>
        <p:spPr>
          <a:xfrm>
            <a:off x="156755" y="4650266"/>
            <a:ext cx="4493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  <p:pic>
        <p:nvPicPr>
          <p:cNvPr id="6146" name="Picture 2" descr="연합학습: AI시대의 데이터 보안을 위한 분산형 데이터 학습 전략 - CSLEE Tech Blog %">
            <a:extLst>
              <a:ext uri="{FF2B5EF4-FFF2-40B4-BE49-F238E27FC236}">
                <a16:creationId xmlns:a16="http://schemas.microsoft.com/office/drawing/2014/main" id="{94B9A54A-D2F1-B931-9011-DC6B660E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99" y="2447012"/>
            <a:ext cx="5656761" cy="32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892D-B68A-115D-43A3-1A292A55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BECF-A055-F59D-A829-78302485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Who?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7CC5E5-B704-2B7B-976D-72D3A5A9DA5C}"/>
              </a:ext>
            </a:extLst>
          </p:cNvPr>
          <p:cNvSpPr/>
          <p:nvPr/>
        </p:nvSpPr>
        <p:spPr>
          <a:xfrm>
            <a:off x="2403564" y="2636946"/>
            <a:ext cx="225232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Autism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EB8CA-65D6-110D-E917-A52CA72ACF29}"/>
              </a:ext>
            </a:extLst>
          </p:cNvPr>
          <p:cNvSpPr txBox="1"/>
          <p:nvPr/>
        </p:nvSpPr>
        <p:spPr>
          <a:xfrm>
            <a:off x="5200636" y="3007340"/>
            <a:ext cx="967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OR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80ADB30-827C-ADEB-14FB-5E83153CB2D9}"/>
              </a:ext>
            </a:extLst>
          </p:cNvPr>
          <p:cNvSpPr/>
          <p:nvPr/>
        </p:nvSpPr>
        <p:spPr>
          <a:xfrm>
            <a:off x="6713171" y="2636946"/>
            <a:ext cx="225232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CNS injury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or disease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0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FEA1D-EF05-1F2A-631E-E47255043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969F-DC8E-7433-FBDD-DA8018F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Features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F8BBCD-FA09-52E2-89B4-425062514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48114"/>
              </p:ext>
            </p:extLst>
          </p:nvPr>
        </p:nvGraphicFramePr>
        <p:xfrm>
          <a:off x="2548345" y="2103438"/>
          <a:ext cx="7095309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10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Autism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Non-Autism</a:t>
                      </a:r>
                      <a:endParaRPr lang="ko-KR" alt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Probability</a:t>
                      </a:r>
                      <a:endParaRPr lang="ko-KR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0.1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C4C976-C016-AF8B-E880-85017101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8357"/>
              </p:ext>
            </p:extLst>
          </p:nvPr>
        </p:nvGraphicFramePr>
        <p:xfrm>
          <a:off x="2551611" y="3659655"/>
          <a:ext cx="7095309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10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Male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Female</a:t>
                      </a:r>
                      <a:endParaRPr lang="ko-KR" alt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Ratio</a:t>
                      </a:r>
                      <a:endParaRPr lang="ko-KR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6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4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4EB57-DB0D-C999-870B-6370DA98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6D4A9-4C98-9CB3-55A3-1AF0915F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49F12-EBF6-B0B0-F5E7-D07849642162}"/>
              </a:ext>
            </a:extLst>
          </p:cNvPr>
          <p:cNvSpPr txBox="1"/>
          <p:nvPr/>
        </p:nvSpPr>
        <p:spPr>
          <a:xfrm>
            <a:off x="838200" y="209005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Autism is a severe neurobehavioral syndrome, arising largely</a:t>
            </a:r>
          </a:p>
          <a:p>
            <a:r>
              <a:rPr lang="en-US" altLang="ko-KR" sz="2800" dirty="0"/>
              <a:t>as an inherited disorder, which can arise from several diseases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37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A6E8E-50C7-3BDC-D0EA-EE875641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2FDC-6B30-80B3-6450-D658E03A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BF1D-50E1-BCAA-F7CE-6A9EF89F5FD8}"/>
              </a:ext>
            </a:extLst>
          </p:cNvPr>
          <p:cNvSpPr txBox="1"/>
          <p:nvPr/>
        </p:nvSpPr>
        <p:spPr>
          <a:xfrm>
            <a:off x="838200" y="1872336"/>
            <a:ext cx="6715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Laurent </a:t>
            </a:r>
            <a:r>
              <a:rPr lang="en-US" altLang="ko-KR" sz="2000" dirty="0" err="1"/>
              <a:t>Mottron</a:t>
            </a:r>
            <a:r>
              <a:rPr lang="en-US" altLang="ko-KR" sz="2000" dirty="0"/>
              <a:t> et al. 2006</a:t>
            </a:r>
          </a:p>
          <a:p>
            <a:r>
              <a:rPr lang="en-US" altLang="ko-KR" sz="2000" dirty="0"/>
              <a:t>Enhanced Perceptual Functioning in Autism: An Update,</a:t>
            </a:r>
            <a:br>
              <a:rPr lang="en-US" altLang="ko-KR" sz="2000" dirty="0"/>
            </a:br>
            <a:r>
              <a:rPr lang="en-US" altLang="ko-KR" sz="2000" dirty="0"/>
              <a:t>and Eight Principles of Autistic Perception</a:t>
            </a:r>
          </a:p>
        </p:txBody>
      </p:sp>
    </p:spTree>
    <p:extLst>
      <p:ext uri="{BB962C8B-B14F-4D97-AF65-F5344CB8AC3E}">
        <p14:creationId xmlns:p14="http://schemas.microsoft.com/office/powerpoint/2010/main" val="4942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7E1A-691C-A41C-4D8B-CA82664D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7FE8-0959-BF2C-899A-9F7053F847EB}"/>
              </a:ext>
            </a:extLst>
          </p:cNvPr>
          <p:cNvSpPr txBox="1"/>
          <p:nvPr/>
        </p:nvSpPr>
        <p:spPr>
          <a:xfrm>
            <a:off x="1018902" y="201943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pic>
        <p:nvPicPr>
          <p:cNvPr id="3074" name="Picture 2" descr="성인용 웩슬러지능검사 K-WAIS-IV 웨이즈｜소검사 : 네이버 블로그">
            <a:extLst>
              <a:ext uri="{FF2B5EF4-FFF2-40B4-BE49-F238E27FC236}">
                <a16:creationId xmlns:a16="http://schemas.microsoft.com/office/drawing/2014/main" id="{9C92F1A3-807A-B831-6F6C-82149FD99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7185" r="6572" b="16603"/>
          <a:stretch>
            <a:fillRect/>
          </a:stretch>
        </p:blipFill>
        <p:spPr bwMode="auto">
          <a:xfrm>
            <a:off x="1018902" y="2787803"/>
            <a:ext cx="5286104" cy="23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30835-1A1A-C417-D320-3433EC3E4690}"/>
              </a:ext>
            </a:extLst>
          </p:cNvPr>
          <p:cNvSpPr txBox="1"/>
          <p:nvPr/>
        </p:nvSpPr>
        <p:spPr>
          <a:xfrm>
            <a:off x="1018902" y="5261416"/>
            <a:ext cx="799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Increased Gradient of Neural Complexity is Inversely Related to Level of</a:t>
            </a:r>
          </a:p>
          <a:p>
            <a:r>
              <a:rPr lang="en-US" altLang="ko-KR" dirty="0"/>
              <a:t>Performance in Low-Level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15049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1340</Words>
  <Application>Microsoft Office PowerPoint</Application>
  <PresentationFormat>와이드스크린</PresentationFormat>
  <Paragraphs>307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NotoSansR</vt:lpstr>
      <vt:lpstr>맑은 고딕</vt:lpstr>
      <vt:lpstr>Arial</vt:lpstr>
      <vt:lpstr>Office 테마</vt:lpstr>
      <vt:lpstr>0722 progress</vt:lpstr>
      <vt:lpstr>Intro</vt:lpstr>
      <vt:lpstr>Definition?</vt:lpstr>
      <vt:lpstr>Symptoms</vt:lpstr>
      <vt:lpstr>Who?</vt:lpstr>
      <vt:lpstr>Features</vt:lpstr>
      <vt:lpstr>Autism?</vt:lpstr>
      <vt:lpstr>Autism Feature</vt:lpstr>
      <vt:lpstr>Autism Feature</vt:lpstr>
      <vt:lpstr>Autism Feature</vt:lpstr>
      <vt:lpstr>Servant Feature</vt:lpstr>
      <vt:lpstr>Laurent Mottron</vt:lpstr>
      <vt:lpstr>Laurent Mottron</vt:lpstr>
      <vt:lpstr>Laurent Mottron</vt:lpstr>
      <vt:lpstr>Causes of Autism</vt:lpstr>
      <vt:lpstr>Thinking?</vt:lpstr>
      <vt:lpstr>Marcel Adam</vt:lpstr>
      <vt:lpstr> Task and Hypothesis</vt:lpstr>
      <vt:lpstr>Research Methods</vt:lpstr>
      <vt:lpstr>Research Methods</vt:lpstr>
      <vt:lpstr>Result</vt:lpstr>
      <vt:lpstr>Result</vt:lpstr>
      <vt:lpstr>Result</vt:lpstr>
      <vt:lpstr>author's proposal</vt:lpstr>
      <vt:lpstr>underconnectivity theory</vt:lpstr>
      <vt:lpstr>underconnectivity theory</vt:lpstr>
      <vt:lpstr>underconnectivity theory</vt:lpstr>
      <vt:lpstr>Causes of Savant syndrome</vt:lpstr>
      <vt:lpstr>Allan Snyder</vt:lpstr>
      <vt:lpstr>Allan Snyder</vt:lpstr>
      <vt:lpstr>Allan Snyder</vt:lpstr>
      <vt:lpstr>Allan Snyder</vt:lpstr>
      <vt:lpstr>Savant-Inspired Architecture</vt:lpstr>
      <vt:lpstr>Virtual Savant - Inspiration</vt:lpstr>
      <vt:lpstr>Virtual Savant - Inspiration</vt:lpstr>
      <vt:lpstr>Problem</vt:lpstr>
      <vt:lpstr>Virtual Savant</vt:lpstr>
      <vt:lpstr>train and inference</vt:lpstr>
      <vt:lpstr>train and inference</vt:lpstr>
      <vt:lpstr>Accuracy</vt:lpstr>
      <vt:lpstr>Related Studies</vt:lpstr>
      <vt:lpstr>Jinjing Song</vt:lpstr>
      <vt:lpstr>Jinjing Song</vt:lpstr>
      <vt:lpstr>Jinjing Song</vt:lpstr>
      <vt:lpstr>Architecture with Autism, Savant Feature</vt:lpstr>
      <vt:lpstr>Architecture with Autism, Savant Feature</vt:lpstr>
      <vt:lpstr>Architecture with Autism, Savant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6</cp:revision>
  <dcterms:created xsi:type="dcterms:W3CDTF">2025-07-19T08:18:06Z</dcterms:created>
  <dcterms:modified xsi:type="dcterms:W3CDTF">2025-07-28T17:07:48Z</dcterms:modified>
</cp:coreProperties>
</file>