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319" r:id="rId4"/>
    <p:sldId id="320" r:id="rId5"/>
    <p:sldId id="321" r:id="rId6"/>
    <p:sldId id="317" r:id="rId7"/>
    <p:sldId id="322" r:id="rId8"/>
    <p:sldId id="324" r:id="rId9"/>
    <p:sldId id="325" r:id="rId10"/>
    <p:sldId id="327" r:id="rId11"/>
    <p:sldId id="32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763E2-A738-6ECD-C6B6-191569656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067B15-5F84-096F-C5D5-10261F66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335A6-E75B-5C28-A332-3B9F51F2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638A4-4930-F81B-469D-37EDA4D3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8AD6A-BA52-D810-65EE-0A360017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1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2F1E6-8DEB-61CF-A692-E8D739A7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AA9B27-AC69-9C27-F2DE-86FDDB7AE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05D0-7512-D226-61E4-45A98052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540CB-0D1A-F9B1-ECAA-60F6676D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750C3-4FD5-BD9E-96AD-462FD706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425B7A-D3E5-BB4B-0A2B-60E3917E3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BB4AA5-A963-8CC6-8902-2E7CBDB12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98158-26FB-BA65-6AF0-70AF68C6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D479A-329A-7C0C-69C4-F78A1FF3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C4A9B-98F9-209D-15CD-3E1D03D7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9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BEA68-C111-F586-A184-03CD0724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6091-B8B1-A3B7-3032-4B6ADCFF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A690A-5CA2-A692-01EE-AB164888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199B6-16F5-5980-2C93-FB8EFCB1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81F42-E648-3248-91EB-5E2CCF36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2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F8F73-8DAF-9C57-C070-09EC98D6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B9ADB-9C66-ACC8-2C04-61686E25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EEE4B-CE2E-A015-F549-5DC57238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9710E-B7B1-FCCF-C62B-9F9632F1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02C2F-A4EF-1B74-28F1-238C2DBE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7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9037-EB76-BF3A-0299-128B8E1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5CAA1-EEA7-8153-4B9D-6F6E9CA84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60A5CE-619D-5026-D3B4-49BEAE274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07846-CBCF-C1FA-D701-927F4579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379BE-05FD-C067-673D-362CBEB1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375AB-3F99-9996-C9AE-7A158438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1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42BA6-DCC6-3802-43A3-65B1CE82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9C1A8-1296-6141-FC13-D8D25644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22A00-CE19-450D-168F-6C451D049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8208C6-37F3-4CD5-3CB3-C1557B02D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DDE159-7A81-D45A-3356-C4BAE6E5F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FB4162-648A-5997-1287-CF18FA46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906B8B-73F2-90EB-D799-10B473C0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DF2597-F86F-D73D-6464-D26E0858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8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4DC01-0DB6-24D8-F1E9-00D95BF3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A70D89-DDB6-42E8-F760-964FB1D9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F77D8-D17D-7B56-DF57-ABADD9B7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1A7FFF-F166-D375-EB41-BA24B544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4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73609A-1090-63F9-FA9F-761E377A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7B58D5-A0B6-105D-9121-E2FDF222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1597B-179F-6423-758B-E5426E65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2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F28B1-5204-C8FA-7405-C7C7C696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31DA8-0223-252B-8FF0-2570DBDD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81CCF-0FBB-332A-40FF-322786429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C73C7-7DF5-E73C-2253-9BB0D35A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C6A76-882E-D7D4-86D4-9029F90C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76AF9-AE8B-203C-CF36-3CE6CA1D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4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6B4E-2979-D386-833C-C3264058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8A3522-CA2B-6971-A191-5FEE0F743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990854-E008-F379-7EB4-F8479B5A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E0BDEF-1F63-CA2B-0E6F-D367B8F8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763DD-5D95-165D-7975-EB8B7AC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B68E3-9E2A-0637-674C-EC684652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3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CEC0AB-7EC6-247F-7AA6-3B68E7AE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1FD40-3AED-DF22-B5E8-12B2169C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6A868-8DA4-A3FA-309E-1AED875DC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3E21E-E789-485D-E07C-3116CF8EB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3333D-3403-846B-BF74-461DC547B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4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A0F90-8E09-9DA4-52D5-E7C5089D1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0729 progress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8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7DD56-1DAB-C5F2-8521-D050EB099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F9798-BE6D-78EC-FA82-AA7473B1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 research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0FF1B3-F9ED-247B-B0EC-5B3D693D3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76400"/>
            <a:ext cx="5753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0C010-214A-F446-A60E-63920FE5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Future considerations</a:t>
            </a:r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F0EB51D-ACDA-8761-E0DB-7E23BB036948}"/>
              </a:ext>
            </a:extLst>
          </p:cNvPr>
          <p:cNvGrpSpPr/>
          <p:nvPr/>
        </p:nvGrpSpPr>
        <p:grpSpPr>
          <a:xfrm>
            <a:off x="3722913" y="2019227"/>
            <a:ext cx="6509660" cy="1491479"/>
            <a:chOff x="744580" y="2157006"/>
            <a:chExt cx="10280471" cy="199929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C06BA6F-0E5E-1380-3578-5C52E883C6CB}"/>
                </a:ext>
              </a:extLst>
            </p:cNvPr>
            <p:cNvSpPr/>
            <p:nvPr/>
          </p:nvSpPr>
          <p:spPr>
            <a:xfrm>
              <a:off x="744580" y="2157006"/>
              <a:ext cx="10280471" cy="19992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Prodigious memory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2C1B3B0-2C34-0A35-46D3-C7EAF45BE93E}"/>
                </a:ext>
              </a:extLst>
            </p:cNvPr>
            <p:cNvSpPr/>
            <p:nvPr/>
          </p:nvSpPr>
          <p:spPr>
            <a:xfrm>
              <a:off x="1053735" y="2474323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Music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Perfect pitch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025A8E7-2EA9-8DD7-9222-52DB1DDFAFD4}"/>
                </a:ext>
              </a:extLst>
            </p:cNvPr>
            <p:cNvSpPr/>
            <p:nvPr/>
          </p:nvSpPr>
          <p:spPr>
            <a:xfrm>
              <a:off x="2985952" y="2474323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Art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Drawing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1A9CC11-0261-E190-4545-64C706BDE597}"/>
                </a:ext>
              </a:extLst>
            </p:cNvPr>
            <p:cNvSpPr/>
            <p:nvPr/>
          </p:nvSpPr>
          <p:spPr>
            <a:xfrm>
              <a:off x="4918169" y="2474322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Calendar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calculating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974DF83-E132-6C47-D3A2-01EF4F4C7723}"/>
                </a:ext>
              </a:extLst>
            </p:cNvPr>
            <p:cNvSpPr/>
            <p:nvPr/>
          </p:nvSpPr>
          <p:spPr>
            <a:xfrm>
              <a:off x="6850386" y="247432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Mathematics</a:t>
              </a: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Prime number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3AAC374-D625-FB15-40E5-0FFC9A060F35}"/>
                </a:ext>
              </a:extLst>
            </p:cNvPr>
            <p:cNvSpPr/>
            <p:nvPr/>
          </p:nvSpPr>
          <p:spPr>
            <a:xfrm>
              <a:off x="8782603" y="247432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Mechanical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spatial skills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27DCAD2-57E3-9DED-0596-C0D5034E8524}"/>
              </a:ext>
            </a:extLst>
          </p:cNvPr>
          <p:cNvSpPr/>
          <p:nvPr/>
        </p:nvSpPr>
        <p:spPr>
          <a:xfrm rot="5400000">
            <a:off x="3122876" y="3935113"/>
            <a:ext cx="738178" cy="528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283E543-0BB0-D7DC-EB16-7169A946C0BA}"/>
              </a:ext>
            </a:extLst>
          </p:cNvPr>
          <p:cNvSpPr/>
          <p:nvPr/>
        </p:nvSpPr>
        <p:spPr>
          <a:xfrm>
            <a:off x="1933302" y="2772527"/>
            <a:ext cx="1332413" cy="7381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Savant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Human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BB20308-EE5E-E698-00F4-3645E31AA2BB}"/>
              </a:ext>
            </a:extLst>
          </p:cNvPr>
          <p:cNvSpPr/>
          <p:nvPr/>
        </p:nvSpPr>
        <p:spPr>
          <a:xfrm>
            <a:off x="1933302" y="4888381"/>
            <a:ext cx="1332413" cy="7381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Savant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Net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ED026B-9815-74F7-16BF-34F0EC71C3DB}"/>
              </a:ext>
            </a:extLst>
          </p:cNvPr>
          <p:cNvSpPr/>
          <p:nvPr/>
        </p:nvSpPr>
        <p:spPr>
          <a:xfrm>
            <a:off x="3722913" y="4888381"/>
            <a:ext cx="2527630" cy="7381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What kind of ability?</a:t>
            </a:r>
          </a:p>
        </p:txBody>
      </p:sp>
    </p:spTree>
    <p:extLst>
      <p:ext uri="{BB962C8B-B14F-4D97-AF65-F5344CB8AC3E}">
        <p14:creationId xmlns:p14="http://schemas.microsoft.com/office/powerpoint/2010/main" val="34901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0AEB2-28BC-9E51-7215-A714C7007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E3064-98C4-29A1-853D-BC1DF250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Architecture with Autism, Savant Feature</a:t>
            </a:r>
            <a:endParaRPr lang="ko-KR" altLang="en-US" sz="40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EDD85BF-95BA-4572-60ED-1763B893D776}"/>
              </a:ext>
            </a:extLst>
          </p:cNvPr>
          <p:cNvSpPr/>
          <p:nvPr/>
        </p:nvSpPr>
        <p:spPr>
          <a:xfrm>
            <a:off x="4169664" y="1690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How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to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Memorize</a:t>
            </a:r>
          </a:p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Like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Hippocampus?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0CFE9F-5B16-9BC0-D5E5-6EBE5F5488F8}"/>
              </a:ext>
            </a:extLst>
          </p:cNvPr>
          <p:cNvSpPr/>
          <p:nvPr/>
        </p:nvSpPr>
        <p:spPr>
          <a:xfrm>
            <a:off x="4169664" y="3214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How to communication</a:t>
            </a:r>
          </a:p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Like Brain?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AE9A27A-FD5D-F927-9D57-1C3EE06A0912}"/>
              </a:ext>
            </a:extLst>
          </p:cNvPr>
          <p:cNvSpPr/>
          <p:nvPr/>
        </p:nvSpPr>
        <p:spPr>
          <a:xfrm>
            <a:off x="4169664" y="4738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How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to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Overgrow</a:t>
            </a:r>
            <a:b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</a:b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Like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Autism?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A0C47-624F-0627-4469-E635FFA1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 research (Memorize)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B6B8A-A600-7195-D013-736EE8579757}"/>
              </a:ext>
            </a:extLst>
          </p:cNvPr>
          <p:cNvSpPr txBox="1"/>
          <p:nvPr/>
        </p:nvSpPr>
        <p:spPr>
          <a:xfrm>
            <a:off x="838200" y="1690688"/>
            <a:ext cx="3338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CLS Theory , DUCA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14349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209E9-6B54-E88C-7CB9-92B3846A6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814B0-9D24-8F62-FED2-848CC061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 research (Comm.)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6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9861C-BDD3-99A7-7015-C17B93598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7AC9D-40F4-2CA4-CDAE-6B5DA526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 research (Overgrow)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18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997F6-AD1F-E9C0-BF8C-8BC4A24D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Architecture with Autism, Savant Feature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2C97D96-E77C-8C97-6EAD-6B2FAE73374E}"/>
              </a:ext>
            </a:extLst>
          </p:cNvPr>
          <p:cNvSpPr/>
          <p:nvPr/>
        </p:nvSpPr>
        <p:spPr>
          <a:xfrm>
            <a:off x="4554583" y="2157006"/>
            <a:ext cx="6801394" cy="43358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Model</a:t>
            </a:r>
          </a:p>
        </p:txBody>
      </p:sp>
      <p:pic>
        <p:nvPicPr>
          <p:cNvPr id="5" name="Picture 4" descr="Intrinsic neural network dynamics underlying the ability to down-regulate  emotions in male perpetrators of intimate partner violence against women |  springermedizin.de">
            <a:extLst>
              <a:ext uri="{FF2B5EF4-FFF2-40B4-BE49-F238E27FC236}">
                <a16:creationId xmlns:a16="http://schemas.microsoft.com/office/drawing/2014/main" id="{115F2F88-32B3-FB5A-7ED5-7977676D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66" y="2046650"/>
            <a:ext cx="1905997" cy="202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340CFC-5327-A4CE-3719-4E2898D47FF5}"/>
              </a:ext>
            </a:extLst>
          </p:cNvPr>
          <p:cNvSpPr txBox="1"/>
          <p:nvPr/>
        </p:nvSpPr>
        <p:spPr>
          <a:xfrm>
            <a:off x="156755" y="4650266"/>
            <a:ext cx="44936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Thus, </a:t>
            </a:r>
            <a:r>
              <a:rPr lang="en-US" altLang="ko-KR" b="1"/>
              <a:t>structured and </a:t>
            </a:r>
            <a:r>
              <a:rPr lang="en-US" altLang="ko-KR" b="1">
                <a:solidFill>
                  <a:srgbClr val="FF0000"/>
                </a:solidFill>
              </a:rPr>
              <a:t>patterned codes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serve as the </a:t>
            </a:r>
            <a:r>
              <a:rPr lang="en-US" altLang="ko-KR" b="1">
                <a:solidFill>
                  <a:srgbClr val="FF0000"/>
                </a:solidFill>
              </a:rPr>
              <a:t>core domain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in which </a:t>
            </a:r>
            <a:r>
              <a:rPr lang="en-US" altLang="ko-KR" b="1"/>
              <a:t>savant abilities</a:t>
            </a:r>
            <a:r>
              <a:rPr lang="en-US" altLang="ko-KR"/>
              <a:t> most often emerge.</a:t>
            </a:r>
          </a:p>
        </p:txBody>
      </p:sp>
      <p:pic>
        <p:nvPicPr>
          <p:cNvPr id="6146" name="Picture 2" descr="연합학습: AI시대의 데이터 보안을 위한 분산형 데이터 학습 전략 - CSLEE Tech Blog %">
            <a:extLst>
              <a:ext uri="{FF2B5EF4-FFF2-40B4-BE49-F238E27FC236}">
                <a16:creationId xmlns:a16="http://schemas.microsoft.com/office/drawing/2014/main" id="{94B9A54A-D2F1-B931-9011-DC6B660EF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99" y="2447012"/>
            <a:ext cx="5656761" cy="323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0CF5F-43BE-79B3-24F0-9B0A37E5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 research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1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821A8-E2C7-55C8-326E-B7397328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Opinion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E036E38-34D0-FF9B-8ABA-C74AF4127CE1}"/>
              </a:ext>
            </a:extLst>
          </p:cNvPr>
          <p:cNvGrpSpPr/>
          <p:nvPr/>
        </p:nvGrpSpPr>
        <p:grpSpPr>
          <a:xfrm>
            <a:off x="1465217" y="2062769"/>
            <a:ext cx="6509660" cy="1491479"/>
            <a:chOff x="744580" y="2157006"/>
            <a:chExt cx="10280471" cy="199929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004DAA9-437E-8D38-B6F4-E861EDF05FE8}"/>
                </a:ext>
              </a:extLst>
            </p:cNvPr>
            <p:cNvSpPr/>
            <p:nvPr/>
          </p:nvSpPr>
          <p:spPr>
            <a:xfrm>
              <a:off x="744580" y="2157006"/>
              <a:ext cx="10280471" cy="19992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Prodigious memory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D7A4BB8-A045-FC6B-ACEC-6EB4F0F2103B}"/>
                </a:ext>
              </a:extLst>
            </p:cNvPr>
            <p:cNvSpPr/>
            <p:nvPr/>
          </p:nvSpPr>
          <p:spPr>
            <a:xfrm>
              <a:off x="1053735" y="2474323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Music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Perfect pitch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8C15183-3A87-AACF-BEC5-ABD1003999A2}"/>
                </a:ext>
              </a:extLst>
            </p:cNvPr>
            <p:cNvSpPr/>
            <p:nvPr/>
          </p:nvSpPr>
          <p:spPr>
            <a:xfrm>
              <a:off x="2985952" y="2474323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Art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Drawing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CB47C81-00EB-F04A-3462-FE476CED1824}"/>
                </a:ext>
              </a:extLst>
            </p:cNvPr>
            <p:cNvSpPr/>
            <p:nvPr/>
          </p:nvSpPr>
          <p:spPr>
            <a:xfrm>
              <a:off x="4918169" y="2474322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Calendar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calculating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75278C2-06ED-EF52-6CB2-4F476A80F4A5}"/>
                </a:ext>
              </a:extLst>
            </p:cNvPr>
            <p:cNvSpPr/>
            <p:nvPr/>
          </p:nvSpPr>
          <p:spPr>
            <a:xfrm>
              <a:off x="6850386" y="247432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Mathematics</a:t>
              </a: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Prime number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3932BDA-6004-F97A-FD0B-8891F165D9D9}"/>
                </a:ext>
              </a:extLst>
            </p:cNvPr>
            <p:cNvSpPr/>
            <p:nvPr/>
          </p:nvSpPr>
          <p:spPr>
            <a:xfrm>
              <a:off x="8782603" y="247432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Mechanical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spatial skills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7650754-9825-BC44-5D8A-A7C63669ABAF}"/>
              </a:ext>
            </a:extLst>
          </p:cNvPr>
          <p:cNvSpPr txBox="1"/>
          <p:nvPr/>
        </p:nvSpPr>
        <p:spPr>
          <a:xfrm>
            <a:off x="1465216" y="4548327"/>
            <a:ext cx="550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/>
              <a:t>6: Perceptual Expertise Underlies Savant Syndrome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28FA0-7EA2-0977-14B2-87E4BBC377E3}"/>
              </a:ext>
            </a:extLst>
          </p:cNvPr>
          <p:cNvSpPr txBox="1"/>
          <p:nvPr/>
        </p:nvSpPr>
        <p:spPr>
          <a:xfrm>
            <a:off x="1465216" y="3790966"/>
            <a:ext cx="557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The Default Setting of Autistic Perception</a:t>
            </a:r>
            <a:br>
              <a:rPr lang="en-US" altLang="ko-KR"/>
            </a:br>
            <a:r>
              <a:rPr lang="en-US" altLang="ko-KR"/>
              <a:t>is more Locally Oriented than that of Nonhautistics</a:t>
            </a:r>
            <a:endParaRPr lang="ko-KR" altLang="en-US"/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5961A1E9-E5C6-BAAC-75E5-9240F6DF5027}"/>
              </a:ext>
            </a:extLst>
          </p:cNvPr>
          <p:cNvSpPr/>
          <p:nvPr/>
        </p:nvSpPr>
        <p:spPr>
          <a:xfrm>
            <a:off x="1349827" y="3186104"/>
            <a:ext cx="5689287" cy="1873576"/>
          </a:xfrm>
          <a:prstGeom prst="frame">
            <a:avLst>
              <a:gd name="adj1" fmla="val 276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B9C713E-905F-17B1-F230-A3E8EAC49CC4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7039114" y="4122892"/>
            <a:ext cx="176509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0DF2A9-1E07-6CC7-3B5C-0F3B72954006}"/>
              </a:ext>
            </a:extLst>
          </p:cNvPr>
          <p:cNvSpPr txBox="1"/>
          <p:nvPr/>
        </p:nvSpPr>
        <p:spPr>
          <a:xfrm>
            <a:off x="8804206" y="3861282"/>
            <a:ext cx="192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Overfitting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2469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E48A1-EAE7-9AB9-A434-9B7591F5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 research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2A5C7C-3EA9-2F8D-44B5-874880F0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87" y="1963108"/>
            <a:ext cx="5820587" cy="3820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9B923E-138A-2C90-0E58-B0CEF43DB247}"/>
              </a:ext>
            </a:extLst>
          </p:cNvPr>
          <p:cNvSpPr txBox="1"/>
          <p:nvPr/>
        </p:nvSpPr>
        <p:spPr>
          <a:xfrm>
            <a:off x="8667631" y="3059668"/>
            <a:ext cx="198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Overfitted Model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EB1F800-C63E-BBE7-A8F8-4D8D65BF53F2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7360374" y="2386149"/>
            <a:ext cx="1307257" cy="8581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1B2EEF8-1EC4-6F47-76EA-77D6A42C5F3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360374" y="2815241"/>
            <a:ext cx="1307257" cy="4290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786B161-5CFD-FE3A-52FD-4F8AB4A309C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254240" y="3244334"/>
            <a:ext cx="1413391" cy="5438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8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</TotalTime>
  <Words>147</Words>
  <Application>Microsoft Office PowerPoint</Application>
  <PresentationFormat>와이드스크린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0729 progress</vt:lpstr>
      <vt:lpstr>Architecture with Autism, Savant Feature</vt:lpstr>
      <vt:lpstr>Prior research (Memorize)</vt:lpstr>
      <vt:lpstr>Prior research (Comm.)</vt:lpstr>
      <vt:lpstr>Prior research (Overgrow)</vt:lpstr>
      <vt:lpstr>Architecture with Autism, Savant Feature</vt:lpstr>
      <vt:lpstr>Prior research</vt:lpstr>
      <vt:lpstr>Opinion</vt:lpstr>
      <vt:lpstr>Prior research</vt:lpstr>
      <vt:lpstr>Prior research</vt:lpstr>
      <vt:lpstr>Future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한용옥</dc:creator>
  <cp:lastModifiedBy>한용옥</cp:lastModifiedBy>
  <cp:revision>9</cp:revision>
  <dcterms:created xsi:type="dcterms:W3CDTF">2025-07-19T08:18:06Z</dcterms:created>
  <dcterms:modified xsi:type="dcterms:W3CDTF">2025-07-28T19:35:41Z</dcterms:modified>
</cp:coreProperties>
</file>