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9" r:id="rId5"/>
    <p:sldId id="269" r:id="rId6"/>
    <p:sldId id="268" r:id="rId7"/>
    <p:sldId id="258" r:id="rId8"/>
    <p:sldId id="275" r:id="rId9"/>
    <p:sldId id="273" r:id="rId10"/>
    <p:sldId id="276" r:id="rId11"/>
    <p:sldId id="271" r:id="rId12"/>
    <p:sldId id="260" r:id="rId13"/>
    <p:sldId id="279" r:id="rId14"/>
    <p:sldId id="277" r:id="rId15"/>
    <p:sldId id="270" r:id="rId16"/>
    <p:sldId id="281" r:id="rId17"/>
    <p:sldId id="280" r:id="rId18"/>
    <p:sldId id="285" r:id="rId19"/>
    <p:sldId id="283" r:id="rId20"/>
    <p:sldId id="284" r:id="rId21"/>
    <p:sldId id="286" r:id="rId22"/>
    <p:sldId id="287" r:id="rId23"/>
    <p:sldId id="288" r:id="rId24"/>
    <p:sldId id="262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64" r:id="rId35"/>
    <p:sldId id="261" r:id="rId36"/>
    <p:sldId id="265" r:id="rId37"/>
    <p:sldId id="266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763E2-A738-6ECD-C6B6-191569656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067B15-5F84-096F-C5D5-10261F66A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335A6-E75B-5C28-A332-3B9F51F2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638A4-4930-F81B-469D-37EDA4D3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8AD6A-BA52-D810-65EE-0A360017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21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2F1E6-8DEB-61CF-A692-E8D739A7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AA9B27-AC69-9C27-F2DE-86FDDB7AE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F905D0-7512-D226-61E4-45A980521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540CB-0D1A-F9B1-ECAA-60F6676D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750C3-4FD5-BD9E-96AD-462FD706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6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425B7A-D3E5-BB4B-0A2B-60E3917E3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BB4AA5-A963-8CC6-8902-2E7CBDB12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98158-26FB-BA65-6AF0-70AF68C6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D479A-329A-7C0C-69C4-F78A1FF3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7C4A9B-98F9-209D-15CD-3E1D03D7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09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BEA68-C111-F586-A184-03CD0724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06091-B8B1-A3B7-3032-4B6ADCFF5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A690A-5CA2-A692-01EE-AB164888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199B6-16F5-5980-2C93-FB8EFCB1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81F42-E648-3248-91EB-5E2CCF36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42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F8F73-8DAF-9C57-C070-09EC98D6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4B9ADB-9C66-ACC8-2C04-61686E25D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EEE4B-CE2E-A015-F549-5DC57238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E9710E-B7B1-FCCF-C62B-9F9632F1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102C2F-A4EF-1B74-28F1-238C2DBE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17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39037-EB76-BF3A-0299-128B8E11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95CAA1-EEA7-8153-4B9D-6F6E9CA84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60A5CE-619D-5026-D3B4-49BEAE274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07846-CBCF-C1FA-D701-927F4579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9379BE-05FD-C067-673D-362CBEB1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1375AB-3F99-9996-C9AE-7A158438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21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42BA6-DCC6-3802-43A3-65B1CE82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89C1A8-1296-6141-FC13-D8D25644F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822A00-CE19-450D-168F-6C451D049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8208C6-37F3-4CD5-3CB3-C1557B02D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DDE159-7A81-D45A-3356-C4BAE6E5F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FB4162-648A-5997-1287-CF18FA46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906B8B-73F2-90EB-D799-10B473C0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DF2597-F86F-D73D-6464-D26E0858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78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4DC01-0DB6-24D8-F1E9-00D95BF3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A70D89-DDB6-42E8-F760-964FB1D9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3F77D8-D17D-7B56-DF57-ABADD9B7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1A7FFF-F166-D375-EB41-BA24B544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04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73609A-1090-63F9-FA9F-761E377A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7B58D5-A0B6-105D-9121-E2FDF222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11597B-179F-6423-758B-E5426E65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2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F28B1-5204-C8FA-7405-C7C7C696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31DA8-0223-252B-8FF0-2570DBDD5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381CCF-0FBB-332A-40FF-322786429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9C73C7-7DF5-E73C-2253-9BB0D35A9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CC6A76-882E-D7D4-86D4-9029F90C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576AF9-AE8B-203C-CF36-3CE6CA1D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84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B6B4E-2979-D386-833C-C3264058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8A3522-CA2B-6971-A191-5FEE0F743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990854-E008-F379-7EB4-F8479B5A1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E0BDEF-1F63-CA2B-0E6F-D367B8F8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3763DD-5D95-165D-7975-EB8B7ACD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6B68E3-9E2A-0637-674C-EC684652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33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CEC0AB-7EC6-247F-7AA6-3B68E7AE0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91FD40-3AED-DF22-B5E8-12B2169C8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6A868-8DA4-A3FA-309E-1AED875DC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A7A782-6211-4857-8CCF-A6CB4A197067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03E21E-E789-485D-E07C-3116CF8EB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B3333D-3403-846B-BF74-461DC547B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04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A0F90-8E09-9DA4-52D5-E7C5089D1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0722 progress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80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B0666-BE9D-61DF-0BA3-C52230538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96686-31BC-C7AD-9692-1DC9D15CD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Autism Feature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30835-1A1A-C417-D320-3433EC3E4690}"/>
              </a:ext>
            </a:extLst>
          </p:cNvPr>
          <p:cNvSpPr txBox="1"/>
          <p:nvPr/>
        </p:nvSpPr>
        <p:spPr>
          <a:xfrm>
            <a:off x="740229" y="1718039"/>
            <a:ext cx="7990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Increased Gradient of Neural Complexity is Inversely Related to Level of</a:t>
            </a:r>
          </a:p>
          <a:p>
            <a:r>
              <a:rPr lang="en-US" altLang="ko-KR"/>
              <a:t>Performance in Low-Level Perceptual Tasks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BC57B-2DF3-7645-001B-E885C17D5BB7}"/>
              </a:ext>
            </a:extLst>
          </p:cNvPr>
          <p:cNvSpPr txBox="1"/>
          <p:nvPr/>
        </p:nvSpPr>
        <p:spPr>
          <a:xfrm>
            <a:off x="740229" y="2542903"/>
            <a:ext cx="8500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3. Early Atypical Behaviors have a Regulatory Function Toward Perceptual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B11323-D0E2-315E-F5DB-5B7957B06090}"/>
              </a:ext>
            </a:extLst>
          </p:cNvPr>
          <p:cNvSpPr txBox="1"/>
          <p:nvPr/>
        </p:nvSpPr>
        <p:spPr>
          <a:xfrm>
            <a:off x="740229" y="3053757"/>
            <a:ext cx="6026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4: Perceptual Primary and Associative Brain Regions are</a:t>
            </a:r>
          </a:p>
          <a:p>
            <a:r>
              <a:rPr lang="en-US" altLang="ko-KR"/>
              <a:t>Atypically Activated During Social and Non-Social Tasks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51A5D-3AEE-3928-BEAB-956FA2246FF7}"/>
              </a:ext>
            </a:extLst>
          </p:cNvPr>
          <p:cNvSpPr txBox="1"/>
          <p:nvPr/>
        </p:nvSpPr>
        <p:spPr>
          <a:xfrm>
            <a:off x="740229" y="3841610"/>
            <a:ext cx="8732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5: Higher-order Processing is Optional in Autism and Mandatory in Non-Autistics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B72C67-4093-BA4C-F5DC-29F1A8B166EA}"/>
              </a:ext>
            </a:extLst>
          </p:cNvPr>
          <p:cNvSpPr txBox="1"/>
          <p:nvPr/>
        </p:nvSpPr>
        <p:spPr>
          <a:xfrm>
            <a:off x="838200" y="4458789"/>
            <a:ext cx="550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/>
              <a:t>6: Perceptual Expertise Underlies Savant Syndrome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D5BB5-6838-F6CE-4F41-7C156A1DA289}"/>
              </a:ext>
            </a:extLst>
          </p:cNvPr>
          <p:cNvSpPr txBox="1"/>
          <p:nvPr/>
        </p:nvSpPr>
        <p:spPr>
          <a:xfrm>
            <a:off x="957943" y="5251269"/>
            <a:ext cx="1042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7: High-Level Perceptual Abilities in Autism are a Function of Perceptual Expertise and Experience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EADC5-8661-3FBC-40DC-3FF679DB024A}"/>
              </a:ext>
            </a:extLst>
          </p:cNvPr>
          <p:cNvSpPr txBox="1"/>
          <p:nvPr/>
        </p:nvSpPr>
        <p:spPr>
          <a:xfrm>
            <a:off x="957943" y="5956663"/>
            <a:ext cx="995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8: Enhanced Perception Influences Neurodevelopment and Cognitive Development in Autism</a:t>
            </a:r>
          </a:p>
        </p:txBody>
      </p:sp>
    </p:spTree>
    <p:extLst>
      <p:ext uri="{BB962C8B-B14F-4D97-AF65-F5344CB8AC3E}">
        <p14:creationId xmlns:p14="http://schemas.microsoft.com/office/powerpoint/2010/main" val="1424735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D7E9A-9EFA-162C-CE26-E6D5E3F37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F0006-F63A-D95F-62EB-398CAB4E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Causes of Autism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DABCE5-DFA4-3925-11B8-1A9C7D53C98E}"/>
              </a:ext>
            </a:extLst>
          </p:cNvPr>
          <p:cNvSpPr txBox="1"/>
          <p:nvPr/>
        </p:nvSpPr>
        <p:spPr>
          <a:xfrm>
            <a:off x="1087482" y="1993819"/>
            <a:ext cx="62266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Marcel Adam Just et al. 2004</a:t>
            </a:r>
          </a:p>
          <a:p>
            <a:r>
              <a:rPr lang="en-US" altLang="ko-KR" sz="1400"/>
              <a:t>Cortical activation and synchronization during sentence comprehension</a:t>
            </a:r>
          </a:p>
          <a:p>
            <a:r>
              <a:rPr lang="en-US" altLang="ko-KR" sz="1400"/>
              <a:t>in high-functioning autism: evidence of underconnectivity</a:t>
            </a:r>
          </a:p>
          <a:p>
            <a:r>
              <a:rPr lang="en-US" altLang="ko-KR" sz="1400"/>
              <a:t>[]</a:t>
            </a:r>
            <a:endParaRPr lang="ko-KR" alt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3EFE7D-4C34-164E-18CA-C8CABB1EC3B0}"/>
              </a:ext>
            </a:extLst>
          </p:cNvPr>
          <p:cNvSpPr txBox="1"/>
          <p:nvPr/>
        </p:nvSpPr>
        <p:spPr>
          <a:xfrm>
            <a:off x="1087482" y="3721090"/>
            <a:ext cx="47437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J. L. R. Rubenstein et al. 2003</a:t>
            </a:r>
          </a:p>
          <a:p>
            <a:r>
              <a:rPr lang="en-US" altLang="ko-KR" sz="1400"/>
              <a:t>Model of autism: increased ratio of excitation/inhibition</a:t>
            </a:r>
          </a:p>
          <a:p>
            <a:r>
              <a:rPr lang="en-US" altLang="ko-KR" sz="1400"/>
              <a:t>in key neural systems</a:t>
            </a:r>
          </a:p>
          <a:p>
            <a:r>
              <a:rPr lang="en-US" altLang="ko-KR" sz="1400"/>
              <a:t>[]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407112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42C4E-877E-CFC1-3A65-19F1967A1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Intrinsic neural network dynamics underlying the ability to down-regulate  emotions in male perpetrators of intimate partner violence against women |  springermedizin.de">
            <a:extLst>
              <a:ext uri="{FF2B5EF4-FFF2-40B4-BE49-F238E27FC236}">
                <a16:creationId xmlns:a16="http://schemas.microsoft.com/office/drawing/2014/main" id="{471E0262-A625-4DC4-C80D-E01661FD9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889" y="2090194"/>
            <a:ext cx="349567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D3DE03E-A38D-CDD2-CD36-3E7D1248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Marcel Adam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CEA823-9519-7279-3BE5-70DF3AF1DA7B}"/>
              </a:ext>
            </a:extLst>
          </p:cNvPr>
          <p:cNvSpPr txBox="1"/>
          <p:nvPr/>
        </p:nvSpPr>
        <p:spPr>
          <a:xfrm>
            <a:off x="1706880" y="2470317"/>
            <a:ext cx="360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integrating(context) processes</a:t>
            </a:r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35AE7-584A-B90A-3D6C-536DE28A7457}"/>
              </a:ext>
            </a:extLst>
          </p:cNvPr>
          <p:cNvSpPr txBox="1"/>
          <p:nvPr/>
        </p:nvSpPr>
        <p:spPr>
          <a:xfrm>
            <a:off x="2207423" y="3958436"/>
            <a:ext cx="27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word-processing ability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1639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E7CF4-AC52-6FC9-8568-2A812D948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12675-E9D6-829D-7604-0101CDA2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Thinking?</a:t>
            </a:r>
            <a:endParaRPr lang="ko-KR" altLang="en-US"/>
          </a:p>
        </p:txBody>
      </p:sp>
      <p:pic>
        <p:nvPicPr>
          <p:cNvPr id="9218" name="Picture 2" descr="Brocas area hi-res stock photography and images - Alamy">
            <a:extLst>
              <a:ext uri="{FF2B5EF4-FFF2-40B4-BE49-F238E27FC236}">
                <a16:creationId xmlns:a16="http://schemas.microsoft.com/office/drawing/2014/main" id="{818D8FD2-F07E-C86C-408B-2935A7F6D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98"/>
          <a:stretch>
            <a:fillRect/>
          </a:stretch>
        </p:blipFill>
        <p:spPr bwMode="auto">
          <a:xfrm>
            <a:off x="2644023" y="1509555"/>
            <a:ext cx="6442225" cy="510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650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332E1-B0CE-0264-9772-0C451F78E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5D572-58F7-C69F-A576-E7914E7ED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6" y="22616"/>
            <a:ext cx="10515600" cy="1325563"/>
          </a:xfrm>
        </p:spPr>
        <p:txBody>
          <a:bodyPr/>
          <a:lstStyle/>
          <a:p>
            <a:r>
              <a:rPr lang="en-US" altLang="ko-KR"/>
              <a:t> Task and Hypothesis</a:t>
            </a:r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AF36142-D226-9463-820B-998B2AE22CEA}"/>
              </a:ext>
            </a:extLst>
          </p:cNvPr>
          <p:cNvGrpSpPr/>
          <p:nvPr/>
        </p:nvGrpSpPr>
        <p:grpSpPr>
          <a:xfrm>
            <a:off x="646614" y="2739651"/>
            <a:ext cx="5729284" cy="3211434"/>
            <a:chOff x="951413" y="2243262"/>
            <a:chExt cx="5729284" cy="321143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9C92D69E-B348-D882-A3BE-386D28C2123C}"/>
                </a:ext>
              </a:extLst>
            </p:cNvPr>
            <p:cNvSpPr/>
            <p:nvPr/>
          </p:nvSpPr>
          <p:spPr>
            <a:xfrm>
              <a:off x="2278382" y="2243262"/>
              <a:ext cx="3075346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Autism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C23E569-733F-186B-1AB3-D3992D80F250}"/>
                </a:ext>
              </a:extLst>
            </p:cNvPr>
            <p:cNvGrpSpPr/>
            <p:nvPr/>
          </p:nvGrpSpPr>
          <p:grpSpPr>
            <a:xfrm>
              <a:off x="951413" y="3519635"/>
              <a:ext cx="5729284" cy="1935061"/>
              <a:chOff x="951413" y="3519635"/>
              <a:chExt cx="5729284" cy="1935061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62B9757-FCF0-F338-26F8-4BD8C471A64B}"/>
                  </a:ext>
                </a:extLst>
              </p:cNvPr>
              <p:cNvSpPr/>
              <p:nvPr/>
            </p:nvSpPr>
            <p:spPr>
              <a:xfrm>
                <a:off x="951413" y="3519635"/>
                <a:ext cx="2698701" cy="92754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b="1">
                    <a:solidFill>
                      <a:srgbClr val="FF0000"/>
                    </a:solidFill>
                  </a:rPr>
                  <a:t>LESS</a:t>
                </a:r>
              </a:p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integrating processes</a:t>
                </a: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3D51BA16-86F2-27B8-FC1C-94949265286D}"/>
                  </a:ext>
                </a:extLst>
              </p:cNvPr>
              <p:cNvSpPr/>
              <p:nvPr/>
            </p:nvSpPr>
            <p:spPr>
              <a:xfrm>
                <a:off x="3792563" y="3519635"/>
                <a:ext cx="2888134" cy="93697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b="1">
                    <a:solidFill>
                      <a:srgbClr val="FF0000"/>
                    </a:solidFill>
                  </a:rPr>
                  <a:t>LESS</a:t>
                </a:r>
              </a:p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word-processing ability</a:t>
                </a: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596FB0E3-C79D-7EFF-C762-D97B618C5759}"/>
                  </a:ext>
                </a:extLst>
              </p:cNvPr>
              <p:cNvSpPr/>
              <p:nvPr/>
            </p:nvSpPr>
            <p:spPr>
              <a:xfrm>
                <a:off x="951413" y="4517719"/>
                <a:ext cx="2698701" cy="92754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b="1">
                    <a:solidFill>
                      <a:srgbClr val="FF0000"/>
                    </a:solidFill>
                  </a:rPr>
                  <a:t>LESS</a:t>
                </a:r>
              </a:p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broka</a:t>
                </a: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450C2D07-C6B5-9B5C-98F8-D913BA4F3CB7}"/>
                  </a:ext>
                </a:extLst>
              </p:cNvPr>
              <p:cNvSpPr/>
              <p:nvPr/>
            </p:nvSpPr>
            <p:spPr>
              <a:xfrm>
                <a:off x="3792563" y="4517719"/>
                <a:ext cx="2888134" cy="93697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b="1">
                    <a:solidFill>
                      <a:srgbClr val="FF0000"/>
                    </a:solidFill>
                  </a:rPr>
                  <a:t>LESS</a:t>
                </a:r>
              </a:p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wernike</a:t>
                </a:r>
              </a:p>
            </p:txBody>
          </p:sp>
        </p:grp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64927BF-4145-B31E-24C0-0EBDE565163C}"/>
              </a:ext>
            </a:extLst>
          </p:cNvPr>
          <p:cNvSpPr/>
          <p:nvPr/>
        </p:nvSpPr>
        <p:spPr>
          <a:xfrm>
            <a:off x="7414260" y="2739651"/>
            <a:ext cx="3075346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cognitive tasks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(sentence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comprehension task)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788ACA5-756D-BD3C-4277-A5D61F099930}"/>
              </a:ext>
            </a:extLst>
          </p:cNvPr>
          <p:cNvSpPr/>
          <p:nvPr/>
        </p:nvSpPr>
        <p:spPr>
          <a:xfrm>
            <a:off x="7602582" y="4582272"/>
            <a:ext cx="2698701" cy="9275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cerebral cortex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synchronization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488B736-8BB6-758D-4153-31F177570283}"/>
              </a:ext>
            </a:extLst>
          </p:cNvPr>
          <p:cNvGrpSpPr/>
          <p:nvPr/>
        </p:nvGrpSpPr>
        <p:grpSpPr>
          <a:xfrm>
            <a:off x="3281500" y="1418714"/>
            <a:ext cx="5628999" cy="927549"/>
            <a:chOff x="1973583" y="1395455"/>
            <a:chExt cx="5628999" cy="927549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B5A2D454-930C-5699-3BB7-BC243A2B3D00}"/>
                </a:ext>
              </a:extLst>
            </p:cNvPr>
            <p:cNvSpPr>
              <a:spLocks/>
            </p:cNvSpPr>
            <p:nvPr/>
          </p:nvSpPr>
          <p:spPr>
            <a:xfrm>
              <a:off x="1973583" y="1395455"/>
              <a:ext cx="5628999" cy="92754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ko-KR" b="1">
                  <a:solidFill>
                    <a:schemeClr val="tx1"/>
                  </a:solidFill>
                </a:rPr>
                <a:t>Task Example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F2B298-E364-6247-2A0D-4C42CDA35A08}"/>
                </a:ext>
              </a:extLst>
            </p:cNvPr>
            <p:cNvSpPr txBox="1"/>
            <p:nvPr/>
          </p:nvSpPr>
          <p:spPr>
            <a:xfrm>
              <a:off x="3760824" y="1520726"/>
              <a:ext cx="36534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The cook thanked the father.</a:t>
              </a:r>
              <a:br>
                <a:rPr lang="en-US" altLang="ko-KR"/>
              </a:br>
              <a:r>
                <a:rPr lang="en-US" altLang="ko-KR"/>
                <a:t>Who was thanked? cook – father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2607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7D7EA-E6F7-FECE-8F2A-3BFE059D7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5D3BB-7C18-C6F2-515A-45118AFA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Research Methods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6A69970-1AE0-CFDE-3666-2F0D5F3E70C3}"/>
              </a:ext>
            </a:extLst>
          </p:cNvPr>
          <p:cNvGrpSpPr/>
          <p:nvPr/>
        </p:nvGrpSpPr>
        <p:grpSpPr>
          <a:xfrm>
            <a:off x="3507378" y="2316180"/>
            <a:ext cx="4550231" cy="2794216"/>
            <a:chOff x="3853540" y="1690688"/>
            <a:chExt cx="4550231" cy="2794216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D3848810-4A01-9FC3-57CA-AB17755CC81C}"/>
                </a:ext>
              </a:extLst>
            </p:cNvPr>
            <p:cNvSpPr/>
            <p:nvPr/>
          </p:nvSpPr>
          <p:spPr>
            <a:xfrm>
              <a:off x="3853540" y="1690688"/>
              <a:ext cx="4550231" cy="279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r">
                <a:buNone/>
              </a:pPr>
              <a:r>
                <a:rPr lang="en-US" altLang="ko-KR">
                  <a:solidFill>
                    <a:schemeClr val="tx1"/>
                  </a:solidFill>
                </a:rPr>
                <a:t>fMRI can detect</a:t>
              </a:r>
            </a:p>
            <a:p>
              <a:pPr algn="r">
                <a:buNone/>
              </a:pPr>
              <a:r>
                <a:rPr lang="en-US" altLang="ko-KR">
                  <a:solidFill>
                    <a:schemeClr val="tx1"/>
                  </a:solidFill>
                </a:rPr>
                <a:t>changes</a:t>
              </a:r>
            </a:p>
            <a:p>
              <a:pPr algn="r">
                <a:buNone/>
              </a:pPr>
              <a:r>
                <a:rPr lang="en-US" altLang="ko-KR">
                  <a:solidFill>
                    <a:schemeClr val="tx1"/>
                  </a:solidFill>
                </a:rPr>
                <a:t>in oxygenation.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85664C2-06E4-49F9-E5BE-8D9BC4463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32987" y="1920770"/>
              <a:ext cx="2354900" cy="2423406"/>
            </a:xfrm>
            <a:prstGeom prst="rect">
              <a:avLst/>
            </a:prstGeom>
          </p:spPr>
        </p:pic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54AC009-80FD-9284-AF48-694A56702D54}"/>
              </a:ext>
            </a:extLst>
          </p:cNvPr>
          <p:cNvSpPr/>
          <p:nvPr/>
        </p:nvSpPr>
        <p:spPr>
          <a:xfrm>
            <a:off x="838200" y="3210413"/>
            <a:ext cx="1750423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Brain Activation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need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Oxygen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062BF63-D9AC-B3EF-C5EF-F5A4A5AE327D}"/>
              </a:ext>
            </a:extLst>
          </p:cNvPr>
          <p:cNvSpPr/>
          <p:nvPr/>
        </p:nvSpPr>
        <p:spPr>
          <a:xfrm>
            <a:off x="2736672" y="3603823"/>
            <a:ext cx="679268" cy="38317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EBC611A-1FA8-2240-986D-BAE3ED435030}"/>
              </a:ext>
            </a:extLst>
          </p:cNvPr>
          <p:cNvSpPr/>
          <p:nvPr/>
        </p:nvSpPr>
        <p:spPr>
          <a:xfrm>
            <a:off x="8210010" y="3542212"/>
            <a:ext cx="679268" cy="38317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41CB9B0-DA9E-2AA6-ED69-AF0055D4CD7B}"/>
              </a:ext>
            </a:extLst>
          </p:cNvPr>
          <p:cNvSpPr/>
          <p:nvPr/>
        </p:nvSpPr>
        <p:spPr>
          <a:xfrm>
            <a:off x="9041679" y="3186248"/>
            <a:ext cx="1750423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Comparision</a:t>
            </a:r>
          </a:p>
        </p:txBody>
      </p:sp>
    </p:spTree>
    <p:extLst>
      <p:ext uri="{BB962C8B-B14F-4D97-AF65-F5344CB8AC3E}">
        <p14:creationId xmlns:p14="http://schemas.microsoft.com/office/powerpoint/2010/main" val="811599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47D07-0D0D-DE9D-ADE1-5286B7D84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0E96F-DB3E-8B36-9F7A-67BAFF565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Research Methods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882189-B775-EDF1-33B7-C03DA40DF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245" y="1776550"/>
            <a:ext cx="3481586" cy="4460552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676A564-D6C0-883F-CD3D-4DBB1F372707}"/>
              </a:ext>
            </a:extLst>
          </p:cNvPr>
          <p:cNvSpPr/>
          <p:nvPr/>
        </p:nvSpPr>
        <p:spPr>
          <a:xfrm>
            <a:off x="2587528" y="3459274"/>
            <a:ext cx="1750423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fMRI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signal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AA93B37-E907-7147-35AB-A61AB9A8903D}"/>
              </a:ext>
            </a:extLst>
          </p:cNvPr>
          <p:cNvSpPr/>
          <p:nvPr/>
        </p:nvSpPr>
        <p:spPr>
          <a:xfrm flipH="1">
            <a:off x="4778464" y="3815238"/>
            <a:ext cx="679268" cy="38317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864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1F778-A2F5-DA74-47C1-15ACF004D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B6092-EBDD-511F-FFB7-A0D93D34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14" y="43865"/>
            <a:ext cx="10515600" cy="1325563"/>
          </a:xfrm>
        </p:spPr>
        <p:txBody>
          <a:bodyPr/>
          <a:lstStyle/>
          <a:p>
            <a:r>
              <a:rPr lang="en-US" altLang="ko-KR"/>
              <a:t>Result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243082-DCF5-24A7-55E4-54CBD89E2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685" y="1218418"/>
            <a:ext cx="2819794" cy="5344271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2168D9C-0B6E-9CC2-371F-979BE12E7EF9}"/>
              </a:ext>
            </a:extLst>
          </p:cNvPr>
          <p:cNvSpPr/>
          <p:nvPr/>
        </p:nvSpPr>
        <p:spPr>
          <a:xfrm>
            <a:off x="645026" y="3429000"/>
            <a:ext cx="975659" cy="6006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LIFG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ECC7C33-2D9C-28DC-6E9B-5A0BC29F0096}"/>
              </a:ext>
            </a:extLst>
          </p:cNvPr>
          <p:cNvSpPr/>
          <p:nvPr/>
        </p:nvSpPr>
        <p:spPr>
          <a:xfrm>
            <a:off x="4435380" y="4204371"/>
            <a:ext cx="975659" cy="6006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LSTG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6C9CAE4-1F6C-8412-07BA-E573B6F9A016}"/>
              </a:ext>
            </a:extLst>
          </p:cNvPr>
          <p:cNvCxnSpPr>
            <a:stCxn id="12" idx="3"/>
          </p:cNvCxnSpPr>
          <p:nvPr/>
        </p:nvCxnSpPr>
        <p:spPr>
          <a:xfrm flipV="1">
            <a:off x="1620685" y="2664823"/>
            <a:ext cx="748046" cy="106452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7C3069F-D7F9-3DD2-6C23-AD4DA9FCBD5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620685" y="3729343"/>
            <a:ext cx="748046" cy="96061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BD7FD81-AE73-B48B-4A6C-37E7DB16CE28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565102" y="4504714"/>
            <a:ext cx="870278" cy="40692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CE6F7E4-3D0A-4E10-6568-B7752EF33431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483429" y="2873829"/>
            <a:ext cx="951951" cy="163088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E5B1858-9C8A-44B1-5713-85D69AD323C4}"/>
              </a:ext>
            </a:extLst>
          </p:cNvPr>
          <p:cNvSpPr/>
          <p:nvPr/>
        </p:nvSpPr>
        <p:spPr>
          <a:xfrm>
            <a:off x="4440479" y="2243638"/>
            <a:ext cx="1133007" cy="6006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occipito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parietal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76A30B2-309F-DD38-5196-464148A38439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3857897" y="2446739"/>
            <a:ext cx="582582" cy="9724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C6AA606-E90F-2710-3A79-DBD04F8A2917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857897" y="2543981"/>
            <a:ext cx="582582" cy="199023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80FDE93A-99DC-F525-5D08-7C2A47AA0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516" y="1660277"/>
            <a:ext cx="3481586" cy="4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83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610BF-CFCC-F0DC-9022-D381D9A4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Result</a:t>
            </a:r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6B8FCEE-73A6-B550-DB36-FE3306ADC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607" y="434262"/>
            <a:ext cx="5749440" cy="5989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AB5B58-AF82-5059-7179-32E1588B4222}"/>
              </a:ext>
            </a:extLst>
          </p:cNvPr>
          <p:cNvSpPr txBox="1"/>
          <p:nvPr/>
        </p:nvSpPr>
        <p:spPr>
          <a:xfrm>
            <a:off x="838200" y="3059668"/>
            <a:ext cx="3568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Reduced functional connectivity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664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98B9E-0A74-03D6-21DD-6505F7543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4D622-1CE3-321B-20A0-64172867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19" y="124494"/>
            <a:ext cx="10515600" cy="1325563"/>
          </a:xfrm>
        </p:spPr>
        <p:txBody>
          <a:bodyPr/>
          <a:lstStyle/>
          <a:p>
            <a:r>
              <a:rPr lang="en-US" altLang="ko-KR"/>
              <a:t>Result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382B57-A0E8-FDE0-CB1E-9044E40739AA}"/>
              </a:ext>
            </a:extLst>
          </p:cNvPr>
          <p:cNvSpPr txBox="1"/>
          <p:nvPr/>
        </p:nvSpPr>
        <p:spPr>
          <a:xfrm>
            <a:off x="435016" y="4046360"/>
            <a:ext cx="557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The Default Setting of Autistic Perception</a:t>
            </a:r>
            <a:br>
              <a:rPr lang="en-US" altLang="ko-KR"/>
            </a:br>
            <a:r>
              <a:rPr lang="en-US" altLang="ko-KR"/>
              <a:t>is more Locally Oriented than that of Nonhautistics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A951A-9395-405A-11D4-2E3039755697}"/>
              </a:ext>
            </a:extLst>
          </p:cNvPr>
          <p:cNvSpPr txBox="1"/>
          <p:nvPr/>
        </p:nvSpPr>
        <p:spPr>
          <a:xfrm>
            <a:off x="435016" y="245672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Participants with autism allocate more cognitive resources to processing the meanings of individual words within a sentence.</a:t>
            </a:r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E8A5322-9C0B-4EA9-407B-964B8987E4C0}"/>
              </a:ext>
            </a:extLst>
          </p:cNvPr>
          <p:cNvSpPr/>
          <p:nvPr/>
        </p:nvSpPr>
        <p:spPr>
          <a:xfrm rot="5400000">
            <a:off x="2751909" y="3511912"/>
            <a:ext cx="574766" cy="3222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58C977-88D7-09F8-F094-364075D28E12}"/>
              </a:ext>
            </a:extLst>
          </p:cNvPr>
          <p:cNvSpPr txBox="1"/>
          <p:nvPr/>
        </p:nvSpPr>
        <p:spPr>
          <a:xfrm>
            <a:off x="6531016" y="3659227"/>
            <a:ext cx="4852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They have difficulty integrating the meaning</a:t>
            </a:r>
          </a:p>
          <a:p>
            <a:r>
              <a:rPr lang="en-US" altLang="ko-KR"/>
              <a:t>of complex sentences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8DED4-365C-ADA1-2B2E-B33F62D00BEA}"/>
              </a:ext>
            </a:extLst>
          </p:cNvPr>
          <p:cNvSpPr txBox="1"/>
          <p:nvPr/>
        </p:nvSpPr>
        <p:spPr>
          <a:xfrm>
            <a:off x="8016652" y="2375561"/>
            <a:ext cx="1193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LESS LIFG</a:t>
            </a:r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96A85A9-73ED-006D-E559-51834DFA6D70}"/>
              </a:ext>
            </a:extLst>
          </p:cNvPr>
          <p:cNvSpPr/>
          <p:nvPr/>
        </p:nvSpPr>
        <p:spPr>
          <a:xfrm rot="5400000">
            <a:off x="8325807" y="3201529"/>
            <a:ext cx="574766" cy="3222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BAC0B7-C337-1097-FEE4-AE0C96EBF030}"/>
              </a:ext>
            </a:extLst>
          </p:cNvPr>
          <p:cNvSpPr txBox="1"/>
          <p:nvPr/>
        </p:nvSpPr>
        <p:spPr>
          <a:xfrm>
            <a:off x="6531016" y="4889531"/>
            <a:ext cx="5269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5: Higher-order Processing is Optional in Autism</a:t>
            </a:r>
          </a:p>
          <a:p>
            <a:r>
              <a:rPr lang="en-US" altLang="ko-KR"/>
              <a:t>and Mandatory in Non-Autistics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3536A6D-D5EC-AF63-D2DC-2CCBB7B6BAAB}"/>
              </a:ext>
            </a:extLst>
          </p:cNvPr>
          <p:cNvSpPr/>
          <p:nvPr/>
        </p:nvSpPr>
        <p:spPr>
          <a:xfrm rot="5400000">
            <a:off x="8325807" y="4441040"/>
            <a:ext cx="574766" cy="3222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87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7BEFA-DA55-AF19-F36A-A72B2BEA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/>
              <a:t>인용 용 텍스트 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D16973-6E3B-B7E5-48A4-CC40DF27A5CE}"/>
              </a:ext>
            </a:extLst>
          </p:cNvPr>
          <p:cNvSpPr txBox="1"/>
          <p:nvPr/>
        </p:nvSpPr>
        <p:spPr>
          <a:xfrm>
            <a:off x="321128" y="1349385"/>
            <a:ext cx="62266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Marcel Adam Just et al. 2004</a:t>
            </a:r>
          </a:p>
          <a:p>
            <a:r>
              <a:rPr lang="en-US" altLang="ko-KR" sz="1400"/>
              <a:t>Cortical activation and synchronization during sentence comprehension</a:t>
            </a:r>
          </a:p>
          <a:p>
            <a:r>
              <a:rPr lang="en-US" altLang="ko-KR" sz="1400"/>
              <a:t>in high-functioning autism: evidence of underconnectivity</a:t>
            </a:r>
          </a:p>
          <a:p>
            <a:r>
              <a:rPr lang="en-US" altLang="ko-KR" sz="1400"/>
              <a:t>[]</a:t>
            </a:r>
            <a:endParaRPr lang="ko-KR" alt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52579E-E8B5-D113-A87F-35A0BDE256B7}"/>
              </a:ext>
            </a:extLst>
          </p:cNvPr>
          <p:cNvSpPr txBox="1"/>
          <p:nvPr/>
        </p:nvSpPr>
        <p:spPr>
          <a:xfrm>
            <a:off x="321128" y="2651126"/>
            <a:ext cx="38893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Renzo </a:t>
            </a:r>
            <a:r>
              <a:rPr lang="en-US" altLang="ko-KR" sz="1400" err="1"/>
              <a:t>Massobrio</a:t>
            </a:r>
            <a:r>
              <a:rPr lang="en-US" altLang="ko-KR" sz="1400"/>
              <a:t> 2021</a:t>
            </a:r>
          </a:p>
          <a:p>
            <a:r>
              <a:rPr lang="en-US" altLang="ko-KR" sz="1400"/>
              <a:t>Learning for Optimization with Virtual Savant</a:t>
            </a:r>
          </a:p>
          <a:p>
            <a:r>
              <a:rPr lang="en-US" altLang="ko-KR" sz="1400"/>
              <a:t>[]</a:t>
            </a:r>
            <a:endParaRPr lang="ko-KR" alt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983CF9-F794-CBDF-24DD-CA128A814D15}"/>
              </a:ext>
            </a:extLst>
          </p:cNvPr>
          <p:cNvSpPr txBox="1"/>
          <p:nvPr/>
        </p:nvSpPr>
        <p:spPr>
          <a:xfrm>
            <a:off x="321128" y="3851455"/>
            <a:ext cx="42346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Darold A. Treffert 2009</a:t>
            </a:r>
          </a:p>
          <a:p>
            <a:r>
              <a:rPr lang="en-US" altLang="ko-KR" sz="1400"/>
              <a:t>The savant syndrome: an extraordinary condition.</a:t>
            </a:r>
            <a:br>
              <a:rPr lang="en-US" altLang="ko-KR" sz="1400"/>
            </a:br>
            <a:r>
              <a:rPr lang="en-US" altLang="ko-KR" sz="1400"/>
              <a:t>A synopsis: past, present, future</a:t>
            </a:r>
          </a:p>
          <a:p>
            <a:r>
              <a:rPr lang="en-US" altLang="ko-KR" sz="1400"/>
              <a:t>[]</a:t>
            </a:r>
            <a:endParaRPr lang="ko-KR" altLang="en-US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A44620-0404-2827-5204-2749E5B5BC13}"/>
              </a:ext>
            </a:extLst>
          </p:cNvPr>
          <p:cNvSpPr txBox="1"/>
          <p:nvPr/>
        </p:nvSpPr>
        <p:spPr>
          <a:xfrm>
            <a:off x="321128" y="4937753"/>
            <a:ext cx="47628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Laurent Mottron et al. 2006</a:t>
            </a:r>
          </a:p>
          <a:p>
            <a:r>
              <a:rPr lang="en-US" altLang="ko-KR" sz="1400"/>
              <a:t>Enhanced Perceptual Functioning in Autism: An Update,</a:t>
            </a:r>
            <a:br>
              <a:rPr lang="en-US" altLang="ko-KR" sz="1400"/>
            </a:br>
            <a:r>
              <a:rPr lang="en-US" altLang="ko-KR" sz="1400"/>
              <a:t>and Eight Principles of Autistic Perception</a:t>
            </a:r>
          </a:p>
          <a:p>
            <a:r>
              <a:rPr lang="en-US" altLang="ko-KR" sz="1400"/>
              <a:t>[]</a:t>
            </a:r>
            <a:endParaRPr lang="ko-KR" alt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14A563-5E92-7801-5DD7-19DE069677F9}"/>
              </a:ext>
            </a:extLst>
          </p:cNvPr>
          <p:cNvSpPr txBox="1"/>
          <p:nvPr/>
        </p:nvSpPr>
        <p:spPr>
          <a:xfrm>
            <a:off x="5616530" y="2066351"/>
            <a:ext cx="36016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Laurent Mottron et al. 2009</a:t>
            </a:r>
          </a:p>
          <a:p>
            <a:r>
              <a:rPr lang="en-US" altLang="ko-KR" sz="1400"/>
              <a:t>Enhanced perception in savant syndrome:</a:t>
            </a:r>
            <a:br>
              <a:rPr lang="en-US" altLang="ko-KR" sz="1400"/>
            </a:br>
            <a:r>
              <a:rPr lang="en-US" altLang="ko-KR" sz="1400"/>
              <a:t>patterns, structure and creativity</a:t>
            </a:r>
          </a:p>
          <a:p>
            <a:r>
              <a:rPr lang="en-US" altLang="ko-KR" sz="1400"/>
              <a:t>[]</a:t>
            </a:r>
            <a:endParaRPr lang="ko-KR" alt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8A48E8-7EC8-31E7-B50B-8DEA1F8A18CC}"/>
              </a:ext>
            </a:extLst>
          </p:cNvPr>
          <p:cNvSpPr txBox="1"/>
          <p:nvPr/>
        </p:nvSpPr>
        <p:spPr>
          <a:xfrm>
            <a:off x="5616530" y="3246598"/>
            <a:ext cx="41712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Allan Snyder 2009</a:t>
            </a:r>
          </a:p>
          <a:p>
            <a:r>
              <a:rPr lang="en-US" altLang="ko-KR" sz="1400"/>
              <a:t>Explaining and inducing savant skills: privileged</a:t>
            </a:r>
            <a:br>
              <a:rPr lang="en-US" altLang="ko-KR" sz="1400"/>
            </a:br>
            <a:r>
              <a:rPr lang="en-US" altLang="ko-KR" sz="1400"/>
              <a:t>access to lower level, less-processed information</a:t>
            </a:r>
          </a:p>
          <a:p>
            <a:r>
              <a:rPr lang="en-US" altLang="ko-KR" sz="1400"/>
              <a:t>[]</a:t>
            </a:r>
            <a:endParaRPr lang="ko-KR" altLang="en-US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A3F643-6E9A-EE9D-9512-E35CB8A8C47C}"/>
              </a:ext>
            </a:extLst>
          </p:cNvPr>
          <p:cNvSpPr txBox="1"/>
          <p:nvPr/>
        </p:nvSpPr>
        <p:spPr>
          <a:xfrm>
            <a:off x="5616530" y="4344457"/>
            <a:ext cx="61846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Kielan Yarrow et al. 2009</a:t>
            </a:r>
          </a:p>
          <a:p>
            <a:r>
              <a:rPr lang="en-US" altLang="ko-KR" sz="1400"/>
              <a:t>Inside the brain of an elite athlete: the neural processes that support high achievement in sport</a:t>
            </a:r>
          </a:p>
          <a:p>
            <a:r>
              <a:rPr lang="en-US" altLang="ko-KR" sz="1400"/>
              <a:t>[]</a:t>
            </a:r>
            <a:endParaRPr lang="ko-KR" alt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6E9875-B903-8490-8895-08B510D8AC32}"/>
              </a:ext>
            </a:extLst>
          </p:cNvPr>
          <p:cNvSpPr txBox="1"/>
          <p:nvPr/>
        </p:nvSpPr>
        <p:spPr>
          <a:xfrm>
            <a:off x="5616530" y="5442316"/>
            <a:ext cx="47437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J. L. R. Rubenstein et al. 2003</a:t>
            </a:r>
          </a:p>
          <a:p>
            <a:r>
              <a:rPr lang="en-US" altLang="ko-KR" sz="1400"/>
              <a:t>Model of autism: increased ratio of excitation/inhibition</a:t>
            </a:r>
          </a:p>
          <a:p>
            <a:r>
              <a:rPr lang="en-US" altLang="ko-KR" sz="1400"/>
              <a:t>in key neural systems</a:t>
            </a:r>
          </a:p>
          <a:p>
            <a:r>
              <a:rPr lang="en-US" altLang="ko-KR" sz="1400"/>
              <a:t>[]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256458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8E44F-BBE9-A67E-C372-5A2BF05E2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5A048-8C52-B84D-8AE7-115362E86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19" y="124494"/>
            <a:ext cx="10515600" cy="1325563"/>
          </a:xfrm>
        </p:spPr>
        <p:txBody>
          <a:bodyPr/>
          <a:lstStyle/>
          <a:p>
            <a:r>
              <a:rPr lang="en-US" altLang="ko-KR"/>
              <a:t>author's proposal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09568-290B-A0E6-D990-9EF922DC5382}"/>
              </a:ext>
            </a:extLst>
          </p:cNvPr>
          <p:cNvSpPr txBox="1"/>
          <p:nvPr/>
        </p:nvSpPr>
        <p:spPr>
          <a:xfrm>
            <a:off x="5477691" y="3152502"/>
            <a:ext cx="279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underconnectivity theory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10A9D-6A76-4B0D-2662-475055DF1EF9}"/>
              </a:ext>
            </a:extLst>
          </p:cNvPr>
          <p:cNvSpPr txBox="1"/>
          <p:nvPr/>
        </p:nvSpPr>
        <p:spPr>
          <a:xfrm>
            <a:off x="1236617" y="225334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NORMAL OR OVERDEVELOPMENT</a:t>
            </a:r>
          </a:p>
          <a:p>
            <a:r>
              <a:rPr lang="en-US" altLang="ko-KR"/>
              <a:t>cortical centres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1B2296-23DD-B83E-4724-772B94E48717}"/>
              </a:ext>
            </a:extLst>
          </p:cNvPr>
          <p:cNvSpPr txBox="1"/>
          <p:nvPr/>
        </p:nvSpPr>
        <p:spPr>
          <a:xfrm>
            <a:off x="5477691" y="2253343"/>
            <a:ext cx="43717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LESS</a:t>
            </a:r>
          </a:p>
          <a:p>
            <a:r>
              <a:rPr lang="en-US" altLang="ko-KR"/>
              <a:t>integrative processing at higher levels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298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656D3-1A44-7DEA-5174-D56E4D2B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63" y="217080"/>
            <a:ext cx="10515600" cy="1325563"/>
          </a:xfrm>
        </p:spPr>
        <p:txBody>
          <a:bodyPr/>
          <a:lstStyle/>
          <a:p>
            <a:r>
              <a:rPr lang="en-US" altLang="ko-KR"/>
              <a:t>underconnectivity theory</a:t>
            </a:r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E42E703-E31B-E8F7-1CDC-8B32134410F8}"/>
              </a:ext>
            </a:extLst>
          </p:cNvPr>
          <p:cNvSpPr/>
          <p:nvPr/>
        </p:nvSpPr>
        <p:spPr>
          <a:xfrm>
            <a:off x="1220281" y="2499360"/>
            <a:ext cx="4414164" cy="5163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underfunctioning of integrative circuitry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C465FA6-8EE1-895C-DD19-E9CF7117AE83}"/>
              </a:ext>
            </a:extLst>
          </p:cNvPr>
          <p:cNvSpPr/>
          <p:nvPr/>
        </p:nvSpPr>
        <p:spPr>
          <a:xfrm rot="5400000">
            <a:off x="3139979" y="3410750"/>
            <a:ext cx="574766" cy="3222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B355138-3FBE-D05D-47B5-FEB7DEBC4282}"/>
              </a:ext>
            </a:extLst>
          </p:cNvPr>
          <p:cNvSpPr/>
          <p:nvPr/>
        </p:nvSpPr>
        <p:spPr>
          <a:xfrm>
            <a:off x="1220281" y="4027714"/>
            <a:ext cx="4414164" cy="5163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Deficit in integration of information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3FA4F5B-5F83-6BF6-88F8-D518A38DACB2}"/>
              </a:ext>
            </a:extLst>
          </p:cNvPr>
          <p:cNvSpPr/>
          <p:nvPr/>
        </p:nvSpPr>
        <p:spPr>
          <a:xfrm>
            <a:off x="6415485" y="4027713"/>
            <a:ext cx="4414164" cy="5163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cognitive deficit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4061FA46-3F7A-A2A0-F6A4-514B1C4233C6}"/>
              </a:ext>
            </a:extLst>
          </p:cNvPr>
          <p:cNvSpPr/>
          <p:nvPr/>
        </p:nvSpPr>
        <p:spPr>
          <a:xfrm rot="5400000">
            <a:off x="8294375" y="3352800"/>
            <a:ext cx="574766" cy="3222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6A6B83D-5BFB-69B0-B98A-98076F1BF847}"/>
              </a:ext>
            </a:extLst>
          </p:cNvPr>
          <p:cNvSpPr/>
          <p:nvPr/>
        </p:nvSpPr>
        <p:spPr>
          <a:xfrm>
            <a:off x="6415485" y="2333897"/>
            <a:ext cx="4414164" cy="7103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 need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high-level integrative processing</a:t>
            </a:r>
          </a:p>
        </p:txBody>
      </p:sp>
    </p:spTree>
    <p:extLst>
      <p:ext uri="{BB962C8B-B14F-4D97-AF65-F5344CB8AC3E}">
        <p14:creationId xmlns:p14="http://schemas.microsoft.com/office/powerpoint/2010/main" val="1078196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C0A28-C039-BF73-9D1E-B8AE4BEC2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565E3-0289-3B1D-199D-83171406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63" y="217080"/>
            <a:ext cx="10515600" cy="1325563"/>
          </a:xfrm>
        </p:spPr>
        <p:txBody>
          <a:bodyPr/>
          <a:lstStyle/>
          <a:p>
            <a:r>
              <a:rPr lang="en-US" altLang="ko-KR"/>
              <a:t>underconnectivity theory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4BBCF6-D729-ED52-FA23-13BDD213E8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5486"/>
          <a:stretch>
            <a:fillRect/>
          </a:stretch>
        </p:blipFill>
        <p:spPr>
          <a:xfrm>
            <a:off x="925286" y="2179728"/>
            <a:ext cx="4019009" cy="3038475"/>
          </a:xfrm>
          <a:custGeom>
            <a:avLst/>
            <a:gdLst>
              <a:gd name="connsiteX0" fmla="*/ 3810000 w 4019009"/>
              <a:gd name="connsiteY0" fmla="*/ 1712912 h 3038475"/>
              <a:gd name="connsiteX1" fmla="*/ 4019009 w 4019009"/>
              <a:gd name="connsiteY1" fmla="*/ 1712912 h 3038475"/>
              <a:gd name="connsiteX2" fmla="*/ 4019009 w 4019009"/>
              <a:gd name="connsiteY2" fmla="*/ 3038475 h 3038475"/>
              <a:gd name="connsiteX3" fmla="*/ 3810000 w 4019009"/>
              <a:gd name="connsiteY3" fmla="*/ 3038475 h 3038475"/>
              <a:gd name="connsiteX4" fmla="*/ 0 w 4019009"/>
              <a:gd name="connsiteY4" fmla="*/ 0 h 3038475"/>
              <a:gd name="connsiteX5" fmla="*/ 3810000 w 4019009"/>
              <a:gd name="connsiteY5" fmla="*/ 0 h 3038475"/>
              <a:gd name="connsiteX6" fmla="*/ 3810000 w 4019009"/>
              <a:gd name="connsiteY6" fmla="*/ 1712912 h 3038475"/>
              <a:gd name="connsiteX7" fmla="*/ 2616929 w 4019009"/>
              <a:gd name="connsiteY7" fmla="*/ 1712912 h 3038475"/>
              <a:gd name="connsiteX8" fmla="*/ 2616929 w 4019009"/>
              <a:gd name="connsiteY8" fmla="*/ 3038475 h 3038475"/>
              <a:gd name="connsiteX9" fmla="*/ 0 w 4019009"/>
              <a:gd name="connsiteY9" fmla="*/ 3038475 h 303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19009" h="3038475">
                <a:moveTo>
                  <a:pt x="3810000" y="1712912"/>
                </a:moveTo>
                <a:lnTo>
                  <a:pt x="4019009" y="1712912"/>
                </a:lnTo>
                <a:lnTo>
                  <a:pt x="4019009" y="3038475"/>
                </a:lnTo>
                <a:lnTo>
                  <a:pt x="3810000" y="3038475"/>
                </a:lnTo>
                <a:close/>
                <a:moveTo>
                  <a:pt x="0" y="0"/>
                </a:moveTo>
                <a:lnTo>
                  <a:pt x="3810000" y="0"/>
                </a:lnTo>
                <a:lnTo>
                  <a:pt x="3810000" y="1712912"/>
                </a:lnTo>
                <a:lnTo>
                  <a:pt x="2616929" y="1712912"/>
                </a:lnTo>
                <a:lnTo>
                  <a:pt x="2616929" y="3038475"/>
                </a:lnTo>
                <a:lnTo>
                  <a:pt x="0" y="3038475"/>
                </a:ln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2A018A-FA50-FEF5-30A4-18F3B5ED3A52}"/>
              </a:ext>
            </a:extLst>
          </p:cNvPr>
          <p:cNvSpPr txBox="1"/>
          <p:nvPr/>
        </p:nvSpPr>
        <p:spPr>
          <a:xfrm>
            <a:off x="5930537" y="3228945"/>
            <a:ext cx="3230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/>
              <a:t>overgrowth in Autism</a:t>
            </a:r>
            <a:endParaRPr lang="ko-KR" altLang="en-US" sz="200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5E11D3E-3E88-B88D-999B-05AE5BCBE780}"/>
              </a:ext>
            </a:extLst>
          </p:cNvPr>
          <p:cNvCxnSpPr>
            <a:cxnSpLocks/>
          </p:cNvCxnSpPr>
          <p:nvPr/>
        </p:nvCxnSpPr>
        <p:spPr>
          <a:xfrm>
            <a:off x="4632960" y="2394857"/>
            <a:ext cx="1297577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234045-2AA5-91BE-ED06-57C26E1A36C2}"/>
              </a:ext>
            </a:extLst>
          </p:cNvPr>
          <p:cNvSpPr txBox="1"/>
          <p:nvPr/>
        </p:nvSpPr>
        <p:spPr>
          <a:xfrm>
            <a:off x="5930537" y="2194802"/>
            <a:ext cx="48332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/>
              <a:t>role : long-distance connections</a:t>
            </a:r>
            <a:endParaRPr lang="ko-KR" altLang="en-US" sz="200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8ED6189-1120-62AF-A5B0-1CA34C0A25B8}"/>
              </a:ext>
            </a:extLst>
          </p:cNvPr>
          <p:cNvCxnSpPr>
            <a:cxnSpLocks/>
          </p:cNvCxnSpPr>
          <p:nvPr/>
        </p:nvCxnSpPr>
        <p:spPr>
          <a:xfrm>
            <a:off x="6757853" y="2593219"/>
            <a:ext cx="0" cy="63572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8A9140E-209D-7F97-65CC-9534479757DB}"/>
              </a:ext>
            </a:extLst>
          </p:cNvPr>
          <p:cNvCxnSpPr>
            <a:cxnSpLocks/>
          </p:cNvCxnSpPr>
          <p:nvPr/>
        </p:nvCxnSpPr>
        <p:spPr>
          <a:xfrm>
            <a:off x="6757853" y="3698965"/>
            <a:ext cx="0" cy="63572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77AAF6A-490B-4A96-4A6D-0B5DA8AAC62B}"/>
              </a:ext>
            </a:extLst>
          </p:cNvPr>
          <p:cNvSpPr txBox="1"/>
          <p:nvPr/>
        </p:nvSpPr>
        <p:spPr>
          <a:xfrm>
            <a:off x="5930537" y="440460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Decreased efficiency and accuracy of</a:t>
            </a:r>
          </a:p>
          <a:p>
            <a:r>
              <a:rPr lang="en-US" altLang="ko-KR"/>
              <a:t>inter-regional neural communication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872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0E1BFE-2F85-50E1-2936-491CDA8C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63" y="217080"/>
            <a:ext cx="10515600" cy="1325563"/>
          </a:xfrm>
        </p:spPr>
        <p:txBody>
          <a:bodyPr/>
          <a:lstStyle/>
          <a:p>
            <a:r>
              <a:rPr lang="en-US" altLang="ko-KR"/>
              <a:t>underconnectivity theory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F6BCE5-79BD-2658-0E53-9BD85C53ABC0}"/>
              </a:ext>
            </a:extLst>
          </p:cNvPr>
          <p:cNvSpPr txBox="1"/>
          <p:nvPr/>
        </p:nvSpPr>
        <p:spPr>
          <a:xfrm>
            <a:off x="226422" y="2062145"/>
            <a:ext cx="5495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Microstructural abnormalities have been reported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1630F4-5524-6C9E-938E-C2592DC12298}"/>
              </a:ext>
            </a:extLst>
          </p:cNvPr>
          <p:cNvSpPr txBox="1"/>
          <p:nvPr/>
        </p:nvSpPr>
        <p:spPr>
          <a:xfrm>
            <a:off x="226422" y="315239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Minicolumnar overpacking or abnormal arrangement may limit information distribution and integration pathways</a:t>
            </a:r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894CFD6-4B44-E33B-42A7-372A7BAD2E02}"/>
              </a:ext>
            </a:extLst>
          </p:cNvPr>
          <p:cNvCxnSpPr>
            <a:cxnSpLocks/>
          </p:cNvCxnSpPr>
          <p:nvPr/>
        </p:nvCxnSpPr>
        <p:spPr>
          <a:xfrm>
            <a:off x="1672047" y="2516666"/>
            <a:ext cx="0" cy="63572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8ECFB3-88AC-FBFE-E814-47365F66F3AC}"/>
              </a:ext>
            </a:extLst>
          </p:cNvPr>
          <p:cNvSpPr txBox="1"/>
          <p:nvPr/>
        </p:nvSpPr>
        <p:spPr>
          <a:xfrm>
            <a:off x="226422" y="4611971"/>
            <a:ext cx="5320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Interregional processing is negatively affected</a:t>
            </a:r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6B49A3D-6903-0531-5759-D90F8334CCB3}"/>
              </a:ext>
            </a:extLst>
          </p:cNvPr>
          <p:cNvCxnSpPr>
            <a:cxnSpLocks/>
          </p:cNvCxnSpPr>
          <p:nvPr/>
        </p:nvCxnSpPr>
        <p:spPr>
          <a:xfrm>
            <a:off x="1672047" y="3976245"/>
            <a:ext cx="0" cy="63572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4B6159-717E-E06F-C22D-9F46F17217BC}"/>
              </a:ext>
            </a:extLst>
          </p:cNvPr>
          <p:cNvSpPr txBox="1"/>
          <p:nvPr/>
        </p:nvSpPr>
        <p:spPr>
          <a:xfrm>
            <a:off x="6096000" y="2044839"/>
            <a:ext cx="3840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Atypical early brain development</a:t>
            </a:r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0FC8126-63F3-9D92-9C48-5C697D058230}"/>
              </a:ext>
            </a:extLst>
          </p:cNvPr>
          <p:cNvCxnSpPr>
            <a:cxnSpLocks/>
          </p:cNvCxnSpPr>
          <p:nvPr/>
        </p:nvCxnSpPr>
        <p:spPr>
          <a:xfrm>
            <a:off x="7563396" y="2516666"/>
            <a:ext cx="0" cy="63572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AB60BC-67DE-B8D3-942E-FE176A88F747}"/>
              </a:ext>
            </a:extLst>
          </p:cNvPr>
          <p:cNvSpPr txBox="1"/>
          <p:nvPr/>
        </p:nvSpPr>
        <p:spPr>
          <a:xfrm>
            <a:off x="6096000" y="325488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Children with autism exhibit abnormal brain growth patterns within the first two years of life.</a:t>
            </a:r>
          </a:p>
          <a:p>
            <a:r>
              <a:rPr lang="en-US" altLang="ko-KR"/>
              <a:t>Total brain volume increases rapidly (Courchesne, 2004), followed by a plateau or deceleration.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A1011F6-CC1C-3488-6110-399A0449ADD2}"/>
              </a:ext>
            </a:extLst>
          </p:cNvPr>
          <p:cNvCxnSpPr>
            <a:cxnSpLocks/>
          </p:cNvCxnSpPr>
          <p:nvPr/>
        </p:nvCxnSpPr>
        <p:spPr>
          <a:xfrm>
            <a:off x="7563396" y="4478774"/>
            <a:ext cx="0" cy="63572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916C50-993E-B866-0BA1-B458634B0C9A}"/>
              </a:ext>
            </a:extLst>
          </p:cNvPr>
          <p:cNvSpPr txBox="1"/>
          <p:nvPr/>
        </p:nvSpPr>
        <p:spPr>
          <a:xfrm>
            <a:off x="6069876" y="5114500"/>
            <a:ext cx="61221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1" hangingPunct="1">
              <a:buNone/>
            </a:pPr>
            <a:r>
              <a:rPr lang="en-US" altLang="ko-KR" sz="1800" kern="12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This atypical trajectory may disrupt normal synaptic pruning and network alignment, ultimately impairing connectivity optimization.</a:t>
            </a:r>
            <a:endParaRPr lang="ko-KR" altLang="ko-KR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38647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30B94-8497-CBFA-D6C9-7E51401A2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6FAE715-1D67-B8AF-08EC-575A064F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J. L. R. Rubenstein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275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CF990-9FF5-E045-3322-F49BE7E7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Causes of Savant syndrome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F85EE2-C509-A9E0-97D5-E877E5606E58}"/>
              </a:ext>
            </a:extLst>
          </p:cNvPr>
          <p:cNvSpPr txBox="1"/>
          <p:nvPr/>
        </p:nvSpPr>
        <p:spPr>
          <a:xfrm>
            <a:off x="922610" y="2101185"/>
            <a:ext cx="36016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Laurent Mottron et al. 2009</a:t>
            </a:r>
          </a:p>
          <a:p>
            <a:r>
              <a:rPr lang="en-US" altLang="ko-KR" sz="1400"/>
              <a:t>Enhanced perception in savant syndrome:</a:t>
            </a:r>
            <a:br>
              <a:rPr lang="en-US" altLang="ko-KR" sz="1400"/>
            </a:br>
            <a:r>
              <a:rPr lang="en-US" altLang="ko-KR" sz="1400"/>
              <a:t>patterns, structure and creativity</a:t>
            </a:r>
          </a:p>
          <a:p>
            <a:r>
              <a:rPr lang="en-US" altLang="ko-KR" sz="1400"/>
              <a:t>[]</a:t>
            </a:r>
            <a:endParaRPr lang="ko-KR" altLang="en-US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75965B-7D31-05EB-37D0-2440FA7EA329}"/>
              </a:ext>
            </a:extLst>
          </p:cNvPr>
          <p:cNvSpPr txBox="1"/>
          <p:nvPr/>
        </p:nvSpPr>
        <p:spPr>
          <a:xfrm>
            <a:off x="922610" y="3281432"/>
            <a:ext cx="41712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Allan Snyder 2009</a:t>
            </a:r>
          </a:p>
          <a:p>
            <a:r>
              <a:rPr lang="en-US" altLang="ko-KR" sz="1400"/>
              <a:t>Explaining and inducing savant skills: privileged</a:t>
            </a:r>
            <a:br>
              <a:rPr lang="en-US" altLang="ko-KR" sz="1400"/>
            </a:br>
            <a:r>
              <a:rPr lang="en-US" altLang="ko-KR" sz="1400"/>
              <a:t>access to lower level, less-processed information</a:t>
            </a:r>
          </a:p>
          <a:p>
            <a:r>
              <a:rPr lang="en-US" altLang="ko-KR" sz="1400"/>
              <a:t>[]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026477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9B403-E772-9F43-2A06-DF12A4F3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Laurent Mottron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966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D164D-A1D8-49CE-8081-4C4937490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126D3-217D-91CB-E153-39728688A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Laurent Mottron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225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4B5CC-9C10-C77F-AC94-5F5BA4374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31198-74AE-3BC5-5D55-0DF83C19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Laurent Mottron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290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4BBFC-6032-EE63-BC7F-C08D4B224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B9550-51A8-B11C-3A47-19841097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Laurent Mottron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52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986C1-6E48-A0D9-BBA9-1F9152C9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Definition?</a:t>
            </a:r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AB9F4D0-25B2-2D19-ECB3-C64FEBB617AC}"/>
              </a:ext>
            </a:extLst>
          </p:cNvPr>
          <p:cNvCxnSpPr/>
          <p:nvPr/>
        </p:nvCxnSpPr>
        <p:spPr>
          <a:xfrm>
            <a:off x="0" y="5416731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DE80580-A2EF-7399-6A1D-10DB9DA7EFC9}"/>
              </a:ext>
            </a:extLst>
          </p:cNvPr>
          <p:cNvSpPr txBox="1"/>
          <p:nvPr/>
        </p:nvSpPr>
        <p:spPr>
          <a:xfrm>
            <a:off x="838200" y="2067988"/>
            <a:ext cx="99415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Savant syndrome is a rare, but extraordinary, condition in which persons with serious mental</a:t>
            </a:r>
            <a:br>
              <a:rPr lang="en-US" altLang="ko-KR"/>
            </a:br>
            <a:r>
              <a:rPr lang="en-US" altLang="ko-KR"/>
              <a:t>disabilities, including autistic disorder, have some ‘island of genius’ which stands in marked,</a:t>
            </a:r>
            <a:br>
              <a:rPr lang="en-US" altLang="ko-KR"/>
            </a:br>
            <a:r>
              <a:rPr lang="en-US" altLang="ko-KR"/>
              <a:t>incongruous contrast to overall handicap [1]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3553-EE76-01B2-D018-173C00BBC198}"/>
              </a:ext>
            </a:extLst>
          </p:cNvPr>
          <p:cNvSpPr txBox="1"/>
          <p:nvPr/>
        </p:nvSpPr>
        <p:spPr>
          <a:xfrm>
            <a:off x="199208" y="5794032"/>
            <a:ext cx="42346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Darold A. Treffert 2009</a:t>
            </a:r>
          </a:p>
          <a:p>
            <a:r>
              <a:rPr lang="en-US" altLang="ko-KR" sz="1400"/>
              <a:t>The savant syndrome: an extraordinary condition.</a:t>
            </a:r>
            <a:br>
              <a:rPr lang="en-US" altLang="ko-KR" sz="1400"/>
            </a:br>
            <a:r>
              <a:rPr lang="en-US" altLang="ko-KR" sz="1400"/>
              <a:t>A synopsis: past, present, future</a:t>
            </a:r>
          </a:p>
          <a:p>
            <a:r>
              <a:rPr lang="en-US" altLang="ko-KR" sz="1400"/>
              <a:t>[1] : p1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463036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A253E-80F3-A770-E6FB-E3B216205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43B1F-065A-B87E-28EA-0480902A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Laurent Mottron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846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EE6B7-AF63-CAE0-7F2C-C1ABC1269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41D1A-B1A9-B281-CD86-1C2B72BA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Laurent Mottron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978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035D9-CCAC-5F63-5DE6-157CD820F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FD3F3-BC90-E526-F186-D3AB54F7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Laurent Mottron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682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F2F3A-3975-7452-E0F3-2011F870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F4962-DC04-EA45-2251-0645521B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Laurent Mottron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123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BDC9E-0DDE-1DE1-659C-38EF166A2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2DE6D-DA8A-8A3F-B532-3A74DF06E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Why Does It Occur?</a:t>
            </a:r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8BB6EA0-C989-AFF8-BFF0-6E1D801669EE}"/>
              </a:ext>
            </a:extLst>
          </p:cNvPr>
          <p:cNvCxnSpPr/>
          <p:nvPr/>
        </p:nvCxnSpPr>
        <p:spPr>
          <a:xfrm>
            <a:off x="0" y="5416731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964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F6C16-456B-4379-E3C2-7DF91853B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89326-2672-3EC3-0F53-E43A36DD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Savant-Inspired Architecture</a:t>
            </a:r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BEE0D79-9362-8536-1173-A80D2A9AE250}"/>
              </a:ext>
            </a:extLst>
          </p:cNvPr>
          <p:cNvCxnSpPr/>
          <p:nvPr/>
        </p:nvCxnSpPr>
        <p:spPr>
          <a:xfrm>
            <a:off x="0" y="5416731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4876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80F65-7D59-B66D-F429-EE8DD4855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4628B-3763-452E-7C0F-3D63914B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Virtual Savant</a:t>
            </a:r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E2FFDC8-CE56-F337-9758-2F136EA866FF}"/>
              </a:ext>
            </a:extLst>
          </p:cNvPr>
          <p:cNvCxnSpPr/>
          <p:nvPr/>
        </p:nvCxnSpPr>
        <p:spPr>
          <a:xfrm>
            <a:off x="0" y="5416731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3362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78914-61C9-D837-FB57-6BB12FA7F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ECCFC-01C9-733A-CC47-EBE2BD2C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Related Studies</a:t>
            </a:r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659663-D733-5775-06D8-9830CFC7EE6C}"/>
              </a:ext>
            </a:extLst>
          </p:cNvPr>
          <p:cNvCxnSpPr/>
          <p:nvPr/>
        </p:nvCxnSpPr>
        <p:spPr>
          <a:xfrm>
            <a:off x="0" y="5416731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12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37B9B-5D60-6BB5-BDAD-0830AF51B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EB0F8E0-21B1-54F5-3638-C5CD9F08A1E4}"/>
              </a:ext>
            </a:extLst>
          </p:cNvPr>
          <p:cNvSpPr/>
          <p:nvPr/>
        </p:nvSpPr>
        <p:spPr>
          <a:xfrm>
            <a:off x="744580" y="2157006"/>
            <a:ext cx="10280471" cy="1999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Prodigious memory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E73916-D100-5D7F-31BD-61291236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Symptoms</a:t>
            </a:r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5C19B31-817E-01CD-3432-D04D84D6808B}"/>
              </a:ext>
            </a:extLst>
          </p:cNvPr>
          <p:cNvCxnSpPr/>
          <p:nvPr/>
        </p:nvCxnSpPr>
        <p:spPr>
          <a:xfrm>
            <a:off x="0" y="5704114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6E04764-D2B4-B906-C183-083466D7292C}"/>
              </a:ext>
            </a:extLst>
          </p:cNvPr>
          <p:cNvSpPr/>
          <p:nvPr/>
        </p:nvSpPr>
        <p:spPr>
          <a:xfrm>
            <a:off x="1053735" y="2474323"/>
            <a:ext cx="1750423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Music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Perfect pitch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B634782-BABE-0383-9698-63403383C96A}"/>
              </a:ext>
            </a:extLst>
          </p:cNvPr>
          <p:cNvSpPr/>
          <p:nvPr/>
        </p:nvSpPr>
        <p:spPr>
          <a:xfrm>
            <a:off x="2985952" y="2474323"/>
            <a:ext cx="1750423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Art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Drawing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C93454E-2B48-0629-68A3-63B6AA812E4E}"/>
              </a:ext>
            </a:extLst>
          </p:cNvPr>
          <p:cNvSpPr/>
          <p:nvPr/>
        </p:nvSpPr>
        <p:spPr>
          <a:xfrm>
            <a:off x="4918169" y="2474322"/>
            <a:ext cx="1750423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Calendar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calculating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70BC08F-ECCA-31AA-2AFF-C46CF7C392F0}"/>
              </a:ext>
            </a:extLst>
          </p:cNvPr>
          <p:cNvSpPr/>
          <p:nvPr/>
        </p:nvSpPr>
        <p:spPr>
          <a:xfrm>
            <a:off x="6850386" y="2474321"/>
            <a:ext cx="1750423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b="1">
                <a:solidFill>
                  <a:schemeClr val="tx1"/>
                </a:solidFill>
              </a:rPr>
              <a:t>Mathematics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Prime number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22CAFC5-6F47-BF03-D94C-CB49E9B60C19}"/>
              </a:ext>
            </a:extLst>
          </p:cNvPr>
          <p:cNvSpPr/>
          <p:nvPr/>
        </p:nvSpPr>
        <p:spPr>
          <a:xfrm>
            <a:off x="8782603" y="2474321"/>
            <a:ext cx="1750423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Mechanical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spatial skills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90FB16-536D-F941-C36A-9A1877B77093}"/>
              </a:ext>
            </a:extLst>
          </p:cNvPr>
          <p:cNvSpPr txBox="1"/>
          <p:nvPr/>
        </p:nvSpPr>
        <p:spPr>
          <a:xfrm>
            <a:off x="11044879" y="297198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[1]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4FA253-1E25-8F3A-2C20-F797B799E24F}"/>
              </a:ext>
            </a:extLst>
          </p:cNvPr>
          <p:cNvSpPr txBox="1"/>
          <p:nvPr/>
        </p:nvSpPr>
        <p:spPr>
          <a:xfrm>
            <a:off x="199208" y="5794032"/>
            <a:ext cx="42346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Darold A. Treffert 2009</a:t>
            </a:r>
          </a:p>
          <a:p>
            <a:r>
              <a:rPr lang="en-US" altLang="ko-KR" sz="1400"/>
              <a:t>The savant syndrome: an extraordinary condition.</a:t>
            </a:r>
            <a:br>
              <a:rPr lang="en-US" altLang="ko-KR" sz="1400"/>
            </a:br>
            <a:r>
              <a:rPr lang="en-US" altLang="ko-KR" sz="1400"/>
              <a:t>A synopsis: past, present, future</a:t>
            </a:r>
          </a:p>
          <a:p>
            <a:r>
              <a:rPr lang="en-US" altLang="ko-KR" sz="1400"/>
              <a:t>[1] : p3 / [2]: p4</a:t>
            </a:r>
            <a:endParaRPr lang="ko-KR" alt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E2B3D7-BF50-45B1-C93C-F5A873378E92}"/>
              </a:ext>
            </a:extLst>
          </p:cNvPr>
          <p:cNvSpPr txBox="1"/>
          <p:nvPr/>
        </p:nvSpPr>
        <p:spPr>
          <a:xfrm>
            <a:off x="3870871" y="4468542"/>
            <a:ext cx="4450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The ability does not disappear</a:t>
            </a:r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4FD62D-4C11-C370-B4F3-78C011A7C46C}"/>
              </a:ext>
            </a:extLst>
          </p:cNvPr>
          <p:cNvSpPr txBox="1"/>
          <p:nvPr/>
        </p:nvSpPr>
        <p:spPr>
          <a:xfrm>
            <a:off x="8262101" y="451623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[2]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81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B892D-B68A-115D-43A3-1A292A55E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DBECF-A055-F59D-A829-78302485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Who?</a:t>
            </a:r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C3BC5FF-8850-D36B-6E3F-814775083BB7}"/>
              </a:ext>
            </a:extLst>
          </p:cNvPr>
          <p:cNvCxnSpPr/>
          <p:nvPr/>
        </p:nvCxnSpPr>
        <p:spPr>
          <a:xfrm>
            <a:off x="0" y="5416731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17CC5E5-B704-2B7B-976D-72D3A5A9DA5C}"/>
              </a:ext>
            </a:extLst>
          </p:cNvPr>
          <p:cNvSpPr/>
          <p:nvPr/>
        </p:nvSpPr>
        <p:spPr>
          <a:xfrm>
            <a:off x="3492135" y="2458607"/>
            <a:ext cx="1750423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Autism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EEB8CA-65D6-110D-E917-A52CA72ACF29}"/>
              </a:ext>
            </a:extLst>
          </p:cNvPr>
          <p:cNvSpPr txBox="1"/>
          <p:nvPr/>
        </p:nvSpPr>
        <p:spPr>
          <a:xfrm>
            <a:off x="5503817" y="2713770"/>
            <a:ext cx="752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</a:rPr>
              <a:t>OR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80ADB30-827C-ADEB-14FB-5E83153CB2D9}"/>
              </a:ext>
            </a:extLst>
          </p:cNvPr>
          <p:cNvSpPr/>
          <p:nvPr/>
        </p:nvSpPr>
        <p:spPr>
          <a:xfrm>
            <a:off x="6517205" y="2458605"/>
            <a:ext cx="1750423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CNS injury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or disease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AD968A-C5EC-B278-959B-C6D4A414D534}"/>
              </a:ext>
            </a:extLst>
          </p:cNvPr>
          <p:cNvSpPr txBox="1"/>
          <p:nvPr/>
        </p:nvSpPr>
        <p:spPr>
          <a:xfrm>
            <a:off x="8397474" y="282149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[1]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798406-75E3-EF7C-F737-4F7E8E58BB59}"/>
              </a:ext>
            </a:extLst>
          </p:cNvPr>
          <p:cNvSpPr txBox="1"/>
          <p:nvPr/>
        </p:nvSpPr>
        <p:spPr>
          <a:xfrm>
            <a:off x="242751" y="5692145"/>
            <a:ext cx="42346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Darold A. Treffert 2009</a:t>
            </a:r>
          </a:p>
          <a:p>
            <a:r>
              <a:rPr lang="en-US" altLang="ko-KR" sz="1400"/>
              <a:t>The savant syndrome: an extraordinary condition.</a:t>
            </a:r>
            <a:br>
              <a:rPr lang="en-US" altLang="ko-KR" sz="1400"/>
            </a:br>
            <a:r>
              <a:rPr lang="en-US" altLang="ko-KR" sz="1400"/>
              <a:t>A synopsis: past, present, future</a:t>
            </a:r>
          </a:p>
          <a:p>
            <a:r>
              <a:rPr lang="en-US" altLang="ko-KR" sz="1400"/>
              <a:t>[1] : p2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49000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FEA1D-EF05-1F2A-631E-E47255043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5969F-DC8E-7433-FBDD-DA8018FA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Features</a:t>
            </a:r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AD90C0-1DE0-94E9-BC58-F7B832735E2A}"/>
              </a:ext>
            </a:extLst>
          </p:cNvPr>
          <p:cNvCxnSpPr/>
          <p:nvPr/>
        </p:nvCxnSpPr>
        <p:spPr>
          <a:xfrm>
            <a:off x="0" y="5416731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BF8BBCD-FA09-52E2-89B4-425062514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157505"/>
              </p:ext>
            </p:extLst>
          </p:nvPr>
        </p:nvGraphicFramePr>
        <p:xfrm>
          <a:off x="1027612" y="2173997"/>
          <a:ext cx="622662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5543">
                  <a:extLst>
                    <a:ext uri="{9D8B030D-6E8A-4147-A177-3AD203B41FA5}">
                      <a16:colId xmlns:a16="http://schemas.microsoft.com/office/drawing/2014/main" val="3494039300"/>
                    </a:ext>
                  </a:extLst>
                </a:gridCol>
                <a:gridCol w="2075543">
                  <a:extLst>
                    <a:ext uri="{9D8B030D-6E8A-4147-A177-3AD203B41FA5}">
                      <a16:colId xmlns:a16="http://schemas.microsoft.com/office/drawing/2014/main" val="1810301659"/>
                    </a:ext>
                  </a:extLst>
                </a:gridCol>
                <a:gridCol w="2075543">
                  <a:extLst>
                    <a:ext uri="{9D8B030D-6E8A-4147-A177-3AD203B41FA5}">
                      <a16:colId xmlns:a16="http://schemas.microsoft.com/office/drawing/2014/main" val="982574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Autism</a:t>
                      </a:r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Non-Autism</a:t>
                      </a:r>
                      <a:endParaRPr lang="ko-KR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48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Probability</a:t>
                      </a:r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0.1</a:t>
                      </a:r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0.0014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98808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1C4C976-C016-AF8B-E880-85017101B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251384"/>
              </p:ext>
            </p:extLst>
          </p:nvPr>
        </p:nvGraphicFramePr>
        <p:xfrm>
          <a:off x="1027611" y="3424524"/>
          <a:ext cx="622662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5543">
                  <a:extLst>
                    <a:ext uri="{9D8B030D-6E8A-4147-A177-3AD203B41FA5}">
                      <a16:colId xmlns:a16="http://schemas.microsoft.com/office/drawing/2014/main" val="3494039300"/>
                    </a:ext>
                  </a:extLst>
                </a:gridCol>
                <a:gridCol w="2075543">
                  <a:extLst>
                    <a:ext uri="{9D8B030D-6E8A-4147-A177-3AD203B41FA5}">
                      <a16:colId xmlns:a16="http://schemas.microsoft.com/office/drawing/2014/main" val="1810301659"/>
                    </a:ext>
                  </a:extLst>
                </a:gridCol>
                <a:gridCol w="2075543">
                  <a:extLst>
                    <a:ext uri="{9D8B030D-6E8A-4147-A177-3AD203B41FA5}">
                      <a16:colId xmlns:a16="http://schemas.microsoft.com/office/drawing/2014/main" val="982574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Male</a:t>
                      </a:r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Female</a:t>
                      </a:r>
                      <a:endParaRPr lang="ko-KR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48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Ratio</a:t>
                      </a:r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6</a:t>
                      </a:r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9880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6404446-4FD6-FE75-9F88-40B7E5B3B56F}"/>
              </a:ext>
            </a:extLst>
          </p:cNvPr>
          <p:cNvSpPr txBox="1"/>
          <p:nvPr/>
        </p:nvSpPr>
        <p:spPr>
          <a:xfrm>
            <a:off x="7317611" y="2999711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[1]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9DD99A-714D-3146-C5AF-DC6411AF0CE0}"/>
              </a:ext>
            </a:extLst>
          </p:cNvPr>
          <p:cNvSpPr txBox="1"/>
          <p:nvPr/>
        </p:nvSpPr>
        <p:spPr>
          <a:xfrm>
            <a:off x="242751" y="5692145"/>
            <a:ext cx="42346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Darold A. Treffert 2009</a:t>
            </a:r>
          </a:p>
          <a:p>
            <a:r>
              <a:rPr lang="en-US" altLang="ko-KR" sz="1400"/>
              <a:t>The savant syndrome: an extraordinary condition.</a:t>
            </a:r>
            <a:br>
              <a:rPr lang="en-US" altLang="ko-KR" sz="1400"/>
            </a:br>
            <a:r>
              <a:rPr lang="en-US" altLang="ko-KR" sz="1400"/>
              <a:t>A synopsis: past, present, future</a:t>
            </a:r>
          </a:p>
          <a:p>
            <a:r>
              <a:rPr lang="en-US" altLang="ko-KR" sz="1400"/>
              <a:t>[1] : p2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96274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4EB57-DB0D-C999-870B-6370DA981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6D4A9-4C98-9CB3-55A3-1AF0915F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Autism?</a:t>
            </a:r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8FA49C0-5182-DFBB-A621-D48A2A365C2E}"/>
              </a:ext>
            </a:extLst>
          </p:cNvPr>
          <p:cNvCxnSpPr/>
          <p:nvPr/>
        </p:nvCxnSpPr>
        <p:spPr>
          <a:xfrm>
            <a:off x="0" y="5416731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2D49F12-EBF6-B0B0-F5E7-D07849642162}"/>
              </a:ext>
            </a:extLst>
          </p:cNvPr>
          <p:cNvSpPr txBox="1"/>
          <p:nvPr/>
        </p:nvSpPr>
        <p:spPr>
          <a:xfrm>
            <a:off x="1085566" y="1846216"/>
            <a:ext cx="6719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Autism is a severe neurobehavioral syndrome, arising largely</a:t>
            </a:r>
          </a:p>
          <a:p>
            <a:r>
              <a:rPr lang="en-US" altLang="ko-KR"/>
              <a:t>as an inherited disorder, which can arise from several diseases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6A862F-FBB3-D921-D92B-9FF3EB307A5D}"/>
              </a:ext>
            </a:extLst>
          </p:cNvPr>
          <p:cNvSpPr txBox="1"/>
          <p:nvPr/>
        </p:nvSpPr>
        <p:spPr>
          <a:xfrm>
            <a:off x="7805291" y="198471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[1]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F6301-B6BA-0888-E216-E9D720C7E70A}"/>
              </a:ext>
            </a:extLst>
          </p:cNvPr>
          <p:cNvSpPr txBox="1"/>
          <p:nvPr/>
        </p:nvSpPr>
        <p:spPr>
          <a:xfrm>
            <a:off x="838200" y="5538768"/>
            <a:ext cx="47437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J. L. R. Rubenstein et al. 2003</a:t>
            </a:r>
          </a:p>
          <a:p>
            <a:r>
              <a:rPr lang="en-US" altLang="ko-KR" sz="1400"/>
              <a:t>Model of autism: increased ratio of excitation/inhibition</a:t>
            </a:r>
          </a:p>
          <a:p>
            <a:r>
              <a:rPr lang="en-US" altLang="ko-KR" sz="1400"/>
              <a:t>in key neural systems</a:t>
            </a:r>
          </a:p>
          <a:p>
            <a:r>
              <a:rPr lang="en-US" altLang="ko-KR" sz="1400"/>
              <a:t>[1] : p1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32372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A6E8E-50C7-3BDC-D0EA-EE8756415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A2FDC-6B30-80B3-6450-D658E03A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Autism Feature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C7607-E47F-5F2E-64DC-A5DB49FD10F0}"/>
              </a:ext>
            </a:extLst>
          </p:cNvPr>
          <p:cNvSpPr txBox="1"/>
          <p:nvPr/>
        </p:nvSpPr>
        <p:spPr>
          <a:xfrm>
            <a:off x="444137" y="1812724"/>
            <a:ext cx="5833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Enhanced Perceptual Functioning in Autism:</a:t>
            </a:r>
          </a:p>
          <a:p>
            <a:r>
              <a:rPr lang="en-US" altLang="ko-KR"/>
              <a:t>An Update, and Eight Principles of Autistic Perception</a:t>
            </a:r>
          </a:p>
        </p:txBody>
      </p:sp>
    </p:spTree>
    <p:extLst>
      <p:ext uri="{BB962C8B-B14F-4D97-AF65-F5344CB8AC3E}">
        <p14:creationId xmlns:p14="http://schemas.microsoft.com/office/powerpoint/2010/main" val="49421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37E1A-691C-A41C-4D8B-CA82664D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Autism Feature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F47FE8-0959-BF2C-899A-9F7053F847EB}"/>
              </a:ext>
            </a:extLst>
          </p:cNvPr>
          <p:cNvSpPr txBox="1"/>
          <p:nvPr/>
        </p:nvSpPr>
        <p:spPr>
          <a:xfrm>
            <a:off x="1018902" y="2019436"/>
            <a:ext cx="557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The Default Setting of Autistic Perception</a:t>
            </a:r>
            <a:br>
              <a:rPr lang="en-US" altLang="ko-KR"/>
            </a:br>
            <a:r>
              <a:rPr lang="en-US" altLang="ko-KR"/>
              <a:t>is more Locally Oriented than that of Nonhautistics</a:t>
            </a:r>
            <a:endParaRPr lang="ko-KR" altLang="en-US"/>
          </a:p>
        </p:txBody>
      </p:sp>
      <p:pic>
        <p:nvPicPr>
          <p:cNvPr id="3074" name="Picture 2" descr="성인용 웩슬러지능검사 K-WAIS-IV 웨이즈｜소검사 : 네이버 블로그">
            <a:extLst>
              <a:ext uri="{FF2B5EF4-FFF2-40B4-BE49-F238E27FC236}">
                <a16:creationId xmlns:a16="http://schemas.microsoft.com/office/drawing/2014/main" id="{9C92F1A3-807A-B831-6F6C-82149FD996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7185" r="6572" b="16603"/>
          <a:stretch>
            <a:fillRect/>
          </a:stretch>
        </p:blipFill>
        <p:spPr bwMode="auto">
          <a:xfrm>
            <a:off x="1018902" y="2787803"/>
            <a:ext cx="5286104" cy="235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90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</TotalTime>
  <Words>960</Words>
  <Application>Microsoft Office PowerPoint</Application>
  <PresentationFormat>와이드스크린</PresentationFormat>
  <Paragraphs>199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0" baseType="lpstr">
      <vt:lpstr>맑은 고딕</vt:lpstr>
      <vt:lpstr>Arial</vt:lpstr>
      <vt:lpstr>Office 테마</vt:lpstr>
      <vt:lpstr>0722 progress</vt:lpstr>
      <vt:lpstr>인용 용 텍스트 들</vt:lpstr>
      <vt:lpstr>Definition?</vt:lpstr>
      <vt:lpstr>Symptoms</vt:lpstr>
      <vt:lpstr>Who?</vt:lpstr>
      <vt:lpstr>Features</vt:lpstr>
      <vt:lpstr>Autism?</vt:lpstr>
      <vt:lpstr>Autism Feature</vt:lpstr>
      <vt:lpstr>Autism Feature</vt:lpstr>
      <vt:lpstr>Autism Feature</vt:lpstr>
      <vt:lpstr>Causes of Autism</vt:lpstr>
      <vt:lpstr>Marcel Adam</vt:lpstr>
      <vt:lpstr>Thinking?</vt:lpstr>
      <vt:lpstr> Task and Hypothesis</vt:lpstr>
      <vt:lpstr>Research Methods</vt:lpstr>
      <vt:lpstr>Research Methods</vt:lpstr>
      <vt:lpstr>Result</vt:lpstr>
      <vt:lpstr>Result</vt:lpstr>
      <vt:lpstr>Result</vt:lpstr>
      <vt:lpstr>author's proposal</vt:lpstr>
      <vt:lpstr>underconnectivity theory</vt:lpstr>
      <vt:lpstr>underconnectivity theory</vt:lpstr>
      <vt:lpstr>underconnectivity theory</vt:lpstr>
      <vt:lpstr>J. L. R. Rubenstein</vt:lpstr>
      <vt:lpstr>Causes of Savant syndrome</vt:lpstr>
      <vt:lpstr>Laurent Mottron</vt:lpstr>
      <vt:lpstr>Laurent Mottron</vt:lpstr>
      <vt:lpstr>Laurent Mottron</vt:lpstr>
      <vt:lpstr>Laurent Mottron</vt:lpstr>
      <vt:lpstr>Laurent Mottron</vt:lpstr>
      <vt:lpstr>Laurent Mottron</vt:lpstr>
      <vt:lpstr>Laurent Mottron</vt:lpstr>
      <vt:lpstr>Laurent Mottron</vt:lpstr>
      <vt:lpstr>Why Does It Occur?</vt:lpstr>
      <vt:lpstr>Savant-Inspired Architecture</vt:lpstr>
      <vt:lpstr>Virtual Savant</vt:lpstr>
      <vt:lpstr>Related Studies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한용옥</dc:creator>
  <cp:lastModifiedBy>한용옥</cp:lastModifiedBy>
  <cp:revision>2</cp:revision>
  <dcterms:created xsi:type="dcterms:W3CDTF">2025-07-19T08:18:06Z</dcterms:created>
  <dcterms:modified xsi:type="dcterms:W3CDTF">2025-07-21T02:45:25Z</dcterms:modified>
</cp:coreProperties>
</file>