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58" r:id="rId6"/>
    <p:sldId id="266" r:id="rId7"/>
    <p:sldId id="267" r:id="rId8"/>
    <p:sldId id="272" r:id="rId9"/>
    <p:sldId id="273" r:id="rId10"/>
    <p:sldId id="270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34359-8837-7F4E-26CC-7B679B4DE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9ADF5B-913C-7055-85E9-31D37A5F1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82272-05DE-507E-581A-0FABC5CE2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B9E6-8B0A-449C-B92F-215315CCDC57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474530-3A79-74C6-451B-857781F2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A7A57B-C1E6-4A3D-C376-8A61EFA7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81CB-6302-44E9-AE70-8DE37B06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022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E45D7-71A7-3E7D-4F9C-EAB17A46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36169A-5134-85A9-30E7-966C94F2E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19FFC-CB50-F2B0-E16C-3D658804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B9E6-8B0A-449C-B92F-215315CCDC57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7AE07-C9CD-839B-255C-C59DF758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24F71-4ED5-496F-ADBB-867DCC88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81CB-6302-44E9-AE70-8DE37B06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194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A0F762-43CB-A971-4131-EE4DEEC4C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DCC526-A71F-FB02-B582-B65193EA2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74DC2F-F550-CC7C-3124-350D4294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B9E6-8B0A-449C-B92F-215315CCDC57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963D0-1249-3459-B66D-83F36F47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EA57C-539C-CDD6-3748-53B93634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81CB-6302-44E9-AE70-8DE37B06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02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18DA0-C228-E9B5-3150-57FB8348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39D4D-67B4-5A1D-DDC9-F11FF306F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6AD4F-3DC2-EE4C-BCC7-E701BCA4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B9E6-8B0A-449C-B92F-215315CCDC57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53325-3754-AE45-02E8-58B34C52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27331C-1EEE-3B92-854B-7D417E31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81CB-6302-44E9-AE70-8DE37B06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6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B18A2-F730-FDD9-28A0-535EAE394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A53334-1173-03E7-301C-984FB9866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CA71F-48C7-4609-4445-6B03F7FB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B9E6-8B0A-449C-B92F-215315CCDC57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3B95EF-3169-6D8B-7404-780022A6C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676520-932F-EBC3-7183-E796E336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81CB-6302-44E9-AE70-8DE37B06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29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444A4-C027-BADC-6EDA-DCFCDFD7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8C9774-EB9D-F434-EF45-287A94DCAD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02CC90-6EDB-45A4-6455-3500A8DB0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9B66E-407C-14EA-ADB5-6DE8796E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B9E6-8B0A-449C-B92F-215315CCDC57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C8905-F5EB-392A-01B3-CB6763E1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2CC983-BE7B-3DE8-5E2E-10AE2FD8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81CB-6302-44E9-AE70-8DE37B06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93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0F36B-3E47-B6EF-B132-6970C553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05B36F-EF1D-9F6A-32EB-520D29E7B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5C1D83-2B64-F645-0E66-18CF87219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D58B9F-BB8E-975F-22BE-A37D778BA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DE3797-C13C-2CB4-B31F-973FD1952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7E2255-E2CD-41BC-3CB9-AE489D16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B9E6-8B0A-449C-B92F-215315CCDC57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2391F8-4DF8-3E67-F5D9-7C607086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7E6AD3-0660-CE11-BDCB-8B59F440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81CB-6302-44E9-AE70-8DE37B06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40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775BE-812F-E9AC-A7E1-2EC00B6D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5DAA36-24C3-8764-414D-66063C5EF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B9E6-8B0A-449C-B92F-215315CCDC57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8F7983-536B-BED6-D393-3D1F6E33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1DDD8E-BBDA-72BB-2364-FC881B5A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81CB-6302-44E9-AE70-8DE37B06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9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3DE4A5-C0CB-8F47-7060-2C6FDE1A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B9E6-8B0A-449C-B92F-215315CCDC57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E9C708-2EB0-4C63-6824-C17829E3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123A75-70E1-AA6F-55E3-E9FB15078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81CB-6302-44E9-AE70-8DE37B06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96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91756-D4C3-471B-A29F-888135BF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F98C43-1E15-E8B1-8BCB-63923F970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096CD5-98F9-D264-61AA-17FC1E0FA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DD1295-4351-3C88-A1F2-3FB377DA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B9E6-8B0A-449C-B92F-215315CCDC57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9D3BD6-E132-AEAE-A9FC-0D95443BD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89E1B6-4F4E-F696-FFC4-6AA85A61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81CB-6302-44E9-AE70-8DE37B06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60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843FA-B9CB-B7C7-51DC-85098CAF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599E7D-1B05-76DD-EE0B-3FDB26C57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569022-CCB6-88A7-8FD9-DEABB40E9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6240BA-C7DF-E3A6-AC50-C6D1B0A0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9B9E6-8B0A-449C-B92F-215315CCDC57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C060E0-E541-13B8-9E39-F9373DDC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984015-2BC6-2EDD-33EC-4BBA90BB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C81CB-6302-44E9-AE70-8DE37B06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86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F5C934-A9E7-455D-A959-9D74F0E1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13B971-4556-C811-9496-61BDBD468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3E2BFD-CC9F-06F0-DBA8-151B0A8B6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A9B9E6-8B0A-449C-B92F-215315CCDC57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3B44A4-EAFE-4B89-D6B6-064FD53D6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9F4F8-D79C-26E3-BB51-66712DA45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C81CB-6302-44E9-AE70-8DE37B063C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83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4C4D6-CA6E-0895-BBFF-9AA287D882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</a:p>
        </p:txBody>
      </p:sp>
    </p:spTree>
    <p:extLst>
      <p:ext uri="{BB962C8B-B14F-4D97-AF65-F5344CB8AC3E}">
        <p14:creationId xmlns:p14="http://schemas.microsoft.com/office/powerpoint/2010/main" val="3354361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생각 풍선: 구름 모양 4">
            <a:extLst>
              <a:ext uri="{FF2B5EF4-FFF2-40B4-BE49-F238E27FC236}">
                <a16:creationId xmlns:a16="http://schemas.microsoft.com/office/drawing/2014/main" id="{44A02645-8D8A-BE8E-53A3-2D839FC4FE83}"/>
              </a:ext>
            </a:extLst>
          </p:cNvPr>
          <p:cNvSpPr/>
          <p:nvPr/>
        </p:nvSpPr>
        <p:spPr>
          <a:xfrm>
            <a:off x="3370217" y="494347"/>
            <a:ext cx="5190309" cy="3537722"/>
          </a:xfrm>
          <a:prstGeom prst="cloudCallout">
            <a:avLst>
              <a:gd name="adj1" fmla="val -56571"/>
              <a:gd name="adj2" fmla="val 5486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A7009F-9EC5-AAE7-B500-E98986EB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RTC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925085-C562-C2FD-C1F0-435DFB241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150708" y="3207551"/>
            <a:ext cx="4028056" cy="2050241"/>
          </a:xfrm>
          <a:prstGeom prst="rect">
            <a:avLst/>
          </a:prstGeom>
        </p:spPr>
      </p:pic>
      <p:pic>
        <p:nvPicPr>
          <p:cNvPr id="2050" name="Picture 2" descr="OWC 수트 무선전파 시계 OT767RC">
            <a:extLst>
              <a:ext uri="{FF2B5EF4-FFF2-40B4-BE49-F238E27FC236}">
                <a16:creationId xmlns:a16="http://schemas.microsoft.com/office/drawing/2014/main" id="{FCE96B46-D90A-79E4-9C90-ACF355103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031" y="1001484"/>
            <a:ext cx="2434317" cy="243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A2BE75-65EC-6F3C-95B7-4609C6CE8D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59" b="89627" l="0" r="100000"/>
                    </a14:imgEffect>
                  </a14:imgLayer>
                </a14:imgProps>
              </a:ext>
            </a:extLst>
          </a:blip>
          <a:srcRect l="8938" t="11860" r="4468" b="24460"/>
          <a:stretch/>
        </p:blipFill>
        <p:spPr>
          <a:xfrm>
            <a:off x="4482287" y="1523874"/>
            <a:ext cx="2669804" cy="1478667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D1E69A22-79E6-60E9-2261-FD82E1BEC085}"/>
              </a:ext>
            </a:extLst>
          </p:cNvPr>
          <p:cNvSpPr/>
          <p:nvPr/>
        </p:nvSpPr>
        <p:spPr>
          <a:xfrm rot="1867710">
            <a:off x="7086413" y="3013435"/>
            <a:ext cx="1872343" cy="84473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AD6FBD9-DDCC-F347-854B-9261723491CF}"/>
              </a:ext>
            </a:extLst>
          </p:cNvPr>
          <p:cNvSpPr/>
          <p:nvPr/>
        </p:nvSpPr>
        <p:spPr>
          <a:xfrm>
            <a:off x="8894483" y="4006993"/>
            <a:ext cx="1849425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RTC 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라이브러리</a:t>
            </a:r>
          </a:p>
        </p:txBody>
      </p:sp>
    </p:spTree>
    <p:extLst>
      <p:ext uri="{BB962C8B-B14F-4D97-AF65-F5344CB8AC3E}">
        <p14:creationId xmlns:p14="http://schemas.microsoft.com/office/powerpoint/2010/main" val="63125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2AC21-7210-D004-7CB8-D3695857F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LCD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0178DB-E5C3-16E6-1D19-A25AEEEE9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356" b="89972" l="5758" r="96999">
                        <a14:foregroundMark x1="7137" y1="14831" x2="7137" y2="14831"/>
                        <a14:foregroundMark x1="11354" y1="77684" x2="8759" y2="69068"/>
                        <a14:foregroundMark x1="6894" y1="78672" x2="8597" y2="64831"/>
                        <a14:foregroundMark x1="7218" y1="25282" x2="7705" y2="18362"/>
                        <a14:foregroundMark x1="13625" y1="16949" x2="7543" y2="16384"/>
                        <a14:foregroundMark x1="89538" y1="15537" x2="88808" y2="29237"/>
                        <a14:foregroundMark x1="89294" y1="15678" x2="82725" y2="18362"/>
                        <a14:foregroundMark x1="87348" y1="33898" x2="88321" y2="75565"/>
                        <a14:foregroundMark x1="87024" y1="38559" x2="88078" y2="71328"/>
                        <a14:foregroundMark x1="87753" y1="76836" x2="89457" y2="793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38794" y="2243888"/>
            <a:ext cx="3820886" cy="2193989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1C2B1D3-7F19-A5E6-5DBD-DCA8E2441E85}"/>
              </a:ext>
            </a:extLst>
          </p:cNvPr>
          <p:cNvSpPr/>
          <p:nvPr/>
        </p:nvSpPr>
        <p:spPr>
          <a:xfrm>
            <a:off x="5126985" y="2918516"/>
            <a:ext cx="1872343" cy="84473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71E073D-773C-F1EE-3394-D4A509893597}"/>
              </a:ext>
            </a:extLst>
          </p:cNvPr>
          <p:cNvSpPr/>
          <p:nvPr/>
        </p:nvSpPr>
        <p:spPr>
          <a:xfrm>
            <a:off x="7222437" y="3066562"/>
            <a:ext cx="1849425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LCD 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라이브러리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579666E-6BDF-EBD7-1B40-C5FC257F2AE3}"/>
              </a:ext>
            </a:extLst>
          </p:cNvPr>
          <p:cNvSpPr/>
          <p:nvPr/>
        </p:nvSpPr>
        <p:spPr>
          <a:xfrm>
            <a:off x="1714266" y="3001248"/>
            <a:ext cx="2683563" cy="61395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hello!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94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95ACDB-696B-A98E-FB75-C4B39F76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온습도</a:t>
            </a:r>
            <a:r>
              <a:rPr lang="ko-KR" altLang="en-US" dirty="0"/>
              <a:t> 센서 이용 팬 제어</a:t>
            </a:r>
          </a:p>
        </p:txBody>
      </p:sp>
      <p:pic>
        <p:nvPicPr>
          <p:cNvPr id="1026" name="Picture 2" descr="아두이노 온습도센서(DHT-11)사용 예제 설명 : 네이버 블로그">
            <a:extLst>
              <a:ext uri="{FF2B5EF4-FFF2-40B4-BE49-F238E27FC236}">
                <a16:creationId xmlns:a16="http://schemas.microsoft.com/office/drawing/2014/main" id="{9A9EEC21-3B59-E343-967B-A1B03A28E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71977">
            <a:off x="126957" y="2481262"/>
            <a:ext cx="2409825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19D4FD69-2A1C-2B03-0FFA-F1CC4CF549D4}"/>
              </a:ext>
            </a:extLst>
          </p:cNvPr>
          <p:cNvSpPr/>
          <p:nvPr/>
        </p:nvSpPr>
        <p:spPr>
          <a:xfrm>
            <a:off x="1954754" y="3193869"/>
            <a:ext cx="1128528" cy="5486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6E19418-C62E-B48B-7CAE-FA1382AE1E1A}"/>
              </a:ext>
            </a:extLst>
          </p:cNvPr>
          <p:cNvSpPr/>
          <p:nvPr/>
        </p:nvSpPr>
        <p:spPr>
          <a:xfrm>
            <a:off x="3172951" y="3193869"/>
            <a:ext cx="1849425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DHT 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라이브러리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8813FFF4-AC98-EB40-F2C9-1C4DCEB67C94}"/>
              </a:ext>
            </a:extLst>
          </p:cNvPr>
          <p:cNvSpPr/>
          <p:nvPr/>
        </p:nvSpPr>
        <p:spPr>
          <a:xfrm>
            <a:off x="5173054" y="3198226"/>
            <a:ext cx="1128528" cy="5486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F02675E-3E1F-BC3C-5974-CD6F390AB103}"/>
              </a:ext>
            </a:extLst>
          </p:cNvPr>
          <p:cNvGrpSpPr/>
          <p:nvPr/>
        </p:nvGrpSpPr>
        <p:grpSpPr>
          <a:xfrm>
            <a:off x="6452260" y="2847703"/>
            <a:ext cx="1434987" cy="1240971"/>
            <a:chOff x="7725045" y="3326674"/>
            <a:chExt cx="1849426" cy="1240971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E6FD7D2-082D-759F-9256-C0E9665DD9A7}"/>
                </a:ext>
              </a:extLst>
            </p:cNvPr>
            <p:cNvSpPr/>
            <p:nvPr/>
          </p:nvSpPr>
          <p:spPr>
            <a:xfrm>
              <a:off x="7725046" y="3326674"/>
              <a:ext cx="1849425" cy="5486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정제된 온도</a:t>
              </a: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B3887189-13DD-6933-96D5-AB707AC7FFE0}"/>
                </a:ext>
              </a:extLst>
            </p:cNvPr>
            <p:cNvSpPr/>
            <p:nvPr/>
          </p:nvSpPr>
          <p:spPr>
            <a:xfrm>
              <a:off x="7725045" y="4019005"/>
              <a:ext cx="1849425" cy="5486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dirty="0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정제된 습도</a:t>
              </a:r>
            </a:p>
          </p:txBody>
        </p:sp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A717A0C-8448-66FC-941A-4F843A190DE8}"/>
              </a:ext>
            </a:extLst>
          </p:cNvPr>
          <p:cNvSpPr/>
          <p:nvPr/>
        </p:nvSpPr>
        <p:spPr>
          <a:xfrm>
            <a:off x="8037924" y="3193869"/>
            <a:ext cx="1128528" cy="5486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668A005-49DA-14B8-F595-65D652861DA4}"/>
              </a:ext>
            </a:extLst>
          </p:cNvPr>
          <p:cNvGrpSpPr/>
          <p:nvPr/>
        </p:nvGrpSpPr>
        <p:grpSpPr>
          <a:xfrm>
            <a:off x="9367918" y="2331718"/>
            <a:ext cx="2358637" cy="2272689"/>
            <a:chOff x="3345768" y="5788165"/>
            <a:chExt cx="1175858" cy="107883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6E591E1-3962-74D3-A35E-A52367160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7916" y1="62881" x2="6460" y2="59832"/>
                          <a14:foregroundMark x1="8189" y1="54995" x2="6915" y2="50683"/>
                          <a14:foregroundMark x1="6369" y1="48791" x2="6642" y2="42376"/>
                          <a14:foregroundMark x1="96087" y1="48055" x2="95723" y2="45216"/>
                          <a14:foregroundMark x1="95086" y1="43428" x2="93904" y2="38906"/>
                          <a14:foregroundMark x1="91538" y1="36488" x2="84531" y2="28286"/>
                          <a14:foregroundMark x1="21292" y1="14932" x2="28207" y2="12723"/>
                          <a14:foregroundMark x1="30209" y1="12198" x2="46133" y2="11567"/>
                          <a14:foregroundMark x1="49318" y1="11356" x2="62329" y2="13985"/>
                          <a14:foregroundMark x1="64422" y1="14932" x2="71065" y2="17560"/>
                          <a14:foregroundMark x1="73521" y1="19348" x2="78981" y2="23134"/>
                          <a14:foregroundMark x1="79709" y1="24395" x2="83985" y2="27865"/>
                          <a14:foregroundMark x1="95905" y1="51104" x2="94086" y2="56993"/>
                          <a14:foregroundMark x1="79709" y1="67823" x2="88080" y2="63197"/>
                          <a14:foregroundMark x1="11101" y1="23764" x2="16379" y2="18297"/>
                          <a14:foregroundMark x1="6824" y1="37750" x2="7734" y2="30599"/>
                          <a14:foregroundMark x1="8917" y1="27760" x2="10009" y2="25026"/>
                          <a14:foregroundMark x1="16652" y1="17560" x2="20655" y2="1524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45768" y="5788165"/>
              <a:ext cx="1087291" cy="940868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B0B2291-2772-373D-2B44-4AB108E18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7916" y1="62881" x2="6460" y2="59832"/>
                          <a14:foregroundMark x1="8189" y1="54995" x2="6915" y2="50683"/>
                          <a14:foregroundMark x1="6369" y1="48791" x2="6642" y2="42376"/>
                          <a14:foregroundMark x1="96087" y1="48055" x2="95723" y2="45216"/>
                          <a14:foregroundMark x1="95086" y1="43428" x2="93904" y2="38906"/>
                          <a14:foregroundMark x1="91538" y1="36488" x2="84531" y2="28286"/>
                          <a14:foregroundMark x1="21292" y1="14932" x2="28207" y2="12723"/>
                          <a14:foregroundMark x1="30209" y1="12198" x2="46133" y2="11567"/>
                          <a14:foregroundMark x1="49318" y1="11356" x2="62329" y2="13985"/>
                          <a14:foregroundMark x1="64422" y1="14932" x2="71065" y2="17560"/>
                          <a14:foregroundMark x1="73521" y1="19348" x2="78981" y2="23134"/>
                          <a14:foregroundMark x1="79709" y1="24395" x2="83985" y2="27865"/>
                          <a14:foregroundMark x1="95905" y1="51104" x2="94086" y2="56993"/>
                          <a14:foregroundMark x1="79709" y1="67823" x2="88080" y2="63197"/>
                          <a14:foregroundMark x1="11101" y1="23764" x2="16379" y2="18297"/>
                          <a14:foregroundMark x1="6824" y1="37750" x2="7734" y2="30599"/>
                          <a14:foregroundMark x1="8917" y1="27760" x2="10009" y2="25026"/>
                          <a14:foregroundMark x1="16652" y1="17560" x2="20655" y2="1524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434335" y="5926133"/>
              <a:ext cx="1087291" cy="9408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511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2CCC3-902C-79EF-352E-243768ED5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B2464-FE6A-9D2D-FC11-ECF0706D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아두이노를</a:t>
            </a:r>
            <a:r>
              <a:rPr lang="ko-KR" altLang="en-US" dirty="0"/>
              <a:t> 사용한 상황제어 과정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C4447B-B688-0AFC-09B8-8BC6F331EB64}"/>
              </a:ext>
            </a:extLst>
          </p:cNvPr>
          <p:cNvGrpSpPr/>
          <p:nvPr/>
        </p:nvGrpSpPr>
        <p:grpSpPr>
          <a:xfrm>
            <a:off x="838200" y="1844866"/>
            <a:ext cx="7455569" cy="1076301"/>
            <a:chOff x="838200" y="1844866"/>
            <a:chExt cx="7455569" cy="10763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62D71EA-1E81-1968-43B6-84FCC5956389}"/>
                </a:ext>
              </a:extLst>
            </p:cNvPr>
            <p:cNvSpPr txBox="1"/>
            <p:nvPr/>
          </p:nvSpPr>
          <p:spPr>
            <a:xfrm>
              <a:off x="838200" y="1844866"/>
              <a:ext cx="4691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1. </a:t>
              </a:r>
              <a:r>
                <a:rPr lang="ko-KR" altLang="en-US" sz="2400" dirty="0"/>
                <a:t>제어 목표를 일상언어로 적기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88E575-163E-D32E-5167-58444779E736}"/>
                </a:ext>
              </a:extLst>
            </p:cNvPr>
            <p:cNvSpPr txBox="1"/>
            <p:nvPr/>
          </p:nvSpPr>
          <p:spPr>
            <a:xfrm>
              <a:off x="838200" y="2459502"/>
              <a:ext cx="74555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온도나 습도가 높으면 환기 시키고 싶어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B6E2A46-9F86-A8E2-310D-923B756D2084}"/>
              </a:ext>
            </a:extLst>
          </p:cNvPr>
          <p:cNvGrpSpPr/>
          <p:nvPr/>
        </p:nvGrpSpPr>
        <p:grpSpPr>
          <a:xfrm>
            <a:off x="838200" y="3228316"/>
            <a:ext cx="9890760" cy="1076301"/>
            <a:chOff x="838200" y="3228316"/>
            <a:chExt cx="7455569" cy="10763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E4EE8C-0E14-87F6-80D0-9E0012153692}"/>
                </a:ext>
              </a:extLst>
            </p:cNvPr>
            <p:cNvSpPr txBox="1"/>
            <p:nvPr/>
          </p:nvSpPr>
          <p:spPr>
            <a:xfrm>
              <a:off x="838200" y="3228316"/>
              <a:ext cx="4691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2. </a:t>
              </a:r>
              <a:r>
                <a:rPr lang="ko-KR" altLang="en-US" sz="2400" dirty="0"/>
                <a:t>조건 구체화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8E42EF-54D1-C22E-B861-004871B95C62}"/>
                </a:ext>
              </a:extLst>
            </p:cNvPr>
            <p:cNvSpPr txBox="1"/>
            <p:nvPr/>
          </p:nvSpPr>
          <p:spPr>
            <a:xfrm>
              <a:off x="838200" y="3842952"/>
              <a:ext cx="74555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온도나 습도가 일정 수치 이상이면 환기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그렇지 않으면 가만히 있기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94D55F2-2B09-F20B-A271-89712FB82D3E}"/>
              </a:ext>
            </a:extLst>
          </p:cNvPr>
          <p:cNvGrpSpPr/>
          <p:nvPr/>
        </p:nvGrpSpPr>
        <p:grpSpPr>
          <a:xfrm>
            <a:off x="838200" y="4611766"/>
            <a:ext cx="7455569" cy="1076301"/>
            <a:chOff x="838200" y="4611766"/>
            <a:chExt cx="7455569" cy="107630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F7FF0D-D9E1-1B13-DAB4-F7FC5F772209}"/>
                </a:ext>
              </a:extLst>
            </p:cNvPr>
            <p:cNvSpPr txBox="1"/>
            <p:nvPr/>
          </p:nvSpPr>
          <p:spPr>
            <a:xfrm>
              <a:off x="838200" y="4611766"/>
              <a:ext cx="4691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3. </a:t>
              </a:r>
              <a:r>
                <a:rPr lang="ko-KR" altLang="en-US" sz="2400" dirty="0"/>
                <a:t>필요 부품 대입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88287C-2443-A169-4C7B-1286C7BF6419}"/>
                </a:ext>
              </a:extLst>
            </p:cNvPr>
            <p:cNvSpPr txBox="1"/>
            <p:nvPr/>
          </p:nvSpPr>
          <p:spPr>
            <a:xfrm>
              <a:off x="838200" y="5226402"/>
              <a:ext cx="74555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온도 습도 측정 </a:t>
              </a:r>
              <a:r>
                <a:rPr lang="en-US" altLang="ko-KR" sz="2400" dirty="0"/>
                <a:t>= </a:t>
              </a:r>
              <a:r>
                <a:rPr lang="ko-KR" altLang="en-US" sz="2400" dirty="0" err="1"/>
                <a:t>온습도</a:t>
              </a:r>
              <a:r>
                <a:rPr lang="ko-KR" altLang="en-US" sz="2400" dirty="0"/>
                <a:t> 센서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 환기 </a:t>
              </a:r>
              <a:r>
                <a:rPr lang="en-US" altLang="ko-KR" sz="2400" dirty="0"/>
                <a:t>= </a:t>
              </a:r>
              <a:r>
                <a:rPr lang="ko-KR" altLang="en-US" sz="2400" dirty="0"/>
                <a:t>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78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F7AF2-F6DE-AEFA-465E-A0B97F5B8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E3D57-64EB-4274-69EF-A81D1474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082"/>
            <a:ext cx="10515600" cy="1325563"/>
          </a:xfrm>
        </p:spPr>
        <p:txBody>
          <a:bodyPr/>
          <a:lstStyle/>
          <a:p>
            <a:r>
              <a:rPr lang="ko-KR" altLang="en-US" dirty="0" err="1"/>
              <a:t>아두이노를</a:t>
            </a:r>
            <a:r>
              <a:rPr lang="ko-KR" altLang="en-US" dirty="0"/>
              <a:t> 사용한 상황제어 과정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6774D7-85C2-BE20-DDC9-FE90AB39CA18}"/>
              </a:ext>
            </a:extLst>
          </p:cNvPr>
          <p:cNvGrpSpPr/>
          <p:nvPr/>
        </p:nvGrpSpPr>
        <p:grpSpPr>
          <a:xfrm>
            <a:off x="838199" y="1690688"/>
            <a:ext cx="4691743" cy="1076301"/>
            <a:chOff x="838200" y="1996903"/>
            <a:chExt cx="4691743" cy="10763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25B556C-D4F1-4781-3223-954B0C3892C9}"/>
                </a:ext>
              </a:extLst>
            </p:cNvPr>
            <p:cNvSpPr txBox="1"/>
            <p:nvPr/>
          </p:nvSpPr>
          <p:spPr>
            <a:xfrm>
              <a:off x="838200" y="1996903"/>
              <a:ext cx="4691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4. </a:t>
              </a:r>
              <a:r>
                <a:rPr lang="ko-KR" altLang="en-US" sz="2400" dirty="0"/>
                <a:t>센서 상세 측정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4A990F-C095-612E-D22D-53930FF7117B}"/>
                </a:ext>
              </a:extLst>
            </p:cNvPr>
            <p:cNvSpPr txBox="1"/>
            <p:nvPr/>
          </p:nvSpPr>
          <p:spPr>
            <a:xfrm>
              <a:off x="838200" y="2611539"/>
              <a:ext cx="4073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정제된 형태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임계 값 설정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EBB06F8-DEAF-25D1-2180-2738A1F22FDA}"/>
              </a:ext>
            </a:extLst>
          </p:cNvPr>
          <p:cNvGrpSpPr/>
          <p:nvPr/>
        </p:nvGrpSpPr>
        <p:grpSpPr>
          <a:xfrm>
            <a:off x="838199" y="3072931"/>
            <a:ext cx="10866121" cy="1445633"/>
            <a:chOff x="838199" y="3429000"/>
            <a:chExt cx="9303033" cy="14456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D0F9A9-C349-A131-323E-5EB3EEEDC2C4}"/>
                </a:ext>
              </a:extLst>
            </p:cNvPr>
            <p:cNvSpPr txBox="1"/>
            <p:nvPr/>
          </p:nvSpPr>
          <p:spPr>
            <a:xfrm>
              <a:off x="838200" y="3429000"/>
              <a:ext cx="4691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5. </a:t>
              </a:r>
              <a:r>
                <a:rPr lang="ko-KR" altLang="en-US" sz="2400" dirty="0"/>
                <a:t>조건 수식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코드화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AA71F2-15EE-0746-8282-7CDC809AB280}"/>
                </a:ext>
              </a:extLst>
            </p:cNvPr>
            <p:cNvSpPr txBox="1"/>
            <p:nvPr/>
          </p:nvSpPr>
          <p:spPr>
            <a:xfrm>
              <a:off x="838199" y="4043636"/>
              <a:ext cx="930303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온도나 습도가 높다 </a:t>
              </a:r>
              <a:r>
                <a:rPr lang="en-US" altLang="ko-KR" sz="2400" dirty="0"/>
                <a:t>: (</a:t>
              </a:r>
              <a:r>
                <a:rPr lang="ko-KR" altLang="en-US" sz="2400" dirty="0"/>
                <a:t>온도센서 </a:t>
              </a:r>
              <a:r>
                <a:rPr lang="en-US" altLang="ko-KR" sz="2400" dirty="0"/>
                <a:t>&gt; </a:t>
              </a:r>
              <a:r>
                <a:rPr lang="ko-KR" altLang="en-US" sz="2400" dirty="0" err="1"/>
                <a:t>임계값</a:t>
              </a:r>
              <a:r>
                <a:rPr lang="en-US" altLang="ko-KR" sz="2400" dirty="0"/>
                <a:t>)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OR (</a:t>
              </a:r>
              <a:r>
                <a:rPr lang="ko-KR" altLang="en-US" sz="2400" dirty="0"/>
                <a:t>습도센서 </a:t>
              </a:r>
              <a:r>
                <a:rPr lang="en-US" altLang="ko-KR" sz="2400" dirty="0"/>
                <a:t>&gt; </a:t>
              </a:r>
              <a:r>
                <a:rPr lang="ko-KR" altLang="en-US" sz="2400" dirty="0" err="1"/>
                <a:t>임계값</a:t>
              </a:r>
              <a:r>
                <a:rPr lang="en-US" altLang="ko-KR" sz="2400" dirty="0"/>
                <a:t>)</a:t>
              </a:r>
            </a:p>
            <a:p>
              <a:r>
                <a:rPr lang="en-US" altLang="ko-KR" sz="2400" dirty="0"/>
                <a:t>-&gt; </a:t>
              </a:r>
              <a:r>
                <a:rPr lang="en-US" altLang="ko-KR" sz="2400" dirty="0" err="1"/>
                <a:t>dht.readHumidity</a:t>
              </a:r>
              <a:r>
                <a:rPr lang="en-US" altLang="ko-KR" sz="2400" dirty="0"/>
                <a:t>() &gt; threshold || </a:t>
              </a:r>
              <a:r>
                <a:rPr lang="en-US" altLang="ko-KR" sz="2400" dirty="0" err="1"/>
                <a:t>dht.readTemperature</a:t>
              </a:r>
              <a:r>
                <a:rPr lang="en-US" altLang="ko-KR" sz="2400" dirty="0"/>
                <a:t>() &gt; threshold</a:t>
              </a:r>
              <a:endParaRPr lang="ko-KR" altLang="en-US" sz="240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05C69B2-4093-A07E-D20D-64DBC71D892A}"/>
              </a:ext>
            </a:extLst>
          </p:cNvPr>
          <p:cNvGrpSpPr/>
          <p:nvPr/>
        </p:nvGrpSpPr>
        <p:grpSpPr>
          <a:xfrm>
            <a:off x="838198" y="4824506"/>
            <a:ext cx="4691743" cy="1229272"/>
            <a:chOff x="838199" y="4861097"/>
            <a:chExt cx="4691743" cy="12292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C4FC58-B5D8-DBAC-762B-9924A13D5ADE}"/>
                </a:ext>
              </a:extLst>
            </p:cNvPr>
            <p:cNvSpPr txBox="1"/>
            <p:nvPr/>
          </p:nvSpPr>
          <p:spPr>
            <a:xfrm>
              <a:off x="838199" y="4861097"/>
              <a:ext cx="4691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6. </a:t>
              </a:r>
              <a:r>
                <a:rPr lang="ko-KR" altLang="en-US" sz="2400" dirty="0"/>
                <a:t>조건문 완성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A90402-881A-AA98-F34E-113AD2801D71}"/>
                </a:ext>
              </a:extLst>
            </p:cNvPr>
            <p:cNvSpPr txBox="1"/>
            <p:nvPr/>
          </p:nvSpPr>
          <p:spPr>
            <a:xfrm>
              <a:off x="838199" y="5628704"/>
              <a:ext cx="4691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7. </a:t>
              </a:r>
              <a:r>
                <a:rPr lang="ko-KR" altLang="en-US" sz="2400" dirty="0"/>
                <a:t>테스트 및 수정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83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5571A-DF35-EACD-66DC-D70A5B45E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수위 센서 이용 펌프 제어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2EE9C5-55BA-28A5-8659-2855DF25D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45" b="89945" l="914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5040797">
            <a:off x="175461" y="2699478"/>
            <a:ext cx="3147312" cy="2603583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FDE27D3-D648-55AF-31E9-F5288D5823FF}"/>
              </a:ext>
            </a:extLst>
          </p:cNvPr>
          <p:cNvSpPr/>
          <p:nvPr/>
        </p:nvSpPr>
        <p:spPr>
          <a:xfrm>
            <a:off x="2715014" y="3259183"/>
            <a:ext cx="1128528" cy="5486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5BE8E8B-5184-46EE-E578-19D2A48EE7D9}"/>
              </a:ext>
            </a:extLst>
          </p:cNvPr>
          <p:cNvSpPr/>
          <p:nvPr/>
        </p:nvSpPr>
        <p:spPr>
          <a:xfrm>
            <a:off x="4045506" y="3259183"/>
            <a:ext cx="1580128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analogRead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();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73E10E9-09DE-584C-9230-EC1C164082A7}"/>
              </a:ext>
            </a:extLst>
          </p:cNvPr>
          <p:cNvSpPr/>
          <p:nvPr/>
        </p:nvSpPr>
        <p:spPr>
          <a:xfrm>
            <a:off x="5827598" y="3259183"/>
            <a:ext cx="1128528" cy="5486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55F0D68-CAAF-71D4-B5E8-6225740CBEF0}"/>
              </a:ext>
            </a:extLst>
          </p:cNvPr>
          <p:cNvSpPr/>
          <p:nvPr/>
        </p:nvSpPr>
        <p:spPr>
          <a:xfrm>
            <a:off x="7047059" y="3259183"/>
            <a:ext cx="912472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수위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9DA240D-78F2-8D19-42A6-1066F9E8693E}"/>
              </a:ext>
            </a:extLst>
          </p:cNvPr>
          <p:cNvSpPr/>
          <p:nvPr/>
        </p:nvSpPr>
        <p:spPr>
          <a:xfrm>
            <a:off x="8050464" y="3259183"/>
            <a:ext cx="1128528" cy="5486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A0338B2-84F8-39DD-741F-7350D8A92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8992" y="2686592"/>
            <a:ext cx="2097073" cy="167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2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30DC7-F6C9-1759-9C78-C4C55457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아두이노를</a:t>
            </a:r>
            <a:r>
              <a:rPr lang="ko-KR" altLang="en-US" dirty="0"/>
              <a:t> 사용한 상황제어 과정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951062B-7D08-6334-DD2A-8F294EE88E68}"/>
              </a:ext>
            </a:extLst>
          </p:cNvPr>
          <p:cNvGrpSpPr/>
          <p:nvPr/>
        </p:nvGrpSpPr>
        <p:grpSpPr>
          <a:xfrm>
            <a:off x="838200" y="1844866"/>
            <a:ext cx="7455569" cy="1076301"/>
            <a:chOff x="838200" y="1844866"/>
            <a:chExt cx="7455569" cy="10763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E588E4-B97C-192B-E7E4-A6471622A40D}"/>
                </a:ext>
              </a:extLst>
            </p:cNvPr>
            <p:cNvSpPr txBox="1"/>
            <p:nvPr/>
          </p:nvSpPr>
          <p:spPr>
            <a:xfrm>
              <a:off x="838200" y="1844866"/>
              <a:ext cx="4691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1. </a:t>
              </a:r>
              <a:r>
                <a:rPr lang="ko-KR" altLang="en-US" sz="2400" dirty="0"/>
                <a:t>제어 목표를 일상언어로 적기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4A2219-F182-DDDA-F6B7-D5848FBA6FCC}"/>
                </a:ext>
              </a:extLst>
            </p:cNvPr>
            <p:cNvSpPr txBox="1"/>
            <p:nvPr/>
          </p:nvSpPr>
          <p:spPr>
            <a:xfrm>
              <a:off x="838200" y="2459502"/>
              <a:ext cx="74555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물이 없으면 물을 채우고 싶어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CAD71B-B16D-E6BB-3847-EF276CCD9D4F}"/>
              </a:ext>
            </a:extLst>
          </p:cNvPr>
          <p:cNvGrpSpPr/>
          <p:nvPr/>
        </p:nvGrpSpPr>
        <p:grpSpPr>
          <a:xfrm>
            <a:off x="838200" y="3228316"/>
            <a:ext cx="7455569" cy="1076301"/>
            <a:chOff x="838200" y="3228316"/>
            <a:chExt cx="7455569" cy="10763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860A960-C18A-809D-3F3F-436FD5E96B95}"/>
                </a:ext>
              </a:extLst>
            </p:cNvPr>
            <p:cNvSpPr txBox="1"/>
            <p:nvPr/>
          </p:nvSpPr>
          <p:spPr>
            <a:xfrm>
              <a:off x="838200" y="3228316"/>
              <a:ext cx="4691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2. </a:t>
              </a:r>
              <a:r>
                <a:rPr lang="ko-KR" altLang="en-US" sz="2400" dirty="0"/>
                <a:t>조건 구체화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F55A04-A4D3-356F-38ED-9DC046C2CB0D}"/>
                </a:ext>
              </a:extLst>
            </p:cNvPr>
            <p:cNvSpPr txBox="1"/>
            <p:nvPr/>
          </p:nvSpPr>
          <p:spPr>
            <a:xfrm>
              <a:off x="838200" y="3842952"/>
              <a:ext cx="74555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물이 없으면 물을 채우고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물이 있으면 가만히 있는다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610332-F5CA-C8E9-9CEE-ECE8C84C0FB9}"/>
              </a:ext>
            </a:extLst>
          </p:cNvPr>
          <p:cNvGrpSpPr/>
          <p:nvPr/>
        </p:nvGrpSpPr>
        <p:grpSpPr>
          <a:xfrm>
            <a:off x="838200" y="4611766"/>
            <a:ext cx="7455569" cy="1076301"/>
            <a:chOff x="838200" y="4611766"/>
            <a:chExt cx="7455569" cy="107630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0FA892-1ADD-F1CB-F21D-9D5D3D0E2A0D}"/>
                </a:ext>
              </a:extLst>
            </p:cNvPr>
            <p:cNvSpPr txBox="1"/>
            <p:nvPr/>
          </p:nvSpPr>
          <p:spPr>
            <a:xfrm>
              <a:off x="838200" y="4611766"/>
              <a:ext cx="4691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3. </a:t>
              </a:r>
              <a:r>
                <a:rPr lang="ko-KR" altLang="en-US" sz="2400" dirty="0"/>
                <a:t>필요 부품 대입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D8F7A2-2C64-09AD-6721-DF498B0AF2CD}"/>
                </a:ext>
              </a:extLst>
            </p:cNvPr>
            <p:cNvSpPr txBox="1"/>
            <p:nvPr/>
          </p:nvSpPr>
          <p:spPr>
            <a:xfrm>
              <a:off x="838200" y="5226402"/>
              <a:ext cx="74555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물</a:t>
              </a:r>
              <a:r>
                <a:rPr lang="en-US" altLang="ko-KR" sz="2400" dirty="0"/>
                <a:t>(</a:t>
              </a:r>
              <a:r>
                <a:rPr lang="ko-KR" altLang="en-US" sz="2400" dirty="0"/>
                <a:t>수위</a:t>
              </a:r>
              <a:r>
                <a:rPr lang="en-US" altLang="ko-KR" sz="2400" dirty="0"/>
                <a:t>)</a:t>
              </a:r>
              <a:r>
                <a:rPr lang="ko-KR" altLang="en-US" sz="2400" dirty="0"/>
                <a:t> 측정 </a:t>
              </a:r>
              <a:r>
                <a:rPr lang="en-US" altLang="ko-KR" sz="2400" dirty="0"/>
                <a:t>= </a:t>
              </a:r>
              <a:r>
                <a:rPr lang="ko-KR" altLang="en-US" sz="2400" dirty="0"/>
                <a:t>수위 센서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채우기 </a:t>
              </a:r>
              <a:r>
                <a:rPr lang="en-US" altLang="ko-KR" sz="2400" dirty="0"/>
                <a:t>= </a:t>
              </a:r>
              <a:r>
                <a:rPr lang="ko-KR" altLang="en-US" sz="2400" dirty="0"/>
                <a:t>워터 펌프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886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91157-3B54-9676-E38B-C52D4E60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아두이노를</a:t>
            </a:r>
            <a:r>
              <a:rPr lang="ko-KR" altLang="en-US" dirty="0"/>
              <a:t> 사용한 상황제어 과정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AF8F2E-3CBB-E60C-C4AA-AE8DC349E3E2}"/>
              </a:ext>
            </a:extLst>
          </p:cNvPr>
          <p:cNvGrpSpPr/>
          <p:nvPr/>
        </p:nvGrpSpPr>
        <p:grpSpPr>
          <a:xfrm>
            <a:off x="838200" y="1996903"/>
            <a:ext cx="4691743" cy="1076301"/>
            <a:chOff x="838200" y="1996903"/>
            <a:chExt cx="4691743" cy="10763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D51245-DE0E-F042-BD92-6B3D2CCA0D92}"/>
                </a:ext>
              </a:extLst>
            </p:cNvPr>
            <p:cNvSpPr txBox="1"/>
            <p:nvPr/>
          </p:nvSpPr>
          <p:spPr>
            <a:xfrm>
              <a:off x="838200" y="1996903"/>
              <a:ext cx="4691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4. </a:t>
              </a:r>
              <a:r>
                <a:rPr lang="ko-KR" altLang="en-US" sz="2400" dirty="0"/>
                <a:t>센서 상세 측정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478C6B-D23E-E8C9-C9B5-2751C3CE178E}"/>
                </a:ext>
              </a:extLst>
            </p:cNvPr>
            <p:cNvSpPr txBox="1"/>
            <p:nvPr/>
          </p:nvSpPr>
          <p:spPr>
            <a:xfrm>
              <a:off x="838201" y="2611539"/>
              <a:ext cx="36696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 err="1"/>
                <a:t>증감소</a:t>
              </a:r>
              <a:r>
                <a:rPr lang="ko-KR" altLang="en-US" sz="2400" dirty="0"/>
                <a:t> 형태</a:t>
              </a:r>
              <a:r>
                <a:rPr lang="en-US" altLang="ko-KR" sz="2400" dirty="0"/>
                <a:t>, </a:t>
              </a:r>
              <a:r>
                <a:rPr lang="ko-KR" altLang="en-US" sz="2400" dirty="0" err="1"/>
                <a:t>임계값</a:t>
              </a:r>
              <a:r>
                <a:rPr lang="ko-KR" altLang="en-US" sz="2400" dirty="0"/>
                <a:t> 설정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89F0E4C-78F1-9EDA-DF2B-8ADD0C09723B}"/>
              </a:ext>
            </a:extLst>
          </p:cNvPr>
          <p:cNvGrpSpPr/>
          <p:nvPr/>
        </p:nvGrpSpPr>
        <p:grpSpPr>
          <a:xfrm>
            <a:off x="838199" y="3429000"/>
            <a:ext cx="9813759" cy="1076301"/>
            <a:chOff x="838199" y="3429000"/>
            <a:chExt cx="8402053" cy="10763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87821E-9E22-6BCC-3958-23CA61CB6B4E}"/>
                </a:ext>
              </a:extLst>
            </p:cNvPr>
            <p:cNvSpPr txBox="1"/>
            <p:nvPr/>
          </p:nvSpPr>
          <p:spPr>
            <a:xfrm>
              <a:off x="838200" y="3429000"/>
              <a:ext cx="4691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5. </a:t>
              </a:r>
              <a:r>
                <a:rPr lang="ko-KR" altLang="en-US" sz="2400" dirty="0"/>
                <a:t>조건 수식</a:t>
              </a:r>
              <a:r>
                <a:rPr lang="en-US" altLang="ko-KR" sz="2400" dirty="0"/>
                <a:t>, </a:t>
              </a:r>
              <a:r>
                <a:rPr lang="ko-KR" altLang="en-US" sz="2400" dirty="0"/>
                <a:t>코드화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3F20EE-6A0B-7DD9-C3A2-420549FA7BBF}"/>
                </a:ext>
              </a:extLst>
            </p:cNvPr>
            <p:cNvSpPr txBox="1"/>
            <p:nvPr/>
          </p:nvSpPr>
          <p:spPr>
            <a:xfrm>
              <a:off x="838199" y="4043636"/>
              <a:ext cx="84020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물이 없다 </a:t>
              </a:r>
              <a:r>
                <a:rPr lang="en-US" altLang="ko-KR" sz="2400" dirty="0"/>
                <a:t>: </a:t>
              </a:r>
              <a:r>
                <a:rPr lang="ko-KR" altLang="en-US" sz="2400" dirty="0"/>
                <a:t>조도센서 </a:t>
              </a:r>
              <a:r>
                <a:rPr lang="en-US" altLang="ko-KR" sz="2400" dirty="0"/>
                <a:t>&gt; </a:t>
              </a:r>
              <a:r>
                <a:rPr lang="ko-KR" altLang="en-US" sz="2400" dirty="0" err="1"/>
                <a:t>임계값</a:t>
              </a:r>
              <a:r>
                <a:rPr lang="ko-KR" altLang="en-US" sz="2400" dirty="0"/>
                <a:t> </a:t>
              </a:r>
              <a:r>
                <a:rPr lang="en-US" altLang="ko-KR" sz="2400" dirty="0"/>
                <a:t>-&gt; </a:t>
              </a:r>
              <a:r>
                <a:rPr lang="en-US" altLang="ko-KR" sz="2400" dirty="0" err="1"/>
                <a:t>analogRead</a:t>
              </a:r>
              <a:r>
                <a:rPr lang="en-US" altLang="ko-KR" sz="2400" dirty="0"/>
                <a:t>(A1) &gt; threshold</a:t>
              </a:r>
              <a:endParaRPr lang="ko-KR" altLang="en-US" sz="240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E240401-FEC3-DDB3-838D-C7D325866B8C}"/>
              </a:ext>
            </a:extLst>
          </p:cNvPr>
          <p:cNvGrpSpPr/>
          <p:nvPr/>
        </p:nvGrpSpPr>
        <p:grpSpPr>
          <a:xfrm>
            <a:off x="838199" y="4861097"/>
            <a:ext cx="4691743" cy="1229272"/>
            <a:chOff x="838199" y="4861097"/>
            <a:chExt cx="4691743" cy="12292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C71965-655B-72E9-61F3-D08931FB60CA}"/>
                </a:ext>
              </a:extLst>
            </p:cNvPr>
            <p:cNvSpPr txBox="1"/>
            <p:nvPr/>
          </p:nvSpPr>
          <p:spPr>
            <a:xfrm>
              <a:off x="838199" y="4861097"/>
              <a:ext cx="4691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6. </a:t>
              </a:r>
              <a:r>
                <a:rPr lang="ko-KR" altLang="en-US" sz="2400" dirty="0"/>
                <a:t>조건문 완성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E1A66E-595E-E67B-BF22-1984C686AC28}"/>
                </a:ext>
              </a:extLst>
            </p:cNvPr>
            <p:cNvSpPr txBox="1"/>
            <p:nvPr/>
          </p:nvSpPr>
          <p:spPr>
            <a:xfrm>
              <a:off x="838199" y="5628704"/>
              <a:ext cx="46917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7. </a:t>
              </a:r>
              <a:r>
                <a:rPr lang="ko-KR" altLang="en-US" sz="2400" dirty="0"/>
                <a:t>테스트 및 수정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803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FC221-51AF-8BA0-60B1-8E39E4CB2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46" y="225787"/>
            <a:ext cx="10515600" cy="1325563"/>
          </a:xfrm>
        </p:spPr>
        <p:txBody>
          <a:bodyPr/>
          <a:lstStyle/>
          <a:p>
            <a:r>
              <a:rPr lang="ko-KR" altLang="en-US" dirty="0"/>
              <a:t>공기펌프 제어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35C694-1F38-5085-F2B8-5C7DF9568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66" y="2845843"/>
            <a:ext cx="3178135" cy="1985555"/>
          </a:xfrm>
          <a:prstGeom prst="rect">
            <a:avLst/>
          </a:prstGeom>
        </p:spPr>
      </p:pic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93F133A2-A979-A6F2-3A28-B6BCE38C66D1}"/>
              </a:ext>
            </a:extLst>
          </p:cNvPr>
          <p:cNvSpPr/>
          <p:nvPr/>
        </p:nvSpPr>
        <p:spPr>
          <a:xfrm>
            <a:off x="3805645" y="2194561"/>
            <a:ext cx="2159726" cy="836023"/>
          </a:xfrm>
          <a:prstGeom prst="wedgeRoundRectCallout">
            <a:avLst>
              <a:gd name="adj1" fmla="val -43010"/>
              <a:gd name="adj2" fmla="val 8645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시끄럽다</a:t>
            </a:r>
            <a:r>
              <a:rPr lang="en-US" altLang="ko-KR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!</a:t>
            </a:r>
            <a:endParaRPr lang="ko-KR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3A643445-F065-5C23-CE85-30941A16E95D}"/>
              </a:ext>
            </a:extLst>
          </p:cNvPr>
          <p:cNvSpPr/>
          <p:nvPr/>
        </p:nvSpPr>
        <p:spPr>
          <a:xfrm>
            <a:off x="3805645" y="4413386"/>
            <a:ext cx="2159726" cy="836023"/>
          </a:xfrm>
          <a:prstGeom prst="wedgeRoundRectCallout">
            <a:avLst>
              <a:gd name="adj1" fmla="val -57930"/>
              <a:gd name="adj2" fmla="val -4166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조금만 돌려도</a:t>
            </a:r>
            <a:endParaRPr lang="en-US" altLang="ko-KR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된다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36863FB9-BD26-7336-336F-B149410F2E40}"/>
              </a:ext>
            </a:extLst>
          </p:cNvPr>
          <p:cNvSpPr/>
          <p:nvPr/>
        </p:nvSpPr>
        <p:spPr>
          <a:xfrm>
            <a:off x="5309864" y="3299619"/>
            <a:ext cx="2850067" cy="84473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E2B0C54-7A92-A633-0C52-2932A1D17966}"/>
              </a:ext>
            </a:extLst>
          </p:cNvPr>
          <p:cNvSpPr/>
          <p:nvPr/>
        </p:nvSpPr>
        <p:spPr>
          <a:xfrm>
            <a:off x="8526581" y="3447665"/>
            <a:ext cx="1849425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작동시간 조정</a:t>
            </a:r>
          </a:p>
        </p:txBody>
      </p:sp>
    </p:spTree>
    <p:extLst>
      <p:ext uri="{BB962C8B-B14F-4D97-AF65-F5344CB8AC3E}">
        <p14:creationId xmlns:p14="http://schemas.microsoft.com/office/powerpoint/2010/main" val="180504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EDA75-2A03-E199-576C-FAD0269A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방법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B91D432-C088-D0CE-E349-5D043CB02AC5}"/>
              </a:ext>
            </a:extLst>
          </p:cNvPr>
          <p:cNvSpPr/>
          <p:nvPr/>
        </p:nvSpPr>
        <p:spPr>
          <a:xfrm>
            <a:off x="3603747" y="2296885"/>
            <a:ext cx="1849425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void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loop()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4D7A3DD-79BE-59F5-4A82-174167073A37}"/>
              </a:ext>
            </a:extLst>
          </p:cNvPr>
          <p:cNvSpPr/>
          <p:nvPr/>
        </p:nvSpPr>
        <p:spPr>
          <a:xfrm>
            <a:off x="3603746" y="3386020"/>
            <a:ext cx="1849425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 += 1;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1C2D4D8-1DF0-D643-A2C7-143EF3538480}"/>
              </a:ext>
            </a:extLst>
          </p:cNvPr>
          <p:cNvSpPr/>
          <p:nvPr/>
        </p:nvSpPr>
        <p:spPr>
          <a:xfrm>
            <a:off x="3603746" y="4475155"/>
            <a:ext cx="1849425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a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&gt;</a:t>
            </a:r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큰 수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0BDE76A-C4B1-C5AC-A7CE-8400668BBDCA}"/>
              </a:ext>
            </a:extLst>
          </p:cNvPr>
          <p:cNvSpPr/>
          <p:nvPr/>
        </p:nvSpPr>
        <p:spPr>
          <a:xfrm rot="5400000">
            <a:off x="4304018" y="2848461"/>
            <a:ext cx="448879" cy="5486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6E60CD09-5D9D-C0C6-DB8D-83CC96F28089}"/>
              </a:ext>
            </a:extLst>
          </p:cNvPr>
          <p:cNvSpPr/>
          <p:nvPr/>
        </p:nvSpPr>
        <p:spPr>
          <a:xfrm rot="5400000">
            <a:off x="4304017" y="3937596"/>
            <a:ext cx="448879" cy="5486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EC18C4F4-C72B-FCFC-CC0C-E96728E28587}"/>
              </a:ext>
            </a:extLst>
          </p:cNvPr>
          <p:cNvSpPr/>
          <p:nvPr/>
        </p:nvSpPr>
        <p:spPr>
          <a:xfrm>
            <a:off x="5588532" y="4474028"/>
            <a:ext cx="448879" cy="5486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1953CF6-0BD4-C15F-8AFB-3C5601DF03C2}"/>
              </a:ext>
            </a:extLst>
          </p:cNvPr>
          <p:cNvSpPr/>
          <p:nvPr/>
        </p:nvSpPr>
        <p:spPr>
          <a:xfrm>
            <a:off x="6172772" y="4474028"/>
            <a:ext cx="1849425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팬 작동</a:t>
            </a:r>
            <a:r>
              <a:rPr lang="en-US" altLang="ko-KR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, a=0</a:t>
            </a:r>
            <a:endParaRPr lang="ko-KR" altLang="en-US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A01C3A71-87DD-0BA9-00FB-6C317A23DC8B}"/>
              </a:ext>
            </a:extLst>
          </p:cNvPr>
          <p:cNvSpPr/>
          <p:nvPr/>
        </p:nvSpPr>
        <p:spPr>
          <a:xfrm rot="13515036">
            <a:off x="5471621" y="3233058"/>
            <a:ext cx="1659177" cy="54864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642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250</Words>
  <Application>Microsoft Office PowerPoint</Application>
  <PresentationFormat>와이드스크린</PresentationFormat>
  <Paragraphs>52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3주차</vt:lpstr>
      <vt:lpstr>온습도 센서 이용 팬 제어</vt:lpstr>
      <vt:lpstr>아두이노를 사용한 상황제어 과정</vt:lpstr>
      <vt:lpstr>아두이노를 사용한 상황제어 과정</vt:lpstr>
      <vt:lpstr>수위 센서 이용 펌프 제어</vt:lpstr>
      <vt:lpstr>아두이노를 사용한 상황제어 과정</vt:lpstr>
      <vt:lpstr>아두이노를 사용한 상황제어 과정</vt:lpstr>
      <vt:lpstr>공기펌프 제어</vt:lpstr>
      <vt:lpstr>간단한 방법</vt:lpstr>
      <vt:lpstr>RTC</vt:lpstr>
      <vt:lpstr>LCD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한용옥</dc:creator>
  <cp:lastModifiedBy>한용옥</cp:lastModifiedBy>
  <cp:revision>2</cp:revision>
  <dcterms:created xsi:type="dcterms:W3CDTF">2025-05-22T13:26:11Z</dcterms:created>
  <dcterms:modified xsi:type="dcterms:W3CDTF">2025-05-22T15:51:58Z</dcterms:modified>
</cp:coreProperties>
</file>