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1" r:id="rId15"/>
    <p:sldId id="267" r:id="rId16"/>
    <p:sldId id="273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CA57D-E3A2-45EF-9B82-07298B263312}" v="559" dt="2024-07-10T17:59:44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D44A1-917D-9D07-4D76-63EEEFD27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DD2D4B-1E1B-0046-B844-E38958F2E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A1726-B9C8-672A-DE42-441AADE3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3343-DE0E-465F-A596-335B6DCB907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3E67E-DBD3-5351-FFB2-A6A19192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3C899-D556-72EF-0362-A18735E1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DB6-DEE2-4C53-B920-EB28EB281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66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31782-3BDC-871B-6A94-FC3AED12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162528-A563-2932-589D-A2E56757A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12C16-F881-6EE6-FA83-2763B2BD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3343-DE0E-465F-A596-335B6DCB907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BB2A8-6B83-E1E9-192B-5767B585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68179-95B3-A62F-27AC-1304DFCA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DB6-DEE2-4C53-B920-EB28EB281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3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72455C-8223-F232-AD13-239521B13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B73EA7-200A-BA68-931A-8F032E6BD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5A32D-6744-92C0-3DF9-25D843AD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3343-DE0E-465F-A596-335B6DCB907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B4F25-7A68-85B9-7A4A-A5688FC7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AFA1-0681-D083-57E8-538DC1C05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DB6-DEE2-4C53-B920-EB28EB281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03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0FE08-C3F3-BC70-5B81-CCE824A0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6BA370-7C1B-BDD4-A562-05A9C2E58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B2AFF-C242-08EA-EC9D-37EB2E03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3343-DE0E-465F-A596-335B6DCB907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0F1D2-FA94-6374-840A-7D64EB1C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F93657-3476-6FD7-221B-122A01FB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DB6-DEE2-4C53-B920-EB28EB281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6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B63E1-578B-B88A-C123-73E629F3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0918E-0B56-F37E-CB24-CB816DC8C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352F1-52EE-1E4B-C5AE-FB206A88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3343-DE0E-465F-A596-335B6DCB907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FD2B-7C85-8D45-2FCD-846DDFC9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00CCF-7D82-04AA-5B13-27B939A6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DB6-DEE2-4C53-B920-EB28EB281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54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376EB-F5AA-EF09-4E49-5BC3486D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0698E-A92F-4025-5859-840D5FB45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94E16-258D-C7C6-7C82-41F21CDA9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948B44-359B-E8C0-0CAE-DED8EAFC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3343-DE0E-465F-A596-335B6DCB907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889AF-0D83-E44D-3421-FABDB09D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A2C468-F654-A526-D725-93B714D4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DB6-DEE2-4C53-B920-EB28EB281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2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4907-47E0-C39E-8168-D1EF67ABC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8F0D0-47A9-1191-C8AA-36EBBBBCA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AF92CA-7988-F8D5-17E7-A4B98FA7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65122D-21D5-629D-2D1E-5BA76B53A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BDE800-B192-6953-3EDE-EAF899916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F084B-7140-48BE-29A0-7A171520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3343-DE0E-465F-A596-335B6DCB907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FF3DFB-39ED-7E62-D846-1EB8CC23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3CB740-7395-010C-DAFD-AC866532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DB6-DEE2-4C53-B920-EB28EB281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29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FB49C-0014-6661-C5BA-3BE9B6D0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D6D8A5-93C2-4835-B731-E347ABA4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3343-DE0E-465F-A596-335B6DCB907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512112-8EBB-9DEF-10A9-B21F1842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129529-A4F4-5B1F-DF5E-D88B4F20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DB6-DEE2-4C53-B920-EB28EB281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05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E26CAD-26E6-6919-C538-03CB22ED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3343-DE0E-465F-A596-335B6DCB907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FEDE17-5121-22F9-EF28-B67567FE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302DCF-F937-9538-05E4-6EC283C1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DB6-DEE2-4C53-B920-EB28EB281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9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0E044-F35F-8729-13D6-19922930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F34C04-0D04-4006-18F5-F5D534B8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DD2AC-D9FC-8075-1996-708B14818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35D56B-CBFB-DCDB-FBC6-08C0EB07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3343-DE0E-465F-A596-335B6DCB907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9B3793-CAA0-0729-26F6-5E9A1351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F6CCBF-AEAF-2E03-9B9A-C8281091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DB6-DEE2-4C53-B920-EB28EB281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8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581B7-8E56-8AD8-2BED-F521D74D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927F71-C1A6-C909-642E-7D356A9BC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78CD8-5F71-F40A-A16F-A2B29ABAD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3809F-1BE7-0857-95EC-FB3B1FB1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3343-DE0E-465F-A596-335B6DCB907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B1AA1-B5D0-1A06-BAD8-44276D26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48A6AE-4231-DAD3-8BE3-4E1F4D1C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C2DB6-DEE2-4C53-B920-EB28EB281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31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C8503-4143-BB0B-E47E-4E4ECC3A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103E3D-1D47-D59A-F752-3A4B8683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A229B-2EF9-A049-D6FF-20D00FC3C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C63343-DE0E-465F-A596-335B6DCB9076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988276-05A0-A5F2-4EE3-F9AE8E6FA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BA8031-AADE-5A65-6010-8599CD7C9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C2DB6-DEE2-4C53-B920-EB28EB281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87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ylab.github.io/computerScience/2021-05-17-%5B%EB%94%A5%EB%9F%AC%EB%8B%9D%5D-CNN-%EC%95%8C%EA%B3%A0%EB%A6%AC%EC%A6%98%EC%9D%98-%EC%9B%90%EB%A6%AC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api-keys" TargetMode="External"/><Relationship Id="rId2" Type="http://schemas.openxmlformats.org/officeDocument/2006/relationships/hyperlink" Target="https://platform.openai.com/docs/quick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elog.io/@ggydo59/python-%ED%99%98%EA%B2%BD%EB%B3%80%EC%88%98-%EC%84%B8%ED%8C%85.env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nkim/SolarLLMZeroToAll/blob/main/04_CAG_GC.ipynb" TargetMode="External"/><Relationship Id="rId2" Type="http://schemas.openxmlformats.org/officeDocument/2006/relationships/hyperlink" Target="https://github.com/hunkim/SolarLLMZeroToAll/blob/main/02_prompt_engineering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form.openai.com/docs/guides/prompt-engineering/six-strategies-for-getting-better-result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embeddings/frequently-asked-questions" TargetMode="External"/><Relationship Id="rId2" Type="http://schemas.openxmlformats.org/officeDocument/2006/relationships/hyperlink" Target="https://github.com/hunkim/SolarLLMZeroToAll/blob/main/08_Emb_RAG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DE445-F9A8-5675-5285-07D9963DF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인공지능 특강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15681-D191-F89A-766B-714404774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뭘 좋아할지 몰라서 다 넣어봤어</a:t>
            </a:r>
          </a:p>
        </p:txBody>
      </p:sp>
    </p:spTree>
    <p:extLst>
      <p:ext uri="{BB962C8B-B14F-4D97-AF65-F5344CB8AC3E}">
        <p14:creationId xmlns:p14="http://schemas.microsoft.com/office/powerpoint/2010/main" val="399779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BA38C-7D68-C73E-7646-92EF55DA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D0E6F-23B7-BACA-1427-48ECD0B9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https://jylab.github.io/computerScience/2021-05-17-%5B%EB%94%A5%EB%9F%AC%EB%8B%9D%5D-CNN-%EC%95%8C%EA%B3%A0%EB%A6%AC%EC%A6%98%EC%9D%98-%EC%9B%90%EB%A6%AC/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59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08DA0-84BA-12F5-B098-AD04D397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7A9C9-4CA3-230D-C540-C5ACD017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3640A4-53A2-E7D4-A4D5-89DAB847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49" y="2268826"/>
            <a:ext cx="9168902" cy="249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559F8-1C1C-D5D1-47DB-1E457769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B44280-4C0F-36D2-0B2A-F18795E7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C3CA9E-E836-312A-B523-6DD16F92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240" y="2618448"/>
            <a:ext cx="9481519" cy="35585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4C7695-8523-B5A4-212D-33A1060D4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39" y="681037"/>
            <a:ext cx="9613943" cy="18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1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CEBE1-4D4D-223E-FBAC-C6FB082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D3D3F-6F02-655C-1C5C-24C1B809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608FDE-0251-0268-F0A3-3281207AF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2308479"/>
            <a:ext cx="6868484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5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C4FB3-104C-E5D7-1998-E31DBE64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내 프로젝트에 </a:t>
            </a:r>
            <a:r>
              <a:rPr lang="en-US" altLang="ko-KR" dirty="0"/>
              <a:t>ChatGPT </a:t>
            </a:r>
            <a:r>
              <a:rPr lang="ko-KR" altLang="en-US" dirty="0"/>
              <a:t>사용하기</a:t>
            </a:r>
          </a:p>
        </p:txBody>
      </p:sp>
      <p:pic>
        <p:nvPicPr>
          <p:cNvPr id="2050" name="Picture 2" descr="Microsoft Emerges as the Winner in OpenAI Chaos | WIRED">
            <a:extLst>
              <a:ext uri="{FF2B5EF4-FFF2-40B4-BE49-F238E27FC236}">
                <a16:creationId xmlns:a16="http://schemas.microsoft.com/office/drawing/2014/main" id="{9DFB094F-6EC5-6FF6-6C88-6CA09B08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546" y="1734469"/>
            <a:ext cx="6070907" cy="42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F7F25-3F4F-9BBE-7108-B0CAB95A66D8}"/>
              </a:ext>
            </a:extLst>
          </p:cNvPr>
          <p:cNvSpPr txBox="1"/>
          <p:nvPr/>
        </p:nvSpPr>
        <p:spPr>
          <a:xfrm>
            <a:off x="3932586" y="6194322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부제</a:t>
            </a:r>
            <a:r>
              <a:rPr lang="en-US" altLang="ko-KR" dirty="0"/>
              <a:t>: </a:t>
            </a:r>
            <a:r>
              <a:rPr lang="en-US" altLang="ko-KR" dirty="0" err="1"/>
              <a:t>openAI</a:t>
            </a:r>
            <a:r>
              <a:rPr lang="en-US" altLang="ko-KR" dirty="0"/>
              <a:t>(MS)</a:t>
            </a:r>
            <a:r>
              <a:rPr lang="ko-KR" altLang="en-US" dirty="0"/>
              <a:t>는 어떻게 돈을 버는가</a:t>
            </a:r>
          </a:p>
        </p:txBody>
      </p:sp>
    </p:spTree>
    <p:extLst>
      <p:ext uri="{BB962C8B-B14F-4D97-AF65-F5344CB8AC3E}">
        <p14:creationId xmlns:p14="http://schemas.microsoft.com/office/powerpoint/2010/main" val="362956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6DE0B-DB20-D0E9-0EC5-C67C0A89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openAI</a:t>
            </a:r>
            <a:r>
              <a:rPr lang="ko-KR" altLang="en-US" dirty="0"/>
              <a:t> </a:t>
            </a:r>
            <a:r>
              <a:rPr lang="en-US" altLang="ko-KR" dirty="0"/>
              <a:t>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CB74D-8215-E41A-708A-F0F719C00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https://platform.openai.com/docs/quickstart</a:t>
            </a:r>
            <a:endParaRPr lang="en-US" altLang="ko-KR" dirty="0"/>
          </a:p>
          <a:p>
            <a:pPr lvl="1"/>
            <a:r>
              <a:rPr lang="en-US" altLang="ko-KR" dirty="0" err="1"/>
              <a:t>Openai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https://platform.openai.com/api-keys</a:t>
            </a:r>
            <a:endParaRPr lang="en-US" altLang="ko-KR" dirty="0"/>
          </a:p>
          <a:p>
            <a:pPr lvl="1"/>
            <a:r>
              <a:rPr lang="en-US" altLang="ko-KR" dirty="0"/>
              <a:t>Api key</a:t>
            </a:r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https://velog.io/@ggydo59/python-%ED%99%98%EA%B2%BD%EB%B3%80%EC%88%98-%EC%84%B8%ED%8C%85.env</a:t>
            </a:r>
            <a:endParaRPr lang="en-US" altLang="ko-KR" dirty="0"/>
          </a:p>
          <a:p>
            <a:pPr lvl="1"/>
            <a:r>
              <a:rPr lang="en-US" altLang="ko-KR" dirty="0" err="1"/>
              <a:t>dotenv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51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2B52-B6A4-E71E-8B8C-10B99DF5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 환각</a:t>
            </a:r>
            <a:r>
              <a:rPr lang="en-US" altLang="ko-KR" dirty="0"/>
              <a:t>(hallucination)</a:t>
            </a:r>
            <a:endParaRPr lang="ko-KR" altLang="en-US" dirty="0"/>
          </a:p>
        </p:txBody>
      </p:sp>
      <p:pic>
        <p:nvPicPr>
          <p:cNvPr id="5122" name="Picture 2" descr="미국 오픈AI사의 챗봇 챗GPT '황당' 답변 사례. 인터넷 커뮤니티 캡처">
            <a:extLst>
              <a:ext uri="{FF2B5EF4-FFF2-40B4-BE49-F238E27FC236}">
                <a16:creationId xmlns:a16="http://schemas.microsoft.com/office/drawing/2014/main" id="{5A72CEDF-D6EB-EEFC-B31B-4BFFE3A1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A8EA4-CDB6-A8F3-9F73-27EFC7746BA8}"/>
              </a:ext>
            </a:extLst>
          </p:cNvPr>
          <p:cNvSpPr txBox="1"/>
          <p:nvPr/>
        </p:nvSpPr>
        <p:spPr>
          <a:xfrm>
            <a:off x="1868128" y="5804963"/>
            <a:ext cx="8740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https://github.com/hunkim/SolarLLMZeroToAll/blob/main/03_hallucinations.ipynb</a:t>
            </a:r>
          </a:p>
        </p:txBody>
      </p:sp>
    </p:spTree>
    <p:extLst>
      <p:ext uri="{BB962C8B-B14F-4D97-AF65-F5344CB8AC3E}">
        <p14:creationId xmlns:p14="http://schemas.microsoft.com/office/powerpoint/2010/main" val="32468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C39F3-6FF0-DFFD-F7C8-DF7D4442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프롬프트 엔지니어링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39E9E3-781F-407E-2637-9736F5AC8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30" y="3029327"/>
            <a:ext cx="9492964" cy="363976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코딩없이 초거대언어모델(LLM)을 활용하는 법: 프롬프트 엔지니어링(Prompt Engineering)이란?">
            <a:extLst>
              <a:ext uri="{FF2B5EF4-FFF2-40B4-BE49-F238E27FC236}">
                <a16:creationId xmlns:a16="http://schemas.microsoft.com/office/drawing/2014/main" id="{A144DDEF-72B5-4FAE-FC30-40099E19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18" y="1515281"/>
            <a:ext cx="9338187" cy="464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0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0914B-4751-3EA5-272B-46A7E4EE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A224BB-8B7C-3DE0-05B9-0F84A07E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https://github.com/hunkim/SolarLLMZeroToAll/blob/main/02_prompt_engineering.ipynb</a:t>
            </a:r>
            <a:r>
              <a:rPr lang="en-US" altLang="ko-KR" dirty="0"/>
              <a:t> </a:t>
            </a:r>
            <a:r>
              <a:rPr lang="ko-KR" altLang="en-US" dirty="0"/>
              <a:t>덧셈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https://github.com/hunkim/SolarLLMZeroToAll/blob/main/04_CAG_GC.ipynb</a:t>
            </a:r>
            <a:r>
              <a:rPr lang="en-US" altLang="ko-KR" dirty="0"/>
              <a:t> </a:t>
            </a:r>
            <a:r>
              <a:rPr lang="ko-KR" altLang="en-US" dirty="0"/>
              <a:t>환각 보정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https://platform.openai.com/docs/guides/prompt-engineering/six-strategies-for-getting-better-results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4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DDBDE-4A3D-B691-E799-DD76513C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DE0EE-396E-CA54-CED6-7A0CBA38A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텍스트를 벡터로 만드는 것</a:t>
            </a:r>
            <a:endParaRPr lang="en-US" altLang="ko-KR" dirty="0"/>
          </a:p>
          <a:p>
            <a:r>
              <a:rPr lang="ko-KR" altLang="en-US" dirty="0"/>
              <a:t>텍스트간 </a:t>
            </a:r>
            <a:r>
              <a:rPr lang="en-US" altLang="ko-KR" dirty="0"/>
              <a:t>‘</a:t>
            </a:r>
            <a:r>
              <a:rPr lang="ko-KR" altLang="en-US" dirty="0"/>
              <a:t>의미</a:t>
            </a:r>
            <a:r>
              <a:rPr lang="en-US" altLang="ko-KR" dirty="0"/>
              <a:t>＇</a:t>
            </a:r>
            <a:r>
              <a:rPr lang="ko-KR" altLang="en-US" dirty="0"/>
              <a:t>를 통한 유사도 비교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SolarLLM</a:t>
            </a:r>
            <a:r>
              <a:rPr lang="en-US" altLang="ko-KR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https://github.com/hunkim/SolarLLMZeroToAll/blob/main/08_Emb_RAG.ipynb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OpenAI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https://platform.openai.com/docs/guides/embeddings/frequently-asked-questions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49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C4FB3-104C-E5D7-1998-E31DBE64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벡터와 행렬</a:t>
            </a:r>
          </a:p>
        </p:txBody>
      </p:sp>
      <p:pic>
        <p:nvPicPr>
          <p:cNvPr id="1026" name="Picture 2" descr="벡터란? (개념 이해하기) | 벡터 | Khan Academy">
            <a:extLst>
              <a:ext uri="{FF2B5EF4-FFF2-40B4-BE49-F238E27FC236}">
                <a16:creationId xmlns:a16="http://schemas.microsoft.com/office/drawing/2014/main" id="{9F80AB37-FFEC-8AB4-CEE9-5657F2159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4710"/>
            <a:ext cx="12192000" cy="389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4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BA94A-80B5-0921-F7BC-D113309B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벡터란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0D791C-DCAA-B311-E118-D8A34E0C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980"/>
            <a:ext cx="10515600" cy="4351338"/>
          </a:xfrm>
        </p:spPr>
        <p:txBody>
          <a:bodyPr/>
          <a:lstStyle/>
          <a:p>
            <a:r>
              <a:rPr lang="ko-KR" altLang="en-US" dirty="0"/>
              <a:t>고등학교 기하</a:t>
            </a:r>
            <a:r>
              <a:rPr lang="en-US" altLang="ko-KR" dirty="0"/>
              <a:t>: </a:t>
            </a:r>
            <a:r>
              <a:rPr lang="ko-KR" altLang="en-US" dirty="0"/>
              <a:t>크기와 방향을 가지는 양</a:t>
            </a:r>
          </a:p>
        </p:txBody>
      </p:sp>
      <p:pic>
        <p:nvPicPr>
          <p:cNvPr id="5" name="그림 4" descr="블루, 스크린샷, 일렉트릭 블루, 다채로움이(가) 표시된 사진&#10;&#10;자동 생성된 설명">
            <a:extLst>
              <a:ext uri="{FF2B5EF4-FFF2-40B4-BE49-F238E27FC236}">
                <a16:creationId xmlns:a16="http://schemas.microsoft.com/office/drawing/2014/main" id="{E0A2C84C-F97E-FB74-4379-B2A836DA5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5823"/>
            <a:ext cx="3285649" cy="1617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0A9886-EC97-6AE1-8E21-E281E6F29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377" y="3570719"/>
            <a:ext cx="8398423" cy="1943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00DDE-81D8-46E0-37DA-882B7F3363BD}"/>
              </a:ext>
            </a:extLst>
          </p:cNvPr>
          <p:cNvSpPr txBox="1"/>
          <p:nvPr/>
        </p:nvSpPr>
        <p:spPr>
          <a:xfrm>
            <a:off x="9466745" y="3505333"/>
            <a:ext cx="1887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있다가 배울 워드 </a:t>
            </a:r>
            <a:r>
              <a:rPr lang="ko-KR" altLang="en-US" sz="1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임베딩</a:t>
            </a:r>
            <a:endParaRPr lang="ko-KR" altLang="en-US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357D9B-A3CF-4B2B-5CFC-51DFAABDE21B}"/>
              </a:ext>
            </a:extLst>
          </p:cNvPr>
          <p:cNvSpPr/>
          <p:nvPr/>
        </p:nvSpPr>
        <p:spPr>
          <a:xfrm>
            <a:off x="3932903" y="4697166"/>
            <a:ext cx="2448232" cy="2654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956215-1C8B-196C-398B-8CD306077556}"/>
              </a:ext>
            </a:extLst>
          </p:cNvPr>
          <p:cNvCxnSpPr>
            <a:stCxn id="9" idx="2"/>
          </p:cNvCxnSpPr>
          <p:nvPr/>
        </p:nvCxnSpPr>
        <p:spPr>
          <a:xfrm>
            <a:off x="5157019" y="4962637"/>
            <a:ext cx="742336" cy="1084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5EE510-7959-FECC-5C28-0B0434C10F78}"/>
              </a:ext>
            </a:extLst>
          </p:cNvPr>
          <p:cNvSpPr txBox="1"/>
          <p:nvPr/>
        </p:nvSpPr>
        <p:spPr>
          <a:xfrm>
            <a:off x="5899355" y="5967486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이것도 벡터</a:t>
            </a:r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6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655FC-3136-0BE8-9530-F2843CC6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수학적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9C311-6AEF-BAB7-D5C5-93EE1A46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넓은 의미의 벡터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시점이 원점인</a:t>
            </a:r>
            <a:r>
              <a:rPr lang="en-US" altLang="ko-KR" dirty="0"/>
              <a:t>) </a:t>
            </a:r>
            <a:r>
              <a:rPr lang="ko-KR" altLang="en-US" dirty="0"/>
              <a:t>유향</a:t>
            </a:r>
            <a:r>
              <a:rPr lang="en-US" altLang="ko-KR" dirty="0"/>
              <a:t>(</a:t>
            </a:r>
            <a:r>
              <a:rPr lang="ko-KR" altLang="en-US" dirty="0"/>
              <a:t>有向</a:t>
            </a:r>
            <a:r>
              <a:rPr lang="en-US" altLang="ko-KR" dirty="0"/>
              <a:t>)</a:t>
            </a:r>
            <a:r>
              <a:rPr lang="ko-KR" altLang="en-US" dirty="0"/>
              <a:t>선분의 종점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차원 평면이 아니라 </a:t>
            </a:r>
            <a:r>
              <a:rPr lang="en-US" altLang="ko-KR" dirty="0"/>
              <a:t>120</a:t>
            </a:r>
            <a:r>
              <a:rPr lang="ko-KR" altLang="en-US" dirty="0"/>
              <a:t>차원을 다룬다면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여전히 성립</a:t>
            </a:r>
            <a:r>
              <a:rPr lang="en-US" altLang="ko-KR" dirty="0"/>
              <a:t>!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D1D4D07F-9761-A256-1939-AAA1A15D0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78"/>
          <a:stretch/>
        </p:blipFill>
        <p:spPr>
          <a:xfrm>
            <a:off x="838200" y="2989554"/>
            <a:ext cx="2628900" cy="14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3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6D93B-645C-39E5-E23A-E58F1670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벡터의 실질적 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307295-B5FF-92DE-2571-F2F211EEF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그냥 숫자들을 모아놓은 것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(1, 23, 52 ,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b="0" dirty="0"/>
                  <a:t>, 21) -&gt; </a:t>
                </a:r>
                <a:r>
                  <a:rPr lang="ko-KR" altLang="en-US" b="0" dirty="0"/>
                  <a:t>벡터</a:t>
                </a:r>
                <a:r>
                  <a:rPr lang="en-US" altLang="ko-KR" b="0" dirty="0"/>
                  <a:t>!</a:t>
                </a:r>
              </a:p>
              <a:p>
                <a:r>
                  <a:rPr lang="ko-KR" altLang="en-US" dirty="0"/>
                  <a:t>숫자를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개 모아놓은 것 </a:t>
                </a:r>
                <a:r>
                  <a:rPr lang="en-US" altLang="ko-KR" dirty="0"/>
                  <a:t>-&gt; n </a:t>
                </a:r>
                <a:r>
                  <a:rPr lang="ko-KR" altLang="en-US" dirty="0"/>
                  <a:t>차원 벡터</a:t>
                </a:r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b="0" dirty="0"/>
                  <a:t>(1,2,3,4)</a:t>
                </a:r>
                <a:r>
                  <a:rPr lang="en-US" altLang="ko-KR" dirty="0"/>
                  <a:t>: 4</a:t>
                </a:r>
                <a:r>
                  <a:rPr lang="ko-KR" altLang="en-US" dirty="0"/>
                  <a:t>차원 벡터</a:t>
                </a:r>
                <a:endParaRPr lang="en-US" altLang="ko-KR" dirty="0"/>
              </a:p>
              <a:p>
                <a:pPr lvl="1"/>
                <a:r>
                  <a:rPr lang="en-US" altLang="ko-KR" b="0" dirty="0"/>
                  <a:t>(1,2,3,4,5,6,7): 7</a:t>
                </a:r>
                <a:r>
                  <a:rPr lang="ko-KR" altLang="en-US" b="0" dirty="0"/>
                  <a:t>차원 벡터</a:t>
                </a: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307295-B5FF-92DE-2571-F2F211EEF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14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84652-DF18-AC91-A300-5A7BE694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</a:t>
            </a:r>
          </a:p>
        </p:txBody>
      </p:sp>
      <p:pic>
        <p:nvPicPr>
          <p:cNvPr id="5" name="내용 개체 틀 4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D59739A-5972-17C0-D783-5F6C1E8B1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0" t="4567" r="3411" b="15317"/>
          <a:stretch/>
        </p:blipFill>
        <p:spPr>
          <a:xfrm>
            <a:off x="3220562" y="1396181"/>
            <a:ext cx="5903774" cy="3017163"/>
          </a:xfrm>
        </p:spPr>
      </p:pic>
    </p:spTree>
    <p:extLst>
      <p:ext uri="{BB962C8B-B14F-4D97-AF65-F5344CB8AC3E}">
        <p14:creationId xmlns:p14="http://schemas.microsoft.com/office/powerpoint/2010/main" val="327095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B6EF8-6719-09A1-5D7C-0211600D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행렬의 곱셈</a:t>
            </a:r>
          </a:p>
        </p:txBody>
      </p:sp>
      <p:pic>
        <p:nvPicPr>
          <p:cNvPr id="2050" name="Picture 2" descr="행렬의 곱셈, 행렬의 거듭제곱 – 수학방">
            <a:extLst>
              <a:ext uri="{FF2B5EF4-FFF2-40B4-BE49-F238E27FC236}">
                <a16:creationId xmlns:a16="http://schemas.microsoft.com/office/drawing/2014/main" id="{B1914C5D-9565-4B95-E9E3-6846350DD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294" y="1590059"/>
            <a:ext cx="7755412" cy="288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EAC975-2C15-C263-AE5A-5E1227A76866}"/>
              </a:ext>
            </a:extLst>
          </p:cNvPr>
          <p:cNvSpPr txBox="1"/>
          <p:nvPr/>
        </p:nvSpPr>
        <p:spPr>
          <a:xfrm>
            <a:off x="2833133" y="4719485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중요</a:t>
            </a:r>
            <a:r>
              <a:rPr lang="en-US" altLang="ko-KR" dirty="0">
                <a:solidFill>
                  <a:srgbClr val="FF0000"/>
                </a:solidFill>
              </a:rPr>
              <a:t>* A</a:t>
            </a:r>
            <a:r>
              <a:rPr lang="ko-KR" altLang="en-US" dirty="0">
                <a:solidFill>
                  <a:srgbClr val="FF0000"/>
                </a:solidFill>
              </a:rPr>
              <a:t>의 가로 길이와 </a:t>
            </a:r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의 세로 길이가 같아야 곱이 성립</a:t>
            </a:r>
          </a:p>
        </p:txBody>
      </p:sp>
      <p:pic>
        <p:nvPicPr>
          <p:cNvPr id="2052" name="Picture 4" descr="앤드류 응의 머신러닝 (3-4) : 행렬과 행렬의 곱셈">
            <a:extLst>
              <a:ext uri="{FF2B5EF4-FFF2-40B4-BE49-F238E27FC236}">
                <a16:creationId xmlns:a16="http://schemas.microsoft.com/office/drawing/2014/main" id="{6B319198-50F6-D390-7CBE-576D7CB48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9" t="66765" r="23625"/>
          <a:stretch/>
        </p:blipFill>
        <p:spPr bwMode="auto">
          <a:xfrm>
            <a:off x="3335755" y="5334626"/>
            <a:ext cx="5520489" cy="130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03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2848A-E107-FE4F-2B6C-FC355632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벡터를 행렬로 생각할 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A10C2-5983-8558-A4E7-59A6B5279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4181"/>
            <a:ext cx="10515600" cy="1732781"/>
          </a:xfrm>
        </p:spPr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차원 벡터 </a:t>
            </a:r>
            <a:r>
              <a:rPr lang="en-US" altLang="ko-KR" dirty="0"/>
              <a:t>= n x 1 </a:t>
            </a:r>
            <a:r>
              <a:rPr lang="ko-KR" altLang="en-US" dirty="0"/>
              <a:t>행렬</a:t>
            </a:r>
            <a:endParaRPr lang="en-US" altLang="ko-KR" dirty="0"/>
          </a:p>
          <a:p>
            <a:pPr lvl="1"/>
            <a:r>
              <a:rPr lang="ko-KR" altLang="en-US" b="1" dirty="0"/>
              <a:t>벡터와 행렬을 곱할 수 있다</a:t>
            </a:r>
            <a:r>
              <a:rPr lang="en-US" altLang="ko-KR" b="1" dirty="0"/>
              <a:t>!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2A36F9-FD2C-EE52-7804-634839CAB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5" y="1678398"/>
            <a:ext cx="5654059" cy="25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E340B-8322-3E4B-C53F-A0079BC7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행렬과 벡터의 곱</a:t>
            </a:r>
          </a:p>
        </p:txBody>
      </p:sp>
      <p:pic>
        <p:nvPicPr>
          <p:cNvPr id="3074" name="Picture 2" descr="앤드류 응의 머신러닝 (3-4) : 행렬과 행렬의 곱셈">
            <a:extLst>
              <a:ext uri="{FF2B5EF4-FFF2-40B4-BE49-F238E27FC236}">
                <a16:creationId xmlns:a16="http://schemas.microsoft.com/office/drawing/2014/main" id="{E1183823-689A-E99C-82C8-B812A7048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11"/>
          <a:stretch/>
        </p:blipFill>
        <p:spPr bwMode="auto">
          <a:xfrm>
            <a:off x="2960506" y="2703408"/>
            <a:ext cx="6270983" cy="155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CF0D45-F8AE-E2F2-2D85-275E2669DFBB}"/>
              </a:ext>
            </a:extLst>
          </p:cNvPr>
          <p:cNvSpPr txBox="1"/>
          <p:nvPr/>
        </p:nvSpPr>
        <p:spPr>
          <a:xfrm>
            <a:off x="2750371" y="5631101"/>
            <a:ext cx="66912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행렬은 한 벡터를 다른 벡터로 변환하는 함수로 이해할 수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i="1" dirty="0"/>
              <a:t>스칼라배</a:t>
            </a:r>
            <a:r>
              <a:rPr lang="en-US" altLang="ko-KR" sz="1200" i="1" dirty="0"/>
              <a:t>, </a:t>
            </a:r>
            <a:r>
              <a:rPr lang="ko-KR" altLang="en-US" sz="1200" i="1" dirty="0"/>
              <a:t>덧셈에 대해 보존 </a:t>
            </a:r>
            <a:r>
              <a:rPr lang="en-US" altLang="ko-KR" sz="1200" i="1" dirty="0"/>
              <a:t>-&gt; </a:t>
            </a:r>
            <a:r>
              <a:rPr lang="ko-KR" altLang="en-US" sz="1200" i="1" dirty="0"/>
              <a:t>선형변환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24424-1348-CC22-F080-7058F7D5B65F}"/>
                  </a:ext>
                </a:extLst>
              </p:cNvPr>
              <p:cNvSpPr txBox="1"/>
              <p:nvPr/>
            </p:nvSpPr>
            <p:spPr>
              <a:xfrm>
                <a:off x="4650658" y="2340077"/>
                <a:ext cx="4912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24424-1348-CC22-F080-7058F7D5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658" y="2340077"/>
                <a:ext cx="49122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7E196F-ED33-3520-5FDE-6207BFFC9292}"/>
                  </a:ext>
                </a:extLst>
              </p:cNvPr>
              <p:cNvSpPr txBox="1"/>
              <p:nvPr/>
            </p:nvSpPr>
            <p:spPr>
              <a:xfrm>
                <a:off x="7959213" y="2340077"/>
                <a:ext cx="4965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7E196F-ED33-3520-5FDE-6207BFFC9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213" y="2340077"/>
                <a:ext cx="496546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E3C6B32-6C4E-EEB5-B36C-CEF8644B0BA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141882" y="2524743"/>
            <a:ext cx="28173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7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456</Words>
  <Application>Microsoft Office PowerPoint</Application>
  <PresentationFormat>와이드스크린</PresentationFormat>
  <Paragraphs>66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인공지능 특강</vt:lpstr>
      <vt:lpstr>1. 벡터와 행렬</vt:lpstr>
      <vt:lpstr>벡터란?</vt:lpstr>
      <vt:lpstr>벡터의 수학적 정의</vt:lpstr>
      <vt:lpstr>벡터의 실질적 정의</vt:lpstr>
      <vt:lpstr>행렬</vt:lpstr>
      <vt:lpstr>행렬의 곱셈</vt:lpstr>
      <vt:lpstr>벡터를 행렬로 생각할 수 있다!</vt:lpstr>
      <vt:lpstr>행렬과 벡터의 곱</vt:lpstr>
      <vt:lpstr>CNN 알고리즘</vt:lpstr>
      <vt:lpstr>PowerPoint 프레젠테이션</vt:lpstr>
      <vt:lpstr>PowerPoint 프레젠테이션</vt:lpstr>
      <vt:lpstr>다층 퍼셉트론</vt:lpstr>
      <vt:lpstr>2. 내 프로젝트에 ChatGPT 사용하기</vt:lpstr>
      <vt:lpstr>openAI install</vt:lpstr>
      <vt:lpstr>인공지능 환각(hallucination)</vt:lpstr>
      <vt:lpstr>프롬프트 엔지니어링</vt:lpstr>
      <vt:lpstr>PowerPoint 프레젠테이션</vt:lpstr>
      <vt:lpstr>임베딩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38 civilian</dc:creator>
  <cp:lastModifiedBy>38 civilian</cp:lastModifiedBy>
  <cp:revision>2</cp:revision>
  <dcterms:created xsi:type="dcterms:W3CDTF">2024-07-10T09:16:32Z</dcterms:created>
  <dcterms:modified xsi:type="dcterms:W3CDTF">2024-07-11T03:23:28Z</dcterms:modified>
</cp:coreProperties>
</file>