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  <p:sldId id="272" r:id="rId7"/>
    <p:sldId id="259" r:id="rId8"/>
    <p:sldId id="260" r:id="rId9"/>
    <p:sldId id="264" r:id="rId10"/>
    <p:sldId id="265" r:id="rId11"/>
    <p:sldId id="261" r:id="rId12"/>
    <p:sldId id="270" r:id="rId13"/>
    <p:sldId id="262" r:id="rId14"/>
    <p:sldId id="267" r:id="rId15"/>
    <p:sldId id="269" r:id="rId16"/>
    <p:sldId id="268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3DEF6-936F-48E4-B512-650A850E97FF}" v="274" dt="2023-06-13T12:38:37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D406-8562-AAF2-E1C3-8FE79A69F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FEF75-2188-148C-2507-CA7EE66F3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352D8-7959-AABB-D1CF-A63C8672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2E62C-AC2E-B511-0CAA-D376E3A4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907F0-3300-7F2C-BCFA-255F3FE0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1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B688F-FEAD-FB54-AB35-C30D932E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92072-2F74-F1F5-2DFE-9187CD82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CFE1B-4C94-63C5-FCCF-0E042923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D75CB-711F-9336-F4FF-E25F9B96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9A3AD-FDB9-E944-4ED7-A3ABC99B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4158E9-513B-B7E6-59BC-253145AC9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7590-EB0A-62DC-4015-0D5A6D0A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0DBBD-5DBC-791D-F2BF-3EDA5F43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C1898-EFD2-8AC6-48FC-288FACCD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45542-166B-F20D-9452-DCCF393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E7211-206E-C621-7BF3-350EF3B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D992-689B-FA04-6586-FAABA716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4826-BFE8-759F-FFBD-8BFC9819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EF316-361A-C2A6-3566-126B6EA0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BDE2A-07D2-96AC-CDE6-E01CDAAD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7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3454-8C83-0EDD-88BA-D55E87D3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6F72F-57FE-FFCB-3643-7D23B6FE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7054-E5AF-C958-DBEB-B7AFBBAB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347D2-BA9D-512E-5D8E-0D49B7F1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765FA-AA7D-1A17-BB50-039928B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0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32BB8-8A4E-E7E6-BCF3-67CF516C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40F4F-BCA6-FD12-76D3-1E82987EA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BA619-2BD8-68CA-7579-EED3434C4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362DE-6C0B-5167-FAFD-3A741FF7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61BC3-7E21-55C7-C235-17A2ADFF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1B7E9-2817-88EB-8CC4-FFD029FD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8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E313-3E1C-A5AC-7FD3-03619637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095A2-AFD3-2E66-5966-E2FDA1D1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673AC-0D7F-3EFD-FCC0-DBAD19AE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CEB848-5B04-5822-9354-7A8232F67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0F02C-24FF-A880-DE4A-9DC7582DF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9AECA-5FAE-88A9-E5A9-2E5B52A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0B873A-828E-EC2F-36B6-3519B8D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6C633-64BC-C2C1-B886-5605B99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3FE4A-DE6A-29E7-B087-C9DBB6BD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5E338-DABF-BB00-E273-BDF7A2B5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D85E3-1B52-488E-AD04-E4DBABB9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C3D3A-FF9A-E381-EB40-EB6D2899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6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B1178-1618-3A6B-65A5-23AD3381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B0DE57-1576-CB73-06E8-4370390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47AE9-E991-F049-A5FD-39F69A1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FA0A5-16F0-399A-DCBD-6881DC5A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7771A-C1D6-DB09-406B-A788374C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38EB3-0276-3914-DED6-2AEE939B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C10DA9-3FB1-BB3A-7BC3-61C49485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B1E1C-A27C-D201-BC45-8C5DD2A8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76E90-3FA3-1ECF-1CB1-627978E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8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250F-3B1D-AD1B-E47F-34BDFDFE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686DC2-2389-83FD-845E-23838EB1A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0DB25-8C1D-163B-3D4A-FB9F453F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C7CF8-1E0B-4312-C7E9-AA2B29FE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3440D-AF4D-5DC5-A0A3-0400C320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A4502-CAB8-4BFF-66B4-F639A7FD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0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9FEE4-0452-5A32-D7BF-626CDE61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80B1D-BB34-0F68-AC0C-67D6AF86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C14D3-B950-493E-F631-2A866EC5C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473B-4FE6-46EF-A8EC-99806DF5B4A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246DB-6BC3-739C-30C6-B99B03F9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F0492-816A-2266-F84B-1EF26DF8E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7D2E-AEE4-4F6C-869C-B0B02DF3B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08CF1-C8D0-6972-519B-CFB7CA460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52417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38666-7AB8-0C9A-E167-E8798292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5D0A2A-53FC-2D0F-F7D5-A1C5171A9F2C}"/>
              </a:ext>
            </a:extLst>
          </p:cNvPr>
          <p:cNvSpPr/>
          <p:nvPr/>
        </p:nvSpPr>
        <p:spPr>
          <a:xfrm>
            <a:off x="2327563" y="1862051"/>
            <a:ext cx="4131426" cy="4131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477999-0C5A-7184-EA76-4240CB02FE6B}"/>
              </a:ext>
            </a:extLst>
          </p:cNvPr>
          <p:cNvCxnSpPr>
            <a:endCxn id="4" idx="2"/>
          </p:cNvCxnSpPr>
          <p:nvPr/>
        </p:nvCxnSpPr>
        <p:spPr>
          <a:xfrm>
            <a:off x="748145" y="3927764"/>
            <a:ext cx="157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2E9738-1A73-FCA0-2BE9-B309A43A1992}"/>
              </a:ext>
            </a:extLst>
          </p:cNvPr>
          <p:cNvSpPr/>
          <p:nvPr/>
        </p:nvSpPr>
        <p:spPr>
          <a:xfrm>
            <a:off x="954577" y="3194346"/>
            <a:ext cx="1065415" cy="56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입력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161966-AD88-A86B-2861-D9A86B18C0C6}"/>
              </a:ext>
            </a:extLst>
          </p:cNvPr>
          <p:cNvCxnSpPr>
            <a:stCxn id="4" idx="6"/>
          </p:cNvCxnSpPr>
          <p:nvPr/>
        </p:nvCxnSpPr>
        <p:spPr>
          <a:xfrm>
            <a:off x="6458989" y="3927764"/>
            <a:ext cx="243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49F47-9B73-F6AF-A15D-B4617A73559E}"/>
              </a:ext>
            </a:extLst>
          </p:cNvPr>
          <p:cNvSpPr/>
          <p:nvPr/>
        </p:nvSpPr>
        <p:spPr>
          <a:xfrm>
            <a:off x="7144096" y="3206815"/>
            <a:ext cx="1065415" cy="56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8EC6FCD-42BE-694A-6AB7-995FFDB45C7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48145" y="3927764"/>
            <a:ext cx="1579418" cy="50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9267E7-2906-3087-E62D-A83B338A550D}"/>
              </a:ext>
            </a:extLst>
          </p:cNvPr>
          <p:cNvCxnSpPr/>
          <p:nvPr/>
        </p:nvCxnSpPr>
        <p:spPr>
          <a:xfrm>
            <a:off x="3869574" y="3927763"/>
            <a:ext cx="104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200F41-36BC-854A-F1D0-3908632F1E53}"/>
              </a:ext>
            </a:extLst>
          </p:cNvPr>
          <p:cNvSpPr txBox="1"/>
          <p:nvPr/>
        </p:nvSpPr>
        <p:spPr>
          <a:xfrm>
            <a:off x="2327563" y="3475373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·</a:t>
            </a:r>
            <a:r>
              <a:rPr lang="ko-KR" altLang="en-US" dirty="0"/>
              <a:t>가중치</a:t>
            </a:r>
            <a:r>
              <a:rPr lang="en-US" altLang="ko-KR" dirty="0"/>
              <a:t>+</a:t>
            </a:r>
            <a:r>
              <a:rPr lang="ko-KR" altLang="en-US" dirty="0"/>
              <a:t>바이어스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D0114-9DEF-317F-299F-30B1C67CE068}"/>
              </a:ext>
            </a:extLst>
          </p:cNvPr>
          <p:cNvSpPr txBox="1"/>
          <p:nvPr/>
        </p:nvSpPr>
        <p:spPr>
          <a:xfrm>
            <a:off x="5066944" y="3756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활성함수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45DBD1-BECC-BE59-660F-81863F59055F}"/>
              </a:ext>
            </a:extLst>
          </p:cNvPr>
          <p:cNvCxnSpPr>
            <a:cxnSpLocks/>
          </p:cNvCxnSpPr>
          <p:nvPr/>
        </p:nvCxnSpPr>
        <p:spPr>
          <a:xfrm flipV="1">
            <a:off x="5694218" y="2514016"/>
            <a:ext cx="1371600" cy="11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ogistic">
            <a:extLst>
              <a:ext uri="{FF2B5EF4-FFF2-40B4-BE49-F238E27FC236}">
                <a16:creationId xmlns:a16="http://schemas.microsoft.com/office/drawing/2014/main" id="{6D504E36-59D9-2B5A-5C00-895B6DB0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8" y="120052"/>
            <a:ext cx="3599022" cy="23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8C0302-9E17-F5C5-9BB9-51EC6F47337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48145" y="3927764"/>
            <a:ext cx="1579418" cy="9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82E0-7D4E-18DC-1C17-DE398B20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AB6493B-3137-D310-469D-6E654C560848}"/>
              </a:ext>
            </a:extLst>
          </p:cNvPr>
          <p:cNvSpPr/>
          <p:nvPr/>
        </p:nvSpPr>
        <p:spPr>
          <a:xfrm>
            <a:off x="1931097" y="1951303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95C12AB-F5D1-20D5-C60F-855FB8E39F38}"/>
              </a:ext>
            </a:extLst>
          </p:cNvPr>
          <p:cNvSpPr/>
          <p:nvPr/>
        </p:nvSpPr>
        <p:spPr>
          <a:xfrm>
            <a:off x="1931097" y="3029621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783732-2540-7982-67D5-38FBC3AA0D5F}"/>
              </a:ext>
            </a:extLst>
          </p:cNvPr>
          <p:cNvSpPr/>
          <p:nvPr/>
        </p:nvSpPr>
        <p:spPr>
          <a:xfrm>
            <a:off x="1931097" y="4107939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2ACDF1-3131-5B00-FB18-4A5A1222F8EB}"/>
              </a:ext>
            </a:extLst>
          </p:cNvPr>
          <p:cNvSpPr/>
          <p:nvPr/>
        </p:nvSpPr>
        <p:spPr>
          <a:xfrm>
            <a:off x="1931097" y="5186257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8BC976-C7A1-7F59-35F9-32F0A16A1D07}"/>
              </a:ext>
            </a:extLst>
          </p:cNvPr>
          <p:cNvGrpSpPr/>
          <p:nvPr/>
        </p:nvGrpSpPr>
        <p:grpSpPr>
          <a:xfrm>
            <a:off x="4322844" y="2523580"/>
            <a:ext cx="718458" cy="2828436"/>
            <a:chOff x="4472474" y="2398889"/>
            <a:chExt cx="718458" cy="28284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B8D77B2-47DB-1DB3-DE59-620D40F7C495}"/>
                </a:ext>
              </a:extLst>
            </p:cNvPr>
            <p:cNvSpPr/>
            <p:nvPr/>
          </p:nvSpPr>
          <p:spPr>
            <a:xfrm>
              <a:off x="4472474" y="239888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5FC172-534B-E726-99B8-5810202A9130}"/>
                </a:ext>
              </a:extLst>
            </p:cNvPr>
            <p:cNvSpPr/>
            <p:nvPr/>
          </p:nvSpPr>
          <p:spPr>
            <a:xfrm>
              <a:off x="4472474" y="346631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9831CAB-D36B-9BC9-7BE0-74F099D6A11C}"/>
                </a:ext>
              </a:extLst>
            </p:cNvPr>
            <p:cNvSpPr/>
            <p:nvPr/>
          </p:nvSpPr>
          <p:spPr>
            <a:xfrm>
              <a:off x="4472474" y="450886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F4AD71-91E9-5154-21A2-439863F81E68}"/>
              </a:ext>
            </a:extLst>
          </p:cNvPr>
          <p:cNvGrpSpPr/>
          <p:nvPr/>
        </p:nvGrpSpPr>
        <p:grpSpPr>
          <a:xfrm>
            <a:off x="6248060" y="2536021"/>
            <a:ext cx="718458" cy="2828436"/>
            <a:chOff x="4472474" y="2398889"/>
            <a:chExt cx="718458" cy="282843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B81CCAD-CC2E-8A24-EB61-BC4481E4BDF2}"/>
                </a:ext>
              </a:extLst>
            </p:cNvPr>
            <p:cNvSpPr/>
            <p:nvPr/>
          </p:nvSpPr>
          <p:spPr>
            <a:xfrm>
              <a:off x="4472474" y="239888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4D249BE-7B03-46AF-DB6A-391167AEEB2D}"/>
                </a:ext>
              </a:extLst>
            </p:cNvPr>
            <p:cNvSpPr/>
            <p:nvPr/>
          </p:nvSpPr>
          <p:spPr>
            <a:xfrm>
              <a:off x="4472474" y="346631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0FA970-4FFC-482A-0BF4-9A9856CC061F}"/>
                </a:ext>
              </a:extLst>
            </p:cNvPr>
            <p:cNvSpPr/>
            <p:nvPr/>
          </p:nvSpPr>
          <p:spPr>
            <a:xfrm>
              <a:off x="4472474" y="450886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6C3E85DC-9D70-5360-AA33-6C3176C66B2D}"/>
              </a:ext>
            </a:extLst>
          </p:cNvPr>
          <p:cNvSpPr/>
          <p:nvPr/>
        </p:nvSpPr>
        <p:spPr>
          <a:xfrm>
            <a:off x="8639807" y="3090270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68CEA9-758F-F160-D783-B00E6BF97C97}"/>
              </a:ext>
            </a:extLst>
          </p:cNvPr>
          <p:cNvSpPr/>
          <p:nvPr/>
        </p:nvSpPr>
        <p:spPr>
          <a:xfrm>
            <a:off x="8639807" y="4107939"/>
            <a:ext cx="718458" cy="718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85993F5-4C3C-DD69-81E5-AA9B277CA428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649555" y="2310532"/>
            <a:ext cx="1673289" cy="57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69EE9C-2845-6980-08C8-4262C6512BD1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649555" y="2882809"/>
            <a:ext cx="1673289" cy="50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284B2A1-2C58-09C2-5C13-155FB595C99A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649555" y="2882809"/>
            <a:ext cx="1673289" cy="15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B831103-E742-7F1D-716D-078F9564D15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649555" y="2882809"/>
            <a:ext cx="1673289" cy="2662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B9945B-21AC-76B3-E444-05BF2106ED2D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649555" y="2310532"/>
            <a:ext cx="1673289" cy="163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A6323ED-3B6E-11D9-F9C5-29755175C22B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649555" y="2310532"/>
            <a:ext cx="1673289" cy="268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386F110-4377-6209-8FAC-DA47FDB7F05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649555" y="3388850"/>
            <a:ext cx="1673289" cy="56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8A58051-D68A-7324-C9AE-438184A8E63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649555" y="3388850"/>
            <a:ext cx="1673289" cy="160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8C0DE1-C236-2A75-239E-355A1E1EDDEB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649555" y="3950239"/>
            <a:ext cx="1673289" cy="51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D7B45D8-2E75-F7B7-8E34-D19E30EDBBE0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649555" y="4467168"/>
            <a:ext cx="1673289" cy="52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14BA9C0-E686-3AE8-4818-6125D0EDA1F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649555" y="3950239"/>
            <a:ext cx="1673289" cy="159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031B451-F5E3-AFFF-6A74-16C2B163CCF2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649555" y="4992787"/>
            <a:ext cx="1673289" cy="55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53A5535-8B3D-5AC0-9F51-4358C0E5B505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5041302" y="2882809"/>
            <a:ext cx="1206758" cy="1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E63DFA0-DDD9-00DE-E52E-2B6A8BEAF42C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5041302" y="2882809"/>
            <a:ext cx="1206758" cy="107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8C8BFBF-4146-9374-4105-1F1033EF8D8C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5041302" y="2882809"/>
            <a:ext cx="1206758" cy="212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78C6A37-0518-9F13-75FD-3C4AE7CA3BBF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5041302" y="2895250"/>
            <a:ext cx="1206758" cy="1054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8A98AC-CB23-EF1C-EDA1-A2829601CA6E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5041302" y="3950239"/>
            <a:ext cx="1206758" cy="1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785EEC4-3CB7-22C1-5B6A-5C40963BD168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5041302" y="3950239"/>
            <a:ext cx="1206758" cy="1054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05DE332-E4E7-4EC3-0D69-23FA83981918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041302" y="2895250"/>
            <a:ext cx="1206758" cy="209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E20362D-E0CE-1632-02B2-A7D07A3FAA0F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5041302" y="3962680"/>
            <a:ext cx="1206758" cy="103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3F6DEA6-E29E-0B50-F312-808B6A15D16B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5041302" y="4992787"/>
            <a:ext cx="1206758" cy="1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D470B1-9876-6FD7-E28C-5503F49C08BE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6966518" y="2895250"/>
            <a:ext cx="1673289" cy="55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682AF0D-E76B-290A-ABBB-F2F2CD5D50D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6966518" y="2895250"/>
            <a:ext cx="1673289" cy="157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43A0D91-CE63-2D69-799E-6125E1C88F2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966518" y="3449499"/>
            <a:ext cx="1673289" cy="51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D612A92-63A5-C4A8-A292-E840B30A8327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6966518" y="3962680"/>
            <a:ext cx="1673289" cy="50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A336BE3-FC7E-BFF5-0656-864006E1774F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6966518" y="3449499"/>
            <a:ext cx="1673289" cy="155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1E499A1-BF55-B341-E903-3FA2449EC398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966518" y="4467168"/>
            <a:ext cx="1673289" cy="53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83FF5D-05B5-B6F1-FD9E-0E67C8A2794F}"/>
              </a:ext>
            </a:extLst>
          </p:cNvPr>
          <p:cNvSpPr/>
          <p:nvPr/>
        </p:nvSpPr>
        <p:spPr>
          <a:xfrm>
            <a:off x="1454727" y="6043353"/>
            <a:ext cx="1673289" cy="718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입력층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FEA00F-3A38-548D-434E-9ABD6EC3C434}"/>
              </a:ext>
            </a:extLst>
          </p:cNvPr>
          <p:cNvSpPr/>
          <p:nvPr/>
        </p:nvSpPr>
        <p:spPr>
          <a:xfrm>
            <a:off x="4808036" y="5983112"/>
            <a:ext cx="1673289" cy="718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은닉층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CFDD6F-6FDA-83E7-8124-72CFF209A10F}"/>
              </a:ext>
            </a:extLst>
          </p:cNvPr>
          <p:cNvSpPr/>
          <p:nvPr/>
        </p:nvSpPr>
        <p:spPr>
          <a:xfrm>
            <a:off x="8173276" y="4988603"/>
            <a:ext cx="1673289" cy="718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출력층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4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7F88A-7532-4613-E5EB-EA105E90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36492"/>
            <a:ext cx="10515600" cy="1325563"/>
          </a:xfrm>
        </p:spPr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F66BC3-EC0C-41BC-E19E-F11B76647BD4}"/>
              </a:ext>
            </a:extLst>
          </p:cNvPr>
          <p:cNvSpPr/>
          <p:nvPr/>
        </p:nvSpPr>
        <p:spPr>
          <a:xfrm>
            <a:off x="5102169" y="1999211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인공신경망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4BA5-3540-DE88-0B8F-98947401FBB2}"/>
              </a:ext>
            </a:extLst>
          </p:cNvPr>
          <p:cNvSpPr txBox="1"/>
          <p:nvPr/>
        </p:nvSpPr>
        <p:spPr>
          <a:xfrm>
            <a:off x="3649264" y="2157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65982-641B-0207-D712-CB2B6B41C8DA}"/>
              </a:ext>
            </a:extLst>
          </p:cNvPr>
          <p:cNvSpPr txBox="1"/>
          <p:nvPr/>
        </p:nvSpPr>
        <p:spPr>
          <a:xfrm>
            <a:off x="3844802" y="2714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9D3132-5CF2-712F-1AE1-2C2339D552EC}"/>
              </a:ext>
            </a:extLst>
          </p:cNvPr>
          <p:cNvCxnSpPr/>
          <p:nvPr/>
        </p:nvCxnSpPr>
        <p:spPr>
          <a:xfrm>
            <a:off x="4534842" y="2626823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38438F-578A-AFAE-A2C2-BEAB706DBBAF}"/>
              </a:ext>
            </a:extLst>
          </p:cNvPr>
          <p:cNvCxnSpPr/>
          <p:nvPr/>
        </p:nvCxnSpPr>
        <p:spPr>
          <a:xfrm>
            <a:off x="7638260" y="2626823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D142E3-7C22-A58C-C7F6-F995E0CF11B0}"/>
              </a:ext>
            </a:extLst>
          </p:cNvPr>
          <p:cNvSpPr txBox="1"/>
          <p:nvPr/>
        </p:nvSpPr>
        <p:spPr>
          <a:xfrm>
            <a:off x="8363529" y="24421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BAC7C-7354-668C-3FE5-DCBE4E8F06A7}"/>
              </a:ext>
            </a:extLst>
          </p:cNvPr>
          <p:cNvSpPr txBox="1"/>
          <p:nvPr/>
        </p:nvSpPr>
        <p:spPr>
          <a:xfrm>
            <a:off x="1946411" y="2526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학습과정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560A2-EFB3-38CB-C382-F03B4A8BCCF9}"/>
              </a:ext>
            </a:extLst>
          </p:cNvPr>
          <p:cNvSpPr txBox="1"/>
          <p:nvPr/>
        </p:nvSpPr>
        <p:spPr>
          <a:xfrm>
            <a:off x="1995840" y="4383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5B4BE0-0EED-1E6E-B828-03FD83766C2D}"/>
              </a:ext>
            </a:extLst>
          </p:cNvPr>
          <p:cNvSpPr/>
          <p:nvPr/>
        </p:nvSpPr>
        <p:spPr>
          <a:xfrm>
            <a:off x="5102169" y="3940449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인공신경망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56BAE-5355-0550-0463-6CCD8E278738}"/>
              </a:ext>
            </a:extLst>
          </p:cNvPr>
          <p:cNvSpPr txBox="1"/>
          <p:nvPr/>
        </p:nvSpPr>
        <p:spPr>
          <a:xfrm>
            <a:off x="3014953" y="43833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새로운</a:t>
            </a:r>
            <a:r>
              <a:rPr lang="ko-KR" altLang="en-US" dirty="0" err="1"/>
              <a:t>데이터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180F9-0D6C-8BB7-1A9C-BE17D125E292}"/>
              </a:ext>
            </a:extLst>
          </p:cNvPr>
          <p:cNvSpPr txBox="1"/>
          <p:nvPr/>
        </p:nvSpPr>
        <p:spPr>
          <a:xfrm>
            <a:off x="8363528" y="4383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53BD9E-4642-017B-5CA9-4DFF563F446D}"/>
              </a:ext>
            </a:extLst>
          </p:cNvPr>
          <p:cNvCxnSpPr/>
          <p:nvPr/>
        </p:nvCxnSpPr>
        <p:spPr>
          <a:xfrm>
            <a:off x="4534842" y="4568061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5A14AC-4376-2334-2CC4-96B469059254}"/>
              </a:ext>
            </a:extLst>
          </p:cNvPr>
          <p:cNvCxnSpPr/>
          <p:nvPr/>
        </p:nvCxnSpPr>
        <p:spPr>
          <a:xfrm>
            <a:off x="7638260" y="4568061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9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6069F-DC29-7E70-3A0C-44E8EB8D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인공신경망의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F023F-B0BA-5EDE-7225-BDC460EE51E0}"/>
              </a:ext>
            </a:extLst>
          </p:cNvPr>
          <p:cNvSpPr txBox="1"/>
          <p:nvPr/>
        </p:nvSpPr>
        <p:spPr>
          <a:xfrm>
            <a:off x="838200" y="1690688"/>
            <a:ext cx="547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학습을 잘한 기준</a:t>
            </a:r>
            <a:r>
              <a:rPr lang="en-US" altLang="ko-KR" dirty="0"/>
              <a:t>? -&gt; </a:t>
            </a:r>
            <a:r>
              <a:rPr lang="ko-KR" altLang="en-US" dirty="0"/>
              <a:t>정답과 얼마나 차이가 나는가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C3012-9EB7-E0D7-CE32-1FA0C58F600B}"/>
              </a:ext>
            </a:extLst>
          </p:cNvPr>
          <p:cNvSpPr txBox="1"/>
          <p:nvPr/>
        </p:nvSpPr>
        <p:spPr>
          <a:xfrm>
            <a:off x="948344" y="206002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고양이와 개 구분</a:t>
            </a:r>
            <a:endParaRPr lang="en-US" altLang="ko-KR" dirty="0"/>
          </a:p>
        </p:txBody>
      </p:sp>
      <p:pic>
        <p:nvPicPr>
          <p:cNvPr id="5" name="Picture 2" descr="개 vs 고양이, 알레르기 더 잘 유발하는 동물은? [멍멍냥냥]">
            <a:extLst>
              <a:ext uri="{FF2B5EF4-FFF2-40B4-BE49-F238E27FC236}">
                <a16:creationId xmlns:a16="http://schemas.microsoft.com/office/drawing/2014/main" id="{BB0F3094-FAF0-0145-7C95-9C2E706E0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7" t="22060" r="9218"/>
          <a:stretch/>
        </p:blipFill>
        <p:spPr bwMode="auto">
          <a:xfrm>
            <a:off x="282632" y="2793076"/>
            <a:ext cx="1951861" cy="22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AE600F2-CAF7-11CD-1D21-4334DAE01B8A}"/>
              </a:ext>
            </a:extLst>
          </p:cNvPr>
          <p:cNvSpPr/>
          <p:nvPr/>
        </p:nvSpPr>
        <p:spPr>
          <a:xfrm>
            <a:off x="5370587" y="2151409"/>
            <a:ext cx="1222694" cy="1276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8743AF-AB81-BA8F-2E1D-A8FBEAAB9E9F}"/>
              </a:ext>
            </a:extLst>
          </p:cNvPr>
          <p:cNvSpPr/>
          <p:nvPr/>
        </p:nvSpPr>
        <p:spPr>
          <a:xfrm>
            <a:off x="5240382" y="3574858"/>
            <a:ext cx="1352899" cy="1376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고양이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56ED50-1A44-DE65-0B51-D15836D99C2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697299" y="2643064"/>
            <a:ext cx="1673288" cy="14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00DD33-4D1B-A79D-5327-52C14E35C1F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567094" y="2906777"/>
            <a:ext cx="1673288" cy="135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A514585-D00A-1411-36B3-FF318E63E61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97299" y="2789734"/>
            <a:ext cx="1673288" cy="23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A9E767-5879-C347-DED0-4E0C8B08B1F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567094" y="3429599"/>
            <a:ext cx="1673288" cy="8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86A1B5-AA07-0C77-B814-182906C9DF1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97299" y="2789734"/>
            <a:ext cx="1673288" cy="127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7F8954-ABA1-0A15-7C7E-49ADE78E0B4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567094" y="4262915"/>
            <a:ext cx="1673288" cy="20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8876A4-B2F7-4009-4465-2A2C6C20DBF6}"/>
              </a:ext>
            </a:extLst>
          </p:cNvPr>
          <p:cNvSpPr/>
          <p:nvPr/>
        </p:nvSpPr>
        <p:spPr>
          <a:xfrm>
            <a:off x="5145289" y="5211874"/>
            <a:ext cx="1673289" cy="718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출력층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689DEE7-3A42-6D2B-FB1E-D100A1AB0D0F}"/>
              </a:ext>
            </a:extLst>
          </p:cNvPr>
          <p:cNvSpPr/>
          <p:nvPr/>
        </p:nvSpPr>
        <p:spPr>
          <a:xfrm>
            <a:off x="2310938" y="3649287"/>
            <a:ext cx="1454727" cy="68995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입력</a:t>
            </a: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B71A9F1-4C8B-BCE2-07A5-FA3E109DF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04740"/>
              </p:ext>
            </p:extLst>
          </p:nvPr>
        </p:nvGraphicFramePr>
        <p:xfrm>
          <a:off x="6989190" y="2373062"/>
          <a:ext cx="2157616" cy="213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08">
                  <a:extLst>
                    <a:ext uri="{9D8B030D-6E8A-4147-A177-3AD203B41FA5}">
                      <a16:colId xmlns:a16="http://schemas.microsoft.com/office/drawing/2014/main" val="3534137202"/>
                    </a:ext>
                  </a:extLst>
                </a:gridCol>
                <a:gridCol w="1078808">
                  <a:extLst>
                    <a:ext uri="{9D8B030D-6E8A-4147-A177-3AD203B41FA5}">
                      <a16:colId xmlns:a16="http://schemas.microsoft.com/office/drawing/2014/main" val="1162671453"/>
                    </a:ext>
                  </a:extLst>
                </a:gridCol>
              </a:tblGrid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55286"/>
                  </a:ext>
                </a:extLst>
              </a:tr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6744"/>
                  </a:ext>
                </a:extLst>
              </a:tr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91994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A5213B-2B5F-317F-FC7B-B525A474A89B}"/>
              </a:ext>
            </a:extLst>
          </p:cNvPr>
          <p:cNvSpPr/>
          <p:nvPr/>
        </p:nvSpPr>
        <p:spPr>
          <a:xfrm flipH="1">
            <a:off x="9795163" y="3229879"/>
            <a:ext cx="1454727" cy="68995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오차 비교</a:t>
            </a:r>
          </a:p>
        </p:txBody>
      </p:sp>
    </p:spTree>
    <p:extLst>
      <p:ext uri="{BB962C8B-B14F-4D97-AF65-F5344CB8AC3E}">
        <p14:creationId xmlns:p14="http://schemas.microsoft.com/office/powerpoint/2010/main" val="251947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526B5-798B-A2FA-D656-C79B9AD14584}"/>
              </a:ext>
            </a:extLst>
          </p:cNvPr>
          <p:cNvSpPr txBox="1"/>
          <p:nvPr/>
        </p:nvSpPr>
        <p:spPr>
          <a:xfrm>
            <a:off x="896388" y="982319"/>
            <a:ext cx="34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오차가 적을수록 학습이 </a:t>
            </a:r>
            <a:r>
              <a:rPr lang="ko-KR" altLang="en-US" dirty="0" err="1"/>
              <a:t>잘된것</a:t>
            </a:r>
            <a:endParaRPr lang="ko-KR" altLang="en-US" dirty="0"/>
          </a:p>
        </p:txBody>
      </p:sp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0FE96A9F-AE96-BF79-2A61-0B2F8E33C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14351"/>
              </p:ext>
            </p:extLst>
          </p:nvPr>
        </p:nvGraphicFramePr>
        <p:xfrm>
          <a:off x="2879931" y="2703724"/>
          <a:ext cx="1822302" cy="213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51">
                  <a:extLst>
                    <a:ext uri="{9D8B030D-6E8A-4147-A177-3AD203B41FA5}">
                      <a16:colId xmlns:a16="http://schemas.microsoft.com/office/drawing/2014/main" val="3534137202"/>
                    </a:ext>
                  </a:extLst>
                </a:gridCol>
                <a:gridCol w="911151">
                  <a:extLst>
                    <a:ext uri="{9D8B030D-6E8A-4147-A177-3AD203B41FA5}">
                      <a16:colId xmlns:a16="http://schemas.microsoft.com/office/drawing/2014/main" val="1162671453"/>
                    </a:ext>
                  </a:extLst>
                </a:gridCol>
              </a:tblGrid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55286"/>
                  </a:ext>
                </a:extLst>
              </a:tr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6744"/>
                  </a:ext>
                </a:extLst>
              </a:tr>
              <a:tr h="712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91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1FCE7E-6B9D-8F46-C7C4-C62B720065C2}"/>
              </a:ext>
            </a:extLst>
          </p:cNvPr>
          <p:cNvSpPr txBox="1"/>
          <p:nvPr/>
        </p:nvSpPr>
        <p:spPr>
          <a:xfrm>
            <a:off x="896388" y="1507250"/>
            <a:ext cx="882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=</a:t>
            </a:r>
            <a:r>
              <a:rPr lang="ko-KR" altLang="en-US" dirty="0"/>
              <a:t>오차를 적게 해가는 과정</a:t>
            </a:r>
            <a:r>
              <a:rPr lang="en-US" altLang="ko-KR" dirty="0"/>
              <a:t>=</a:t>
            </a:r>
            <a:r>
              <a:rPr lang="ko-KR" altLang="en-US" dirty="0"/>
              <a:t>오차가 최소가 되게 가중치</a:t>
            </a:r>
            <a:r>
              <a:rPr lang="en-US" altLang="ko-KR" dirty="0"/>
              <a:t>, </a:t>
            </a:r>
            <a:r>
              <a:rPr lang="ko-KR" altLang="en-US" dirty="0"/>
              <a:t>바이어스를 </a:t>
            </a:r>
            <a:r>
              <a:rPr lang="ko-KR" altLang="en-US" dirty="0" err="1"/>
              <a:t>조정하는것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BED3E-CDF0-7431-FF99-C4206A2D544A}"/>
              </a:ext>
            </a:extLst>
          </p:cNvPr>
          <p:cNvSpPr txBox="1"/>
          <p:nvPr/>
        </p:nvSpPr>
        <p:spPr>
          <a:xfrm>
            <a:off x="4910051" y="3438206"/>
            <a:ext cx="37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</a:t>
            </a:r>
            <a:r>
              <a:rPr lang="en-US" altLang="ko-KR" dirty="0"/>
              <a:t>=(</a:t>
            </a:r>
            <a:r>
              <a:rPr lang="ko-KR" altLang="en-US" dirty="0"/>
              <a:t>정답</a:t>
            </a:r>
            <a:r>
              <a:rPr lang="en-US" altLang="ko-KR" dirty="0"/>
              <a:t>-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의 제곱의 합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FB124-6F06-73B3-33E0-FFF67FD776A0}"/>
              </a:ext>
            </a:extLst>
          </p:cNvPr>
          <p:cNvSpPr txBox="1"/>
          <p:nvPr/>
        </p:nvSpPr>
        <p:spPr>
          <a:xfrm>
            <a:off x="4910051" y="2623186"/>
            <a:ext cx="481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오차를 함수로 표현할 수 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오차</a:t>
            </a:r>
            <a:r>
              <a:rPr lang="en-US" altLang="ko-KR" dirty="0"/>
              <a:t>(</a:t>
            </a:r>
            <a:r>
              <a:rPr lang="ko-KR" altLang="en-US" dirty="0"/>
              <a:t>손실</a:t>
            </a:r>
            <a:r>
              <a:rPr lang="en-US" altLang="ko-KR" dirty="0"/>
              <a:t>)</a:t>
            </a:r>
            <a:r>
              <a:rPr lang="ko-KR" altLang="en-US" dirty="0"/>
              <a:t>함수의 예시 </a:t>
            </a:r>
            <a:r>
              <a:rPr lang="ko-KR" altLang="en-US" dirty="0" err="1"/>
              <a:t>오차제곱합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F7BBE0-781B-4862-2025-0BF5043D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59" y="1565969"/>
            <a:ext cx="4552995" cy="37260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F61A9A-1A63-E446-630E-48DC993EDF4E}"/>
              </a:ext>
            </a:extLst>
          </p:cNvPr>
          <p:cNvSpPr/>
          <p:nvPr/>
        </p:nvSpPr>
        <p:spPr>
          <a:xfrm>
            <a:off x="4131425" y="4015047"/>
            <a:ext cx="1005840" cy="50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가중치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7BAB7-44BC-7DED-A3AD-190E0E1954BF}"/>
              </a:ext>
            </a:extLst>
          </p:cNvPr>
          <p:cNvSpPr/>
          <p:nvPr/>
        </p:nvSpPr>
        <p:spPr>
          <a:xfrm>
            <a:off x="842356" y="1565969"/>
            <a:ext cx="1005840" cy="50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오차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DCA208-48E2-F08E-FBDD-08F7E672CE85}"/>
              </a:ext>
            </a:extLst>
          </p:cNvPr>
          <p:cNvSpPr/>
          <p:nvPr/>
        </p:nvSpPr>
        <p:spPr>
          <a:xfrm>
            <a:off x="642458" y="263642"/>
            <a:ext cx="2167243" cy="50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경사하강법</a:t>
            </a:r>
            <a:r>
              <a:rPr lang="ko-KR" altLang="en-US" dirty="0">
                <a:solidFill>
                  <a:sysClr val="windowText" lastClr="000000"/>
                </a:solidFill>
              </a:rPr>
              <a:t>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C6CF9-6BF3-09E8-F177-72134230C0CC}"/>
              </a:ext>
            </a:extLst>
          </p:cNvPr>
          <p:cNvSpPr txBox="1"/>
          <p:nvPr/>
        </p:nvSpPr>
        <p:spPr>
          <a:xfrm>
            <a:off x="3782546" y="247362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</a:t>
            </a:r>
            <a:r>
              <a:rPr lang="en-US" altLang="ko-KR" dirty="0"/>
              <a:t>-&gt;</a:t>
            </a:r>
            <a:r>
              <a:rPr lang="ko-KR" altLang="en-US" dirty="0"/>
              <a:t>기울기</a:t>
            </a:r>
            <a:r>
              <a:rPr lang="en-US" altLang="ko-KR" dirty="0"/>
              <a:t>-&gt;</a:t>
            </a:r>
            <a:r>
              <a:rPr lang="ko-KR" altLang="en-US" dirty="0"/>
              <a:t>방향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EFBAA-4591-B543-F16C-04931AA2C6D5}"/>
              </a:ext>
            </a:extLst>
          </p:cNvPr>
          <p:cNvSpPr txBox="1"/>
          <p:nvPr/>
        </p:nvSpPr>
        <p:spPr>
          <a:xfrm>
            <a:off x="6370575" y="2473621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미분의 반대방향 </a:t>
            </a:r>
            <a:r>
              <a:rPr lang="en-US" altLang="ko-KR" dirty="0"/>
              <a:t>-&gt; </a:t>
            </a:r>
            <a:r>
              <a:rPr lang="ko-KR" altLang="en-US" dirty="0"/>
              <a:t>최소가 되는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8BF59-83C3-5CA6-E0E0-6AEC44E76914}"/>
              </a:ext>
            </a:extLst>
          </p:cNvPr>
          <p:cNvSpPr txBox="1"/>
          <p:nvPr/>
        </p:nvSpPr>
        <p:spPr>
          <a:xfrm>
            <a:off x="5871556" y="3698160"/>
            <a:ext cx="464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새가중치 </a:t>
            </a:r>
            <a:r>
              <a:rPr lang="en-US" altLang="ko-KR" dirty="0"/>
              <a:t>= </a:t>
            </a:r>
            <a:r>
              <a:rPr lang="ko-KR" altLang="en-US" dirty="0"/>
              <a:t>기존가중치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 err="1">
                <a:solidFill>
                  <a:srgbClr val="FF0000"/>
                </a:solidFill>
              </a:rPr>
              <a:t>학습률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미분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CE5DDAC-5F6D-588D-8B3E-B1B9F1882D33}"/>
              </a:ext>
            </a:extLst>
          </p:cNvPr>
          <p:cNvSpPr/>
          <p:nvPr/>
        </p:nvSpPr>
        <p:spPr>
          <a:xfrm flipH="1">
            <a:off x="1778967" y="5520156"/>
            <a:ext cx="7464786" cy="4586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904254C-A801-E0A5-224D-73DE1353BD55}"/>
              </a:ext>
            </a:extLst>
          </p:cNvPr>
          <p:cNvSpPr/>
          <p:nvPr/>
        </p:nvSpPr>
        <p:spPr>
          <a:xfrm>
            <a:off x="2177935" y="1188720"/>
            <a:ext cx="6827614" cy="4586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041A313-3FF5-69C7-8EB9-768B82B862EB}"/>
              </a:ext>
            </a:extLst>
          </p:cNvPr>
          <p:cNvSpPr txBox="1"/>
          <p:nvPr/>
        </p:nvSpPr>
        <p:spPr>
          <a:xfrm>
            <a:off x="-18174" y="66020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신경망의 구조 입력</a:t>
            </a:r>
            <a:r>
              <a:rPr lang="en-US" altLang="ko-KR" dirty="0"/>
              <a:t>-&gt;</a:t>
            </a:r>
            <a:r>
              <a:rPr lang="ko-KR" altLang="en-US" dirty="0"/>
              <a:t>출력</a:t>
            </a:r>
            <a:r>
              <a:rPr lang="en-US" altLang="ko-KR" dirty="0"/>
              <a:t>-&gt;</a:t>
            </a:r>
            <a:r>
              <a:rPr lang="ko-KR" altLang="en-US" dirty="0"/>
              <a:t>입력</a:t>
            </a:r>
            <a:r>
              <a:rPr lang="en-US" altLang="ko-KR" dirty="0"/>
              <a:t>-&gt;</a:t>
            </a:r>
            <a:r>
              <a:rPr lang="ko-KR" altLang="en-US" dirty="0"/>
              <a:t>출력  </a:t>
            </a:r>
            <a:r>
              <a:rPr lang="en-US" altLang="ko-KR" dirty="0"/>
              <a:t>||  -&gt; </a:t>
            </a:r>
            <a:r>
              <a:rPr lang="ko-KR" altLang="en-US" dirty="0"/>
              <a:t>합성함수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2920E-4031-A651-40F6-1AE931AC640D}"/>
              </a:ext>
            </a:extLst>
          </p:cNvPr>
          <p:cNvSpPr txBox="1"/>
          <p:nvPr/>
        </p:nvSpPr>
        <p:spPr>
          <a:xfrm>
            <a:off x="0" y="412808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합성함수 미분 </a:t>
            </a:r>
            <a:r>
              <a:rPr lang="en-US" altLang="ko-KR" dirty="0"/>
              <a:t>-&gt; </a:t>
            </a:r>
            <a:r>
              <a:rPr lang="ko-KR" altLang="en-US" dirty="0"/>
              <a:t>연쇄법칙 </a:t>
            </a:r>
            <a:r>
              <a:rPr lang="en-US" altLang="ko-KR" dirty="0"/>
              <a:t>-&gt; </a:t>
            </a:r>
            <a:r>
              <a:rPr lang="ko-KR" altLang="en-US" dirty="0"/>
              <a:t>오차함수 최소화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3797E95C-0C5B-5F1D-E577-36BB381D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06" y="843793"/>
            <a:ext cx="3588873" cy="11040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DDDCD47-3BF4-F557-81ED-A29340E103F2}"/>
              </a:ext>
            </a:extLst>
          </p:cNvPr>
          <p:cNvGrpSpPr/>
          <p:nvPr/>
        </p:nvGrpSpPr>
        <p:grpSpPr>
          <a:xfrm>
            <a:off x="906452" y="1624734"/>
            <a:ext cx="8777876" cy="3653848"/>
            <a:chOff x="412528" y="2146869"/>
            <a:chExt cx="8824635" cy="431327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17B4D2A-BC49-512E-2A47-CE2244F735CB}"/>
                </a:ext>
              </a:extLst>
            </p:cNvPr>
            <p:cNvSpPr/>
            <p:nvPr/>
          </p:nvSpPr>
          <p:spPr>
            <a:xfrm>
              <a:off x="8518705" y="3255924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E1DD1C8-D6F8-525D-4BFA-B533FB0F950E}"/>
                </a:ext>
              </a:extLst>
            </p:cNvPr>
            <p:cNvSpPr/>
            <p:nvPr/>
          </p:nvSpPr>
          <p:spPr>
            <a:xfrm>
              <a:off x="2887682" y="2716308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</a:rPr>
                <a:t>a1</a:t>
              </a:r>
              <a:endParaRPr lang="ko-KR" altLang="en-US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ACE4EFD-4906-F6EC-6649-62306093FCF2}"/>
                </a:ext>
              </a:extLst>
            </p:cNvPr>
            <p:cNvSpPr/>
            <p:nvPr/>
          </p:nvSpPr>
          <p:spPr>
            <a:xfrm>
              <a:off x="2887682" y="3783738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A7C990D-8D1B-8A46-95C1-F7CF946C34DE}"/>
                </a:ext>
              </a:extLst>
            </p:cNvPr>
            <p:cNvSpPr/>
            <p:nvPr/>
          </p:nvSpPr>
          <p:spPr>
            <a:xfrm>
              <a:off x="2887682" y="4826286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a3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946B484-754D-4000-0ED8-3C4D7AE84FA8}"/>
                </a:ext>
              </a:extLst>
            </p:cNvPr>
            <p:cNvSpPr/>
            <p:nvPr/>
          </p:nvSpPr>
          <p:spPr>
            <a:xfrm>
              <a:off x="4812898" y="272874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6AB3947-5B3F-CFC8-8309-D80380BDD27C}"/>
                </a:ext>
              </a:extLst>
            </p:cNvPr>
            <p:cNvSpPr/>
            <p:nvPr/>
          </p:nvSpPr>
          <p:spPr>
            <a:xfrm>
              <a:off x="4812898" y="379617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07C734-A71A-2D75-74C0-6151CEADE2E6}"/>
                </a:ext>
              </a:extLst>
            </p:cNvPr>
            <p:cNvSpPr/>
            <p:nvPr/>
          </p:nvSpPr>
          <p:spPr>
            <a:xfrm>
              <a:off x="4812898" y="483872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b3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9061670-B2E0-2932-2F2C-1B5873D74CA3}"/>
                </a:ext>
              </a:extLst>
            </p:cNvPr>
            <p:cNvSpPr/>
            <p:nvPr/>
          </p:nvSpPr>
          <p:spPr>
            <a:xfrm>
              <a:off x="7204645" y="3282998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4D0B9E6-8F10-03BD-8F7A-5C934E4B7147}"/>
                </a:ext>
              </a:extLst>
            </p:cNvPr>
            <p:cNvSpPr/>
            <p:nvPr/>
          </p:nvSpPr>
          <p:spPr>
            <a:xfrm>
              <a:off x="7204645" y="430066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54DE5E3-A0BA-2619-7026-B588241A656D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3606140" y="3075537"/>
              <a:ext cx="1206758" cy="12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47F7344-CB9B-1DAE-8123-65851FDE256E}"/>
                </a:ext>
              </a:extLst>
            </p:cNvPr>
            <p:cNvCxnSpPr>
              <a:cxnSpLocks/>
              <a:stCxn id="58" idx="6"/>
              <a:endCxn id="61" idx="2"/>
            </p:cNvCxnSpPr>
            <p:nvPr/>
          </p:nvCxnSpPr>
          <p:spPr>
            <a:xfrm flipV="1">
              <a:off x="3606140" y="3087978"/>
              <a:ext cx="1206758" cy="1054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43E43AF-1973-F828-AC3C-2DD9449A0BE6}"/>
                </a:ext>
              </a:extLst>
            </p:cNvPr>
            <p:cNvCxnSpPr>
              <a:cxnSpLocks/>
              <a:stCxn id="59" idx="6"/>
              <a:endCxn id="61" idx="2"/>
            </p:cNvCxnSpPr>
            <p:nvPr/>
          </p:nvCxnSpPr>
          <p:spPr>
            <a:xfrm flipV="1">
              <a:off x="3606140" y="3087978"/>
              <a:ext cx="1206758" cy="2097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B30DFCAE-EFA5-CC19-9B88-BD79A76F95AC}"/>
                </a:ext>
              </a:extLst>
            </p:cNvPr>
            <p:cNvCxnSpPr>
              <a:cxnSpLocks/>
              <a:stCxn id="61" idx="6"/>
              <a:endCxn id="64" idx="2"/>
            </p:cNvCxnSpPr>
            <p:nvPr/>
          </p:nvCxnSpPr>
          <p:spPr>
            <a:xfrm>
              <a:off x="5531356" y="3087978"/>
              <a:ext cx="1673289" cy="554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23FC174-4DA3-7157-5D6D-7BE671A37F64}"/>
                </a:ext>
              </a:extLst>
            </p:cNvPr>
            <p:cNvCxnSpPr>
              <a:cxnSpLocks/>
              <a:stCxn id="62" idx="6"/>
              <a:endCxn id="64" idx="2"/>
            </p:cNvCxnSpPr>
            <p:nvPr/>
          </p:nvCxnSpPr>
          <p:spPr>
            <a:xfrm flipV="1">
              <a:off x="5531356" y="3642227"/>
              <a:ext cx="1673289" cy="513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04836AB-146A-0CDB-8C6C-268251C45E1D}"/>
                </a:ext>
              </a:extLst>
            </p:cNvPr>
            <p:cNvCxnSpPr>
              <a:cxnSpLocks/>
              <a:stCxn id="63" idx="6"/>
              <a:endCxn id="64" idx="2"/>
            </p:cNvCxnSpPr>
            <p:nvPr/>
          </p:nvCxnSpPr>
          <p:spPr>
            <a:xfrm flipV="1">
              <a:off x="5531356" y="3642227"/>
              <a:ext cx="1673289" cy="1555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F67E9DD-6AEB-5414-DC67-58F7D1178BCB}"/>
                </a:ext>
              </a:extLst>
            </p:cNvPr>
            <p:cNvSpPr txBox="1"/>
            <p:nvPr/>
          </p:nvSpPr>
          <p:spPr>
            <a:xfrm>
              <a:off x="3968908" y="267782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BFD7560-1730-F579-D6C7-1587D6105DB6}"/>
                </a:ext>
              </a:extLst>
            </p:cNvPr>
            <p:cNvSpPr txBox="1"/>
            <p:nvPr/>
          </p:nvSpPr>
          <p:spPr>
            <a:xfrm>
              <a:off x="6182257" y="2953781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1C96DC-4269-3418-3D0E-B21B463D4179}"/>
                </a:ext>
              </a:extLst>
            </p:cNvPr>
            <p:cNvSpPr txBox="1"/>
            <p:nvPr/>
          </p:nvSpPr>
          <p:spPr>
            <a:xfrm>
              <a:off x="3784282" y="336510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A3069E-01AB-306F-0EA1-AE67DBD62FC8}"/>
                </a:ext>
              </a:extLst>
            </p:cNvPr>
            <p:cNvSpPr txBox="1"/>
            <p:nvPr/>
          </p:nvSpPr>
          <p:spPr>
            <a:xfrm>
              <a:off x="3707580" y="409084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A3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ECE5AF-49BB-C546-FEEF-869CDDB0A013}"/>
                </a:ext>
              </a:extLst>
            </p:cNvPr>
            <p:cNvSpPr txBox="1"/>
            <p:nvPr/>
          </p:nvSpPr>
          <p:spPr>
            <a:xfrm>
              <a:off x="5858572" y="363212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22D438-1DF7-B00C-AC41-DBC8F19CA0FB}"/>
                </a:ext>
              </a:extLst>
            </p:cNvPr>
            <p:cNvSpPr txBox="1"/>
            <p:nvPr/>
          </p:nvSpPr>
          <p:spPr>
            <a:xfrm>
              <a:off x="5802358" y="43801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B3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62A34BE-1A34-4365-DBA6-136E790CB9AC}"/>
                </a:ext>
              </a:extLst>
            </p:cNvPr>
            <p:cNvCxnSpPr>
              <a:cxnSpLocks/>
            </p:cNvCxnSpPr>
            <p:nvPr/>
          </p:nvCxnSpPr>
          <p:spPr>
            <a:xfrm>
              <a:off x="7923103" y="3615153"/>
              <a:ext cx="576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8D24B-8C09-63C4-5E7F-63F867BB93E5}"/>
                </a:ext>
              </a:extLst>
            </p:cNvPr>
            <p:cNvSpPr txBox="1"/>
            <p:nvPr/>
          </p:nvSpPr>
          <p:spPr>
            <a:xfrm>
              <a:off x="7977817" y="3258513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2321AE7-8ED8-B7D6-E0A8-5D3F573E3A6F}"/>
                </a:ext>
              </a:extLst>
            </p:cNvPr>
            <p:cNvCxnSpPr>
              <a:cxnSpLocks/>
            </p:cNvCxnSpPr>
            <p:nvPr/>
          </p:nvCxnSpPr>
          <p:spPr>
            <a:xfrm>
              <a:off x="7923914" y="4686611"/>
              <a:ext cx="576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A7A8D4-31E3-3802-D215-269A19AE4908}"/>
                </a:ext>
              </a:extLst>
            </p:cNvPr>
            <p:cNvSpPr txBox="1"/>
            <p:nvPr/>
          </p:nvSpPr>
          <p:spPr>
            <a:xfrm>
              <a:off x="7978628" y="4329971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CB6D2AF-572B-389E-BAF4-F81AD0ED1F0A}"/>
                </a:ext>
              </a:extLst>
            </p:cNvPr>
            <p:cNvSpPr/>
            <p:nvPr/>
          </p:nvSpPr>
          <p:spPr>
            <a:xfrm>
              <a:off x="491881" y="2146869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E9920D9-7EA4-7B76-13BB-BB5F63A4DED8}"/>
                </a:ext>
              </a:extLst>
            </p:cNvPr>
            <p:cNvSpPr/>
            <p:nvPr/>
          </p:nvSpPr>
          <p:spPr>
            <a:xfrm>
              <a:off x="491881" y="3225187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5486FC-B707-13CB-083F-172F23B84DE8}"/>
                </a:ext>
              </a:extLst>
            </p:cNvPr>
            <p:cNvSpPr/>
            <p:nvPr/>
          </p:nvSpPr>
          <p:spPr>
            <a:xfrm>
              <a:off x="491881" y="4303505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C14F9E4-0787-2FDC-1D9A-435FA7114134}"/>
                </a:ext>
              </a:extLst>
            </p:cNvPr>
            <p:cNvSpPr/>
            <p:nvPr/>
          </p:nvSpPr>
          <p:spPr>
            <a:xfrm>
              <a:off x="491881" y="5381823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BD5852-3C28-2AFF-B7CD-9370C67AAB19}"/>
                </a:ext>
              </a:extLst>
            </p:cNvPr>
            <p:cNvCxnSpPr>
              <a:stCxn id="12" idx="6"/>
            </p:cNvCxnSpPr>
            <p:nvPr/>
          </p:nvCxnSpPr>
          <p:spPr>
            <a:xfrm>
              <a:off x="1210339" y="2506098"/>
              <a:ext cx="1673289" cy="572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0634539-587F-F742-D0DC-D19D457A02C7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1210339" y="3078375"/>
              <a:ext cx="1673289" cy="50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2F1E79E-7546-8786-128A-E5B3862BB2C0}"/>
                </a:ext>
              </a:extLst>
            </p:cNvPr>
            <p:cNvCxnSpPr>
              <a:stCxn id="14" idx="6"/>
            </p:cNvCxnSpPr>
            <p:nvPr/>
          </p:nvCxnSpPr>
          <p:spPr>
            <a:xfrm flipV="1">
              <a:off x="1210339" y="3078375"/>
              <a:ext cx="1673289" cy="1584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3F1ADB7-C9C2-D197-81B2-182CB9C70591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1210339" y="3078375"/>
              <a:ext cx="1673289" cy="2662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A45065-E33C-304E-7835-71CE084C2C94}"/>
                </a:ext>
              </a:extLst>
            </p:cNvPr>
            <p:cNvSpPr/>
            <p:nvPr/>
          </p:nvSpPr>
          <p:spPr>
            <a:xfrm>
              <a:off x="8518705" y="4329971"/>
              <a:ext cx="718458" cy="718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03029B-C29B-FC8D-6D4F-A66537F9410A}"/>
                </a:ext>
              </a:extLst>
            </p:cNvPr>
            <p:cNvSpPr txBox="1"/>
            <p:nvPr/>
          </p:nvSpPr>
          <p:spPr>
            <a:xfrm>
              <a:off x="412528" y="609080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입력층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A7F04-0BF9-3211-E264-22D4694D068E}"/>
                </a:ext>
              </a:extLst>
            </p:cNvPr>
            <p:cNvSpPr txBox="1"/>
            <p:nvPr/>
          </p:nvSpPr>
          <p:spPr>
            <a:xfrm>
              <a:off x="3784282" y="57032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은닉층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F464EC-6663-1152-383E-3F1E3CB66D79}"/>
                </a:ext>
              </a:extLst>
            </p:cNvPr>
            <p:cNvSpPr txBox="1"/>
            <p:nvPr/>
          </p:nvSpPr>
          <p:spPr>
            <a:xfrm>
              <a:off x="7125292" y="50852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출력층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90B103-A43E-8172-4FA9-30F9AB2973E3}"/>
                </a:ext>
              </a:extLst>
            </p:cNvPr>
            <p:cNvSpPr txBox="1"/>
            <p:nvPr/>
          </p:nvSpPr>
          <p:spPr>
            <a:xfrm>
              <a:off x="8554768" y="50852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정답</a:t>
              </a:r>
            </a:p>
          </p:txBody>
        </p:sp>
      </p:grpSp>
      <p:pic>
        <p:nvPicPr>
          <p:cNvPr id="38" name="Picture 9">
            <a:extLst>
              <a:ext uri="{FF2B5EF4-FFF2-40B4-BE49-F238E27FC236}">
                <a16:creationId xmlns:a16="http://schemas.microsoft.com/office/drawing/2014/main" id="{827D5D59-0BED-7572-BCE2-F0CB1CF48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70" y="5110159"/>
            <a:ext cx="6369685" cy="1411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B0711-4921-03D3-08EA-6F0C9DBCF45A}"/>
              </a:ext>
            </a:extLst>
          </p:cNvPr>
          <p:cNvSpPr txBox="1"/>
          <p:nvPr/>
        </p:nvSpPr>
        <p:spPr>
          <a:xfrm>
            <a:off x="0" y="78565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활성함수 </a:t>
            </a:r>
            <a:r>
              <a:rPr lang="en-US" altLang="ko-KR" dirty="0"/>
              <a:t>h(x)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3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4A179-4C8C-D81F-C405-8C92EA2F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</a:p>
        </p:txBody>
      </p:sp>
      <p:sp>
        <p:nvSpPr>
          <p:cNvPr id="5" name="폭발: 14pt 4">
            <a:extLst>
              <a:ext uri="{FF2B5EF4-FFF2-40B4-BE49-F238E27FC236}">
                <a16:creationId xmlns:a16="http://schemas.microsoft.com/office/drawing/2014/main" id="{14AFA415-25F5-88FA-72F0-6AFB02351539}"/>
              </a:ext>
            </a:extLst>
          </p:cNvPr>
          <p:cNvSpPr/>
          <p:nvPr/>
        </p:nvSpPr>
        <p:spPr>
          <a:xfrm>
            <a:off x="838200" y="1894115"/>
            <a:ext cx="3135086" cy="204340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어렵다</a:t>
            </a:r>
          </a:p>
        </p:txBody>
      </p:sp>
      <p:sp>
        <p:nvSpPr>
          <p:cNvPr id="6" name="폭발: 14pt 5">
            <a:extLst>
              <a:ext uri="{FF2B5EF4-FFF2-40B4-BE49-F238E27FC236}">
                <a16:creationId xmlns:a16="http://schemas.microsoft.com/office/drawing/2014/main" id="{E728BBEB-AA57-568E-9DE6-D8D37C185F30}"/>
              </a:ext>
            </a:extLst>
          </p:cNvPr>
          <p:cNvSpPr/>
          <p:nvPr/>
        </p:nvSpPr>
        <p:spPr>
          <a:xfrm>
            <a:off x="990600" y="3937519"/>
            <a:ext cx="3135086" cy="204340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오래걸린다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D40846B-4C57-9CA5-FA4F-D0100934817C}"/>
              </a:ext>
            </a:extLst>
          </p:cNvPr>
          <p:cNvCxnSpPr/>
          <p:nvPr/>
        </p:nvCxnSpPr>
        <p:spPr>
          <a:xfrm>
            <a:off x="4376057" y="3937519"/>
            <a:ext cx="338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5E24C8-8B7D-0D3F-CF67-2073EA664A22}"/>
              </a:ext>
            </a:extLst>
          </p:cNvPr>
          <p:cNvSpPr/>
          <p:nvPr/>
        </p:nvSpPr>
        <p:spPr>
          <a:xfrm>
            <a:off x="8145624" y="2230016"/>
            <a:ext cx="3208176" cy="3750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대신해볼것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티처블머신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미디어파이프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6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DB76B-55EE-C28D-6D3A-8DF1791F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E281E5-DAF3-DF95-1C68-68C5EF36A0C6}"/>
              </a:ext>
            </a:extLst>
          </p:cNvPr>
          <p:cNvSpPr/>
          <p:nvPr/>
        </p:nvSpPr>
        <p:spPr>
          <a:xfrm>
            <a:off x="1073190" y="1496291"/>
            <a:ext cx="10515600" cy="499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인공지능  </a:t>
            </a:r>
            <a:r>
              <a:rPr lang="en-US" altLang="ko-KR" dirty="0">
                <a:solidFill>
                  <a:schemeClr val="tx1"/>
                </a:solidFill>
              </a:rPr>
              <a:t>-  </a:t>
            </a:r>
            <a:r>
              <a:rPr lang="ko-KR" altLang="en-US" dirty="0">
                <a:solidFill>
                  <a:schemeClr val="tx1"/>
                </a:solidFill>
              </a:rPr>
              <a:t>사람처럼 생각하는 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91FC7F-1702-5B64-EF83-02C7EE5C4C5E}"/>
              </a:ext>
            </a:extLst>
          </p:cNvPr>
          <p:cNvSpPr/>
          <p:nvPr/>
        </p:nvSpPr>
        <p:spPr>
          <a:xfrm>
            <a:off x="1911587" y="2119321"/>
            <a:ext cx="8838805" cy="3750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기계학습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데이터로부터 학습하는 것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AB9E83-3F6C-8305-872C-9B5DF3C54ADC}"/>
              </a:ext>
            </a:extLst>
          </p:cNvPr>
          <p:cNvSpPr/>
          <p:nvPr/>
        </p:nvSpPr>
        <p:spPr>
          <a:xfrm>
            <a:off x="3501269" y="3167083"/>
            <a:ext cx="5659440" cy="165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딥러닝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기계학습의 종류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인공신경망</a:t>
            </a:r>
          </a:p>
        </p:txBody>
      </p:sp>
    </p:spTree>
    <p:extLst>
      <p:ext uri="{BB962C8B-B14F-4D97-AF65-F5344CB8AC3E}">
        <p14:creationId xmlns:p14="http://schemas.microsoft.com/office/powerpoint/2010/main" val="1465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D2E36-E0B6-9691-CA9E-F6DE73DF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7"/>
            <a:ext cx="10515600" cy="1325563"/>
          </a:xfrm>
        </p:spPr>
        <p:txBody>
          <a:bodyPr/>
          <a:lstStyle/>
          <a:p>
            <a:r>
              <a:rPr lang="ko-KR" altLang="en-US" dirty="0"/>
              <a:t>기계학습의 종류</a:t>
            </a:r>
          </a:p>
        </p:txBody>
      </p:sp>
      <p:pic>
        <p:nvPicPr>
          <p:cNvPr id="1026" name="Picture 2" descr="머신러닝] 머신러닝의 3가지 학습 방법">
            <a:extLst>
              <a:ext uri="{FF2B5EF4-FFF2-40B4-BE49-F238E27FC236}">
                <a16:creationId xmlns:a16="http://schemas.microsoft.com/office/drawing/2014/main" id="{9C5D521E-813C-568F-A99E-8A85631F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41" y="189607"/>
            <a:ext cx="8146474" cy="64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8A806-589F-4C73-D8CF-EB19E057C458}"/>
              </a:ext>
            </a:extLst>
          </p:cNvPr>
          <p:cNvSpPr txBox="1"/>
          <p:nvPr/>
        </p:nvSpPr>
        <p:spPr>
          <a:xfrm>
            <a:off x="1643149" y="2184545"/>
            <a:ext cx="184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티처블</a:t>
            </a:r>
            <a:r>
              <a:rPr lang="ko-KR" altLang="en-US" dirty="0"/>
              <a:t> 머신</a:t>
            </a:r>
            <a:endParaRPr lang="en-US" altLang="ko-KR" dirty="0"/>
          </a:p>
          <a:p>
            <a:r>
              <a:rPr lang="ko-KR" altLang="en-US" dirty="0"/>
              <a:t>미디어파이프를</a:t>
            </a:r>
            <a:endParaRPr lang="en-US" altLang="ko-KR" dirty="0"/>
          </a:p>
          <a:p>
            <a:r>
              <a:rPr lang="ko-KR" altLang="en-US" dirty="0"/>
              <a:t>사용할 실습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90CDAC-1EC9-F906-4603-39138BEF44DF}"/>
              </a:ext>
            </a:extLst>
          </p:cNvPr>
          <p:cNvCxnSpPr>
            <a:cxnSpLocks/>
          </p:cNvCxnSpPr>
          <p:nvPr/>
        </p:nvCxnSpPr>
        <p:spPr>
          <a:xfrm flipV="1">
            <a:off x="3371273" y="858982"/>
            <a:ext cx="4756727" cy="1682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1D9F23-DB47-39A5-5451-FF9CEAB73839}"/>
              </a:ext>
            </a:extLst>
          </p:cNvPr>
          <p:cNvSpPr/>
          <p:nvPr/>
        </p:nvSpPr>
        <p:spPr>
          <a:xfrm>
            <a:off x="4728804" y="662707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일반적인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EE15-D2B6-0969-56DE-74C41218E29F}"/>
              </a:ext>
            </a:extLst>
          </p:cNvPr>
          <p:cNvSpPr txBox="1"/>
          <p:nvPr/>
        </p:nvSpPr>
        <p:spPr>
          <a:xfrm>
            <a:off x="3515146" y="820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FF94F-7F00-B9E2-D042-231FAB2747A8}"/>
              </a:ext>
            </a:extLst>
          </p:cNvPr>
          <p:cNvSpPr txBox="1"/>
          <p:nvPr/>
        </p:nvSpPr>
        <p:spPr>
          <a:xfrm>
            <a:off x="3053481" y="13734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E3DBC3-AA82-0AB0-9704-AB80FA219FB7}"/>
              </a:ext>
            </a:extLst>
          </p:cNvPr>
          <p:cNvCxnSpPr/>
          <p:nvPr/>
        </p:nvCxnSpPr>
        <p:spPr>
          <a:xfrm>
            <a:off x="4161477" y="1290319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CEBA82-EE75-87B6-0C05-5DBDFB6504F8}"/>
              </a:ext>
            </a:extLst>
          </p:cNvPr>
          <p:cNvCxnSpPr/>
          <p:nvPr/>
        </p:nvCxnSpPr>
        <p:spPr>
          <a:xfrm>
            <a:off x="7264895" y="1290319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D368C9-7920-CDCC-247A-A1E633DDB75E}"/>
              </a:ext>
            </a:extLst>
          </p:cNvPr>
          <p:cNvSpPr txBox="1"/>
          <p:nvPr/>
        </p:nvSpPr>
        <p:spPr>
          <a:xfrm>
            <a:off x="7990164" y="11056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89765E-17B0-3360-45F2-EDF9887A3AA7}"/>
              </a:ext>
            </a:extLst>
          </p:cNvPr>
          <p:cNvSpPr/>
          <p:nvPr/>
        </p:nvSpPr>
        <p:spPr>
          <a:xfrm>
            <a:off x="2026459" y="2647268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기계학습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지도학습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4C3A4-3E13-04E0-81EF-8D378E0D3C65}"/>
              </a:ext>
            </a:extLst>
          </p:cNvPr>
          <p:cNvSpPr txBox="1"/>
          <p:nvPr/>
        </p:nvSpPr>
        <p:spPr>
          <a:xfrm>
            <a:off x="573554" y="28052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A681D-2302-50E9-3634-1133DE719EE0}"/>
              </a:ext>
            </a:extLst>
          </p:cNvPr>
          <p:cNvSpPr txBox="1"/>
          <p:nvPr/>
        </p:nvSpPr>
        <p:spPr>
          <a:xfrm>
            <a:off x="769092" y="3362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B0EBBC-CBC9-7E9A-BB8F-AC23658D317C}"/>
              </a:ext>
            </a:extLst>
          </p:cNvPr>
          <p:cNvCxnSpPr/>
          <p:nvPr/>
        </p:nvCxnSpPr>
        <p:spPr>
          <a:xfrm>
            <a:off x="1459132" y="3274880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71ABDB-6399-17E3-558C-57F1689AF844}"/>
              </a:ext>
            </a:extLst>
          </p:cNvPr>
          <p:cNvCxnSpPr/>
          <p:nvPr/>
        </p:nvCxnSpPr>
        <p:spPr>
          <a:xfrm>
            <a:off x="4562550" y="3274880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507165-5258-6666-B915-E42DD14E2EEA}"/>
              </a:ext>
            </a:extLst>
          </p:cNvPr>
          <p:cNvSpPr txBox="1"/>
          <p:nvPr/>
        </p:nvSpPr>
        <p:spPr>
          <a:xfrm>
            <a:off x="5004477" y="3090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FECF13-77E6-5D70-069D-84E779D3F215}"/>
              </a:ext>
            </a:extLst>
          </p:cNvPr>
          <p:cNvSpPr/>
          <p:nvPr/>
        </p:nvSpPr>
        <p:spPr>
          <a:xfrm>
            <a:off x="2026459" y="4476065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기계학습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비지도학습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14D14-A5B0-ED90-1C2D-B0CA0F99AD18}"/>
              </a:ext>
            </a:extLst>
          </p:cNvPr>
          <p:cNvSpPr txBox="1"/>
          <p:nvPr/>
        </p:nvSpPr>
        <p:spPr>
          <a:xfrm>
            <a:off x="581969" y="49190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9B97DC-7F0E-0922-41A5-7A4EFE7FCD20}"/>
              </a:ext>
            </a:extLst>
          </p:cNvPr>
          <p:cNvCxnSpPr/>
          <p:nvPr/>
        </p:nvCxnSpPr>
        <p:spPr>
          <a:xfrm>
            <a:off x="1459132" y="5103677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D52DEF-5B91-8227-3072-C8C3EF016725}"/>
              </a:ext>
            </a:extLst>
          </p:cNvPr>
          <p:cNvCxnSpPr/>
          <p:nvPr/>
        </p:nvCxnSpPr>
        <p:spPr>
          <a:xfrm>
            <a:off x="4562550" y="5103677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58172F-C821-E5E7-CCB0-97907BC522E2}"/>
              </a:ext>
            </a:extLst>
          </p:cNvPr>
          <p:cNvSpPr txBox="1"/>
          <p:nvPr/>
        </p:nvSpPr>
        <p:spPr>
          <a:xfrm>
            <a:off x="4975736" y="4919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992E5F-CD49-7B15-8B30-846BE52E3CF0}"/>
              </a:ext>
            </a:extLst>
          </p:cNvPr>
          <p:cNvSpPr/>
          <p:nvPr/>
        </p:nvSpPr>
        <p:spPr>
          <a:xfrm>
            <a:off x="7489768" y="3459546"/>
            <a:ext cx="2410691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기계학습</a:t>
            </a:r>
            <a:endParaRPr lang="en-US" altLang="ko-K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강화학습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0620F-44D5-41B8-71F5-492FBE3CFD6C}"/>
              </a:ext>
            </a:extLst>
          </p:cNvPr>
          <p:cNvSpPr txBox="1"/>
          <p:nvPr/>
        </p:nvSpPr>
        <p:spPr>
          <a:xfrm>
            <a:off x="6045278" y="3650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293CE2F-8488-E85D-ED62-D997A76DE413}"/>
              </a:ext>
            </a:extLst>
          </p:cNvPr>
          <p:cNvCxnSpPr/>
          <p:nvPr/>
        </p:nvCxnSpPr>
        <p:spPr>
          <a:xfrm>
            <a:off x="6922441" y="4087158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B82250-4D0A-31AC-7B0F-E73F8790C3DC}"/>
              </a:ext>
            </a:extLst>
          </p:cNvPr>
          <p:cNvCxnSpPr/>
          <p:nvPr/>
        </p:nvCxnSpPr>
        <p:spPr>
          <a:xfrm>
            <a:off x="10025859" y="4087158"/>
            <a:ext cx="45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9F81E5-59D6-9860-FD36-ACF222BA4400}"/>
              </a:ext>
            </a:extLst>
          </p:cNvPr>
          <p:cNvSpPr txBox="1"/>
          <p:nvPr/>
        </p:nvSpPr>
        <p:spPr>
          <a:xfrm>
            <a:off x="10476807" y="39220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더나은행동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442E71-D095-EE8A-8020-EDC6DD946F62}"/>
              </a:ext>
            </a:extLst>
          </p:cNvPr>
          <p:cNvSpPr txBox="1"/>
          <p:nvPr/>
        </p:nvSpPr>
        <p:spPr>
          <a:xfrm>
            <a:off x="6160654" y="4106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5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A70-44ED-7463-8B0A-9D9D345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데이터는 중요하다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789CA2-ED6F-90CB-7CF0-D426F396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367"/>
            <a:ext cx="4526774" cy="3806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EF155-E4EA-8540-E865-797B87B2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32" y="2384645"/>
            <a:ext cx="5626389" cy="26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5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로운 AI 개발 사상「데이터 중심의 AI」입문">
            <a:extLst>
              <a:ext uri="{FF2B5EF4-FFF2-40B4-BE49-F238E27FC236}">
                <a16:creationId xmlns:a16="http://schemas.microsoft.com/office/drawing/2014/main" id="{4C12D004-903E-3FED-2310-08505E52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85763"/>
            <a:ext cx="11344275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2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27DF-94C4-33C4-EAC9-34C24E8A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생각방식의 차이</a:t>
            </a:r>
          </a:p>
        </p:txBody>
      </p:sp>
      <p:pic>
        <p:nvPicPr>
          <p:cNvPr id="3074" name="Picture 2" descr="개 vs 고양이, 알레르기 더 잘 유발하는 동물은? [멍멍냥냥]">
            <a:extLst>
              <a:ext uri="{FF2B5EF4-FFF2-40B4-BE49-F238E27FC236}">
                <a16:creationId xmlns:a16="http://schemas.microsoft.com/office/drawing/2014/main" id="{C9C0B75F-F2FF-AF88-9D2B-2984A08A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09590"/>
            <a:ext cx="5695950" cy="361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AD473C-2585-DE67-CFE4-FF1184D8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61" y="2105152"/>
            <a:ext cx="1505160" cy="3419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46F2F-55F7-B30E-C4AC-EE16803F7381}"/>
              </a:ext>
            </a:extLst>
          </p:cNvPr>
          <p:cNvSpPr txBox="1"/>
          <p:nvPr/>
        </p:nvSpPr>
        <p:spPr>
          <a:xfrm>
            <a:off x="6774018" y="397348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0DDC-8FA0-69D3-6B25-AF7F0580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뉴런이란</a:t>
            </a:r>
          </a:p>
        </p:txBody>
      </p:sp>
      <p:pic>
        <p:nvPicPr>
          <p:cNvPr id="2054" name="Picture 6" descr="신경 세포 - 위키백과, 우리 모두의 백과사전">
            <a:extLst>
              <a:ext uri="{FF2B5EF4-FFF2-40B4-BE49-F238E27FC236}">
                <a16:creationId xmlns:a16="http://schemas.microsoft.com/office/drawing/2014/main" id="{0E69C4B1-234A-4838-A45A-3372C070B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97" y="985156"/>
            <a:ext cx="5735987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E7AC378-89F1-B475-9FAF-242D101B8223}"/>
              </a:ext>
            </a:extLst>
          </p:cNvPr>
          <p:cNvCxnSpPr/>
          <p:nvPr/>
        </p:nvCxnSpPr>
        <p:spPr>
          <a:xfrm>
            <a:off x="953418" y="2588821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EB976B-383E-D23D-8AFB-5F8D55F20F83}"/>
              </a:ext>
            </a:extLst>
          </p:cNvPr>
          <p:cNvCxnSpPr/>
          <p:nvPr/>
        </p:nvCxnSpPr>
        <p:spPr>
          <a:xfrm>
            <a:off x="8504145" y="1951512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6AFD18-A713-C73F-1B08-85929A63EF3A}"/>
              </a:ext>
            </a:extLst>
          </p:cNvPr>
          <p:cNvSpPr txBox="1"/>
          <p:nvPr/>
        </p:nvSpPr>
        <p:spPr>
          <a:xfrm>
            <a:off x="1335804" y="2154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315B5-C999-0609-33BA-F69FDB49E576}"/>
              </a:ext>
            </a:extLst>
          </p:cNvPr>
          <p:cNvSpPr txBox="1"/>
          <p:nvPr/>
        </p:nvSpPr>
        <p:spPr>
          <a:xfrm>
            <a:off x="9011222" y="1546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9F374-850C-5595-2AC3-61AFD5792CFC}"/>
              </a:ext>
            </a:extLst>
          </p:cNvPr>
          <p:cNvSpPr txBox="1"/>
          <p:nvPr/>
        </p:nvSpPr>
        <p:spPr>
          <a:xfrm>
            <a:off x="5755404" y="3692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DA67FF-3E07-013D-9928-DAE8E0D2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30" y="4061731"/>
            <a:ext cx="243874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신경 세포 - 위키백과, 우리 모두의 백과사전">
            <a:extLst>
              <a:ext uri="{FF2B5EF4-FFF2-40B4-BE49-F238E27FC236}">
                <a16:creationId xmlns:a16="http://schemas.microsoft.com/office/drawing/2014/main" id="{BD64C42A-0325-3CE4-ADE5-32165B4BF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1769" y="2227904"/>
            <a:ext cx="2665799" cy="14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신경 세포 - 위키백과, 우리 모두의 백과사전">
            <a:extLst>
              <a:ext uri="{FF2B5EF4-FFF2-40B4-BE49-F238E27FC236}">
                <a16:creationId xmlns:a16="http://schemas.microsoft.com/office/drawing/2014/main" id="{F11017DC-113E-B0AD-F65B-033A4D53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9" y="4058323"/>
            <a:ext cx="2665798" cy="14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신경 세포 - 위키백과, 우리 모두의 백과사전">
            <a:extLst>
              <a:ext uri="{FF2B5EF4-FFF2-40B4-BE49-F238E27FC236}">
                <a16:creationId xmlns:a16="http://schemas.microsoft.com/office/drawing/2014/main" id="{BFED3C07-47A4-6BD5-FA73-A3ED3407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74" y="2464290"/>
            <a:ext cx="4806443" cy="257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6B8FA7-34EB-167C-FFFC-6CF07C59ECF7}"/>
              </a:ext>
            </a:extLst>
          </p:cNvPr>
          <p:cNvSpPr txBox="1"/>
          <p:nvPr/>
        </p:nvSpPr>
        <p:spPr>
          <a:xfrm>
            <a:off x="2440491" y="1704109"/>
            <a:ext cx="243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</a:t>
            </a:r>
            <a:r>
              <a:rPr lang="en-US" altLang="ko-KR" dirty="0"/>
              <a:t>1000</a:t>
            </a:r>
            <a:r>
              <a:rPr lang="ko-KR" altLang="en-US" dirty="0" err="1"/>
              <a:t>억개의뉴런</a:t>
            </a:r>
            <a:endParaRPr lang="en-US" altLang="ko-KR" dirty="0"/>
          </a:p>
          <a:p>
            <a:r>
              <a:rPr lang="ko-KR" altLang="en-US" dirty="0"/>
              <a:t>수백조의 </a:t>
            </a:r>
            <a:r>
              <a:rPr lang="ko-KR" altLang="en-US" dirty="0" err="1"/>
              <a:t>연결수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771C3-42F9-3EDE-702C-30FABB1A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493" y="1122778"/>
            <a:ext cx="4007790" cy="391951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CCE4B51-4BE9-9DDD-B24B-BCD55D1CAF1D}"/>
              </a:ext>
            </a:extLst>
          </p:cNvPr>
          <p:cNvSpPr/>
          <p:nvPr/>
        </p:nvSpPr>
        <p:spPr>
          <a:xfrm rot="21011097">
            <a:off x="6096000" y="2094806"/>
            <a:ext cx="2116975" cy="49045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240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Open Sans</vt:lpstr>
      <vt:lpstr>Office 테마</vt:lpstr>
      <vt:lpstr>Ai 이론</vt:lpstr>
      <vt:lpstr>용어</vt:lpstr>
      <vt:lpstr>기계학습의 종류</vt:lpstr>
      <vt:lpstr>PowerPoint 프레젠테이션</vt:lpstr>
      <vt:lpstr>데이터는 중요하다</vt:lpstr>
      <vt:lpstr>PowerPoint 프레젠테이션</vt:lpstr>
      <vt:lpstr>생각방식의 차이</vt:lpstr>
      <vt:lpstr>뉴런이란</vt:lpstr>
      <vt:lpstr>PowerPoint 프레젠테이션</vt:lpstr>
      <vt:lpstr>퍼셉트론</vt:lpstr>
      <vt:lpstr>인공신경망</vt:lpstr>
      <vt:lpstr>학습 목표</vt:lpstr>
      <vt:lpstr>인공신경망의 학습</vt:lpstr>
      <vt:lpstr>PowerPoint 프레젠테이션</vt:lpstr>
      <vt:lpstr>PowerPoint 프레젠테이션</vt:lpstr>
      <vt:lpstr>PowerPoint 프레젠테이션</vt:lpstr>
      <vt:lpstr>그러나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설명</dc:title>
  <dc:creator>11100 topaz</dc:creator>
  <cp:lastModifiedBy>topaz 11100</cp:lastModifiedBy>
  <cp:revision>14</cp:revision>
  <dcterms:created xsi:type="dcterms:W3CDTF">2023-06-11T07:32:49Z</dcterms:created>
  <dcterms:modified xsi:type="dcterms:W3CDTF">2023-09-11T11:38:45Z</dcterms:modified>
</cp:coreProperties>
</file>