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78" r:id="rId10"/>
    <p:sldId id="275" r:id="rId11"/>
    <p:sldId id="277" r:id="rId12"/>
    <p:sldId id="276" r:id="rId13"/>
    <p:sldId id="264" r:id="rId14"/>
    <p:sldId id="265" r:id="rId15"/>
    <p:sldId id="279" r:id="rId16"/>
    <p:sldId id="280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50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74EEF-E0FB-4370-B80C-560C50B0EB2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0102-C6D5-4CAD-AA2D-69EA7EFED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C0102-C6D5-4CAD-AA2D-69EA7EFED1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983A-F346-86E0-681E-9A42B851B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84961-504A-9C92-EA66-195DFDC9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1631-430F-8ABD-7CE6-96640D70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4A480-167C-B564-E14C-D924D0D2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6354-1001-C217-AF8D-4594BCC5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D4969-2790-97F0-71B1-8CF044A8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EF205-0051-CA58-AB1E-B04DE33D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33ADF-96B2-0D30-88B4-AA11824B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A33F7-C8ED-CA4E-B824-A03816E4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9096B-B2B0-72D0-945C-E32C3CD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048FA-73A4-AD13-F368-6303CA85D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66D9A-7DB6-6821-349C-6C134D49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AE74F-8ABA-4FA8-1BA1-5F7DF83C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648B3-B362-D26E-780C-09226737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A894C-86F2-DAE8-D672-C50C5EAC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3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71E0-DE7F-E211-32DE-0D3E4663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A22CE-439F-56F2-C29F-42EFE629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A6E32-CBE5-7CB4-D893-4A6302DA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D260E-2497-1FBE-A1E5-17814CC0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3E95F-A43F-BA4A-573F-FFF3DDBD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EA546-1CAA-5810-175A-433F3FDC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56CD-7614-3F71-8AF4-9AAAADCD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E1D93-E38B-AE52-530D-33F0E823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AEFDA-64E4-4F8B-C151-F7C225AC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93348-85D9-9A4E-8415-BFBFF47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A7F65-883B-8F98-FF7C-F6A1FE6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DE898-89C3-B907-93B4-C15792486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70762-A1AC-5F5F-70C1-8BC1EC0B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1AC1-7C39-A437-08B3-3A557131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E29DC-DB58-A911-E9C6-450203AE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88B4B-3DA8-2795-3FB6-687621CF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3DD4-3C4B-1297-2A8A-44C55C8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16701-ADDD-D5A0-DBEC-7C72788C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7B007-5685-B2C5-F99C-FBA4116E0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28D31-6487-AFDF-4C72-4512B25F5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147EB-592F-B501-C578-84B6D951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C2577-5A56-84AB-EC53-34330AC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DA1C1-67E5-9133-A4F0-CDA0AFBE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D2C3E-0D16-60D1-AC81-90114749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EC79E-4254-2F8A-32B2-ADB30B89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FF545-C13A-DF3B-866B-9436C945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21C497-F6F2-68AB-B91A-D0704A94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6556A-AAD1-F38D-F8CC-8E7B0587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8B933-68C4-88E2-4545-209E813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3DAF5-329A-F6EF-3FFD-310AD133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9B2D6-D071-49E7-4E87-BCDFEB7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5FBD-D0C5-6DAA-8B81-85AC0EB6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A4B4-4ABC-15AD-3A5B-45E4F745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15F91-A99B-8243-BF59-55F0F711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E5B0-2763-CAFD-DC7D-1800E93F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89EEB-8486-B0C8-AD07-CB37675B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F911C-A7AA-6DEB-8630-8566A856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0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552EB-AAAD-24E1-B2EE-A3824142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57EE9B-CDD9-E403-37FA-26530081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E4849-0963-AD60-F2E8-422F58304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5FD64-3D49-778F-749D-CB55F26F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22297-ECF1-B347-9A08-FA090DB3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CE81E-6472-A885-2078-9DE3D6D3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4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D44F1-B7F9-D241-413E-CFCDF919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ECBAB-B45D-C83D-436C-87DBAF2A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FE225-38F8-CAD0-FB11-2235955EF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CE34B-E3A1-F04B-AE8D-9CF4F3789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8AD6-24D8-2807-9958-C87C8B0E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ADEB-F1DA-12C4-1167-62BD1C656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pFedMoE</a:t>
            </a:r>
            <a:r>
              <a:rPr lang="en-US" altLang="ko-KR" sz="3200" dirty="0"/>
              <a:t>: Data-Level Personalization with Mixture of Experts for Model-Heterogeneous Personalized Federated Learning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14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698A-AC0B-8BAC-AD18-5430ECD81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AAF0E-BD0F-3841-204C-B1E327F2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6" y="150673"/>
            <a:ext cx="10515600" cy="1325563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68F16-C463-DBDF-FE48-EBE6D261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6"/>
          <a:stretch/>
        </p:blipFill>
        <p:spPr>
          <a:xfrm>
            <a:off x="92413" y="2683289"/>
            <a:ext cx="12007174" cy="149142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80ED5A-975E-3051-0153-6A85870A070E}"/>
              </a:ext>
            </a:extLst>
          </p:cNvPr>
          <p:cNvGrpSpPr/>
          <p:nvPr/>
        </p:nvGrpSpPr>
        <p:grpSpPr>
          <a:xfrm>
            <a:off x="2505196" y="3797515"/>
            <a:ext cx="1011677" cy="1682885"/>
            <a:chOff x="2733473" y="3881336"/>
            <a:chExt cx="1011677" cy="1682885"/>
          </a:xfrm>
        </p:grpSpPr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306BF5EE-4564-F1BC-C23F-4A2A7DB0E851}"/>
                </a:ext>
              </a:extLst>
            </p:cNvPr>
            <p:cNvSpPr/>
            <p:nvPr/>
          </p:nvSpPr>
          <p:spPr>
            <a:xfrm>
              <a:off x="3083668" y="3881336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36ACC28-1012-2F7F-CE42-5D2F629932FF}"/>
                </a:ext>
              </a:extLst>
            </p:cNvPr>
            <p:cNvSpPr/>
            <p:nvPr/>
          </p:nvSpPr>
          <p:spPr>
            <a:xfrm>
              <a:off x="2733473" y="4863830"/>
              <a:ext cx="1011677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local header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41C88E-CA19-A6F5-E6C7-73F785ADF2E3}"/>
              </a:ext>
            </a:extLst>
          </p:cNvPr>
          <p:cNvGrpSpPr/>
          <p:nvPr/>
        </p:nvGrpSpPr>
        <p:grpSpPr>
          <a:xfrm flipV="1">
            <a:off x="3516873" y="1357371"/>
            <a:ext cx="1181912" cy="1691068"/>
            <a:chOff x="4118853" y="3873152"/>
            <a:chExt cx="1181912" cy="1691068"/>
          </a:xfrm>
        </p:grpSpPr>
        <p:sp>
          <p:nvSpPr>
            <p:cNvPr id="11" name="화살표: 위쪽 10">
              <a:extLst>
                <a:ext uri="{FF2B5EF4-FFF2-40B4-BE49-F238E27FC236}">
                  <a16:creationId xmlns:a16="http://schemas.microsoft.com/office/drawing/2014/main" id="{B3C15616-B9EE-CAF0-3811-C79F2F2A7618}"/>
                </a:ext>
              </a:extLst>
            </p:cNvPr>
            <p:cNvSpPr/>
            <p:nvPr/>
          </p:nvSpPr>
          <p:spPr>
            <a:xfrm>
              <a:off x="4559030" y="3873152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08635AA-BF2B-40F9-350E-94F9B8B794E4}"/>
                </a:ext>
              </a:extLst>
            </p:cNvPr>
            <p:cNvSpPr/>
            <p:nvPr/>
          </p:nvSpPr>
          <p:spPr>
            <a:xfrm flipV="1"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homo </a:t>
              </a:r>
            </a:p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extracter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062F9F-A210-E164-CCA1-8F375B4CB048}"/>
              </a:ext>
            </a:extLst>
          </p:cNvPr>
          <p:cNvGrpSpPr/>
          <p:nvPr/>
        </p:nvGrpSpPr>
        <p:grpSpPr>
          <a:xfrm>
            <a:off x="5554493" y="3789332"/>
            <a:ext cx="1181912" cy="1691068"/>
            <a:chOff x="4118853" y="3873152"/>
            <a:chExt cx="1181912" cy="1691068"/>
          </a:xfrm>
        </p:grpSpPr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id="{1E063CB8-48A8-B4FF-E09B-7EFA8447F97E}"/>
                </a:ext>
              </a:extLst>
            </p:cNvPr>
            <p:cNvSpPr/>
            <p:nvPr/>
          </p:nvSpPr>
          <p:spPr>
            <a:xfrm>
              <a:off x="4559030" y="3873152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476C8E0-205E-B228-AF38-9B0B9E5DBFD3}"/>
                </a:ext>
              </a:extLst>
            </p:cNvPr>
            <p:cNvSpPr/>
            <p:nvPr/>
          </p:nvSpPr>
          <p:spPr>
            <a:xfrm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hetero </a:t>
              </a:r>
            </a:p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extracter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7BE29D-AD46-9C25-A66A-746E170BC3FB}"/>
              </a:ext>
            </a:extLst>
          </p:cNvPr>
          <p:cNvGrpSpPr/>
          <p:nvPr/>
        </p:nvGrpSpPr>
        <p:grpSpPr>
          <a:xfrm>
            <a:off x="8237218" y="3690695"/>
            <a:ext cx="1181912" cy="1691068"/>
            <a:chOff x="4118853" y="3873152"/>
            <a:chExt cx="1181912" cy="1691068"/>
          </a:xfrm>
        </p:grpSpPr>
        <p:sp>
          <p:nvSpPr>
            <p:cNvPr id="19" name="화살표: 위쪽 18">
              <a:extLst>
                <a:ext uri="{FF2B5EF4-FFF2-40B4-BE49-F238E27FC236}">
                  <a16:creationId xmlns:a16="http://schemas.microsoft.com/office/drawing/2014/main" id="{B0BED208-5F9F-05DD-2D4E-40DA53F676A0}"/>
                </a:ext>
              </a:extLst>
            </p:cNvPr>
            <p:cNvSpPr/>
            <p:nvPr/>
          </p:nvSpPr>
          <p:spPr>
            <a:xfrm>
              <a:off x="4559030" y="3873152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35A4C30-A3AE-A550-F580-621D5D917285}"/>
                </a:ext>
              </a:extLst>
            </p:cNvPr>
            <p:cNvSpPr/>
            <p:nvPr/>
          </p:nvSpPr>
          <p:spPr>
            <a:xfrm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gating</a:t>
              </a:r>
            </a:p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network 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14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45AAE-EA80-6568-EA17-F3421E25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0" y="112206"/>
            <a:ext cx="10515600" cy="1325563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69EBAE-2799-EAE0-CAA4-040219DBFA21}"/>
              </a:ext>
            </a:extLst>
          </p:cNvPr>
          <p:cNvGrpSpPr/>
          <p:nvPr/>
        </p:nvGrpSpPr>
        <p:grpSpPr>
          <a:xfrm>
            <a:off x="2513443" y="3102245"/>
            <a:ext cx="2514951" cy="2022123"/>
            <a:chOff x="1996206" y="3009882"/>
            <a:chExt cx="2514951" cy="202212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ACBEAF1-9A46-7300-6B07-B74E489B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4890" y="3009882"/>
              <a:ext cx="1657581" cy="30484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665577E-3692-0927-92E6-E434E0BA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6206" y="3517319"/>
              <a:ext cx="2514951" cy="1514686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B96113B-A780-9188-82B6-78D2F51DD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21" y="3102245"/>
            <a:ext cx="2019582" cy="79068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39BEC5-3862-FC1B-E0FD-9CDBF5F6699A}"/>
              </a:ext>
            </a:extLst>
          </p:cNvPr>
          <p:cNvSpPr/>
          <p:nvPr/>
        </p:nvSpPr>
        <p:spPr>
          <a:xfrm>
            <a:off x="3179961" y="1950362"/>
            <a:ext cx="1181912" cy="7003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local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4557B4-D3E2-C4EC-B090-F9E8D3867446}"/>
              </a:ext>
            </a:extLst>
          </p:cNvPr>
          <p:cNvSpPr/>
          <p:nvPr/>
        </p:nvSpPr>
        <p:spPr>
          <a:xfrm>
            <a:off x="7193356" y="1954105"/>
            <a:ext cx="1181912" cy="7003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server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449419-1F6B-EB27-40D4-9CB98F877B44}"/>
              </a:ext>
            </a:extLst>
          </p:cNvPr>
          <p:cNvSpPr/>
          <p:nvPr/>
        </p:nvSpPr>
        <p:spPr>
          <a:xfrm>
            <a:off x="1025930" y="3102245"/>
            <a:ext cx="1657582" cy="3048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cross entropy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08EA311-DD93-BFEE-700C-32EFF1A34B5A}"/>
              </a:ext>
            </a:extLst>
          </p:cNvPr>
          <p:cNvSpPr/>
          <p:nvPr/>
        </p:nvSpPr>
        <p:spPr>
          <a:xfrm>
            <a:off x="1025930" y="4013693"/>
            <a:ext cx="1176942" cy="7066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SGD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BF133A-2D6C-987A-A2B6-ADE57BAAC0D3}"/>
              </a:ext>
            </a:extLst>
          </p:cNvPr>
          <p:cNvSpPr/>
          <p:nvPr/>
        </p:nvSpPr>
        <p:spPr>
          <a:xfrm>
            <a:off x="9090086" y="3053756"/>
            <a:ext cx="1176942" cy="7066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FedAvg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5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68F77-942A-1B52-CA6C-819916E3E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E79B58-D2DB-B56F-575A-33A1D1A76615}"/>
              </a:ext>
            </a:extLst>
          </p:cNvPr>
          <p:cNvGrpSpPr/>
          <p:nvPr/>
        </p:nvGrpSpPr>
        <p:grpSpPr>
          <a:xfrm>
            <a:off x="1410510" y="320868"/>
            <a:ext cx="7636212" cy="6216264"/>
            <a:chOff x="466928" y="780232"/>
            <a:chExt cx="6731542" cy="57862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43EA2B-0B47-5725-3FFE-441BB318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296" y="780232"/>
              <a:ext cx="6673174" cy="273080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F43F56F-1FCC-6923-D8FA-968576588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928" y="3511041"/>
              <a:ext cx="3978612" cy="3055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530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C4537-F720-7D68-B7BA-370B5FBF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76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22C06-84B1-DA9B-12A8-BD950AAB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5F3D92-D9C3-0024-2A02-999D7715F850}"/>
              </a:ext>
            </a:extLst>
          </p:cNvPr>
          <p:cNvGrpSpPr/>
          <p:nvPr/>
        </p:nvGrpSpPr>
        <p:grpSpPr>
          <a:xfrm>
            <a:off x="895927" y="1893453"/>
            <a:ext cx="3380510" cy="1200727"/>
            <a:chOff x="1256145" y="2382981"/>
            <a:chExt cx="3380510" cy="120072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EDBD0E2-7F00-AEE5-925B-3DA8437EF87B}"/>
                </a:ext>
              </a:extLst>
            </p:cNvPr>
            <p:cNvSpPr/>
            <p:nvPr/>
          </p:nvSpPr>
          <p:spPr>
            <a:xfrm>
              <a:off x="1256145" y="2382981"/>
              <a:ext cx="3380510" cy="12007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dataset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B430DED-8438-7AC6-63DF-96D1AFEE6C78}"/>
                </a:ext>
              </a:extLst>
            </p:cNvPr>
            <p:cNvSpPr/>
            <p:nvPr/>
          </p:nvSpPr>
          <p:spPr>
            <a:xfrm>
              <a:off x="1454727" y="2879436"/>
              <a:ext cx="1362363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CIFAR-10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E258F0-E192-643A-4495-40619FACEB05}"/>
                </a:ext>
              </a:extLst>
            </p:cNvPr>
            <p:cNvSpPr/>
            <p:nvPr/>
          </p:nvSpPr>
          <p:spPr>
            <a:xfrm>
              <a:off x="3068782" y="2879436"/>
              <a:ext cx="1362363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CIFAR-100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61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161E4-C116-9D60-60FE-C0A87B5D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36693-7464-DB5E-202C-AF0CF467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83" y="1058591"/>
            <a:ext cx="10610633" cy="51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08149-554A-19BA-73E6-5F2907E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6BF81-3C57-4353-40E1-5A05A19C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1075687"/>
            <a:ext cx="10963564" cy="53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8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0651E-A9C0-103A-6623-D99004E6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AD7D47-23A9-F9D3-3E35-274FA976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055"/>
            <a:ext cx="12192000" cy="49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4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E6A76-896A-2FD1-A3AA-C1F92E3F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D36D6-64A5-5403-C778-CFC2A358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091243"/>
            <a:ext cx="11323782" cy="56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33C19E-EE54-6DEF-6ECE-AC462BF4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89" y="662781"/>
            <a:ext cx="10082084" cy="6105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81BE892-5E43-9EC4-5875-BDE12F57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CE67-EF0D-0E55-AB0B-8B45BBF5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27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65B6B-5EA6-B2AE-481E-B11AADEA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37D58-F658-16F1-062A-D2872B0C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060542"/>
            <a:ext cx="10861964" cy="54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3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39C1D5-B09D-C89C-98E1-ADE517A9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808870"/>
            <a:ext cx="10594109" cy="54749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2249FC-8BE4-82E8-4439-4228E44C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150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911E12-D5A0-8379-31FE-BC0F2F64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6" y="1049194"/>
            <a:ext cx="10751127" cy="54322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09994-02E0-A33B-E316-325777E6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0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F2280B-98E0-3E11-B31C-B49AA584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972357"/>
            <a:ext cx="11841018" cy="53869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B3016F-BE81-A40B-DB25-0BD65A0B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603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0706-4EFB-B66C-50FD-A16ACD0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66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880F-6ACB-AFD8-795F-7C8AC9F0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Challenges in FL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5A77-70A2-3612-1B74-5D72A5A42EE3}"/>
              </a:ext>
            </a:extLst>
          </p:cNvPr>
          <p:cNvSpPr txBox="1"/>
          <p:nvPr/>
        </p:nvSpPr>
        <p:spPr>
          <a:xfrm>
            <a:off x="838200" y="1690688"/>
            <a:ext cx="388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-&gt; heterogeneity!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2463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6F62-AF11-863D-5E27-64F0F4C4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Work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7CADD-B040-AD35-DD4C-ECEB1030BCD1}"/>
              </a:ext>
            </a:extLst>
          </p:cNvPr>
          <p:cNvSpPr txBox="1"/>
          <p:nvPr/>
        </p:nvSpPr>
        <p:spPr>
          <a:xfrm>
            <a:off x="838200" y="1690688"/>
            <a:ext cx="897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-&gt; Model-Heterogeneous Personalized FL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72533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7523-2347-837C-7BD6-960824DB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Challenges in MHPFL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7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19F7-9A37-C385-0C9D-0FB13694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Problem the Author Aimed to Solve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6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9B4A-2D1B-9A92-0E6E-91785097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MoE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7B2B1-E1F6-8A31-9ADA-9327D7EF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09" y="1909207"/>
            <a:ext cx="5147717" cy="32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59638-C19E-F9E3-3B74-51874F6F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6" y="150673"/>
            <a:ext cx="10515600" cy="1325563"/>
          </a:xfrm>
        </p:spPr>
        <p:txBody>
          <a:bodyPr/>
          <a:lstStyle/>
          <a:p>
            <a:r>
              <a:rPr lang="en-US" altLang="ko-KR" err="1"/>
              <a:t>pFedMoE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BB997-3C5A-F586-488B-A1A23FB3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46" y="1158269"/>
            <a:ext cx="7617918" cy="55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1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51B8B-DB05-EFE2-C0FA-C32B1C46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2" y="131662"/>
            <a:ext cx="10515600" cy="1325563"/>
          </a:xfrm>
        </p:spPr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B0B47-2256-D2BF-0895-8581B073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9" y="4379989"/>
            <a:ext cx="3015883" cy="794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E29BB3-B4E6-E381-1764-41DAF297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344" y="4379989"/>
            <a:ext cx="4017410" cy="7854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486CDD-5ED7-1BA9-3D3D-317DD2ACE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486" y="5920444"/>
            <a:ext cx="2302669" cy="5450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C60FF8-98F5-821F-88B2-FCC9B6EE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2363"/>
          <a:stretch/>
        </p:blipFill>
        <p:spPr>
          <a:xfrm>
            <a:off x="7974085" y="4416171"/>
            <a:ext cx="3630532" cy="7130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28B444-6565-53F5-EC61-3689D7D4E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0130" y="2957946"/>
            <a:ext cx="5244426" cy="7854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BE9227-1053-07F7-E0AD-E861AC741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263" y="1470184"/>
            <a:ext cx="3545561" cy="663363"/>
          </a:xfrm>
          <a:prstGeom prst="rect">
            <a:avLst/>
          </a:prstGeom>
        </p:spPr>
      </p:pic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C89B0684-18D9-8FEA-9930-44648D62AC96}"/>
              </a:ext>
            </a:extLst>
          </p:cNvPr>
          <p:cNvSpPr/>
          <p:nvPr/>
        </p:nvSpPr>
        <p:spPr>
          <a:xfrm>
            <a:off x="5719649" y="5244122"/>
            <a:ext cx="304800" cy="6633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76C0478F-35D3-4DC0-1EF1-96BA9FB88733}"/>
              </a:ext>
            </a:extLst>
          </p:cNvPr>
          <p:cNvSpPr/>
          <p:nvPr/>
        </p:nvSpPr>
        <p:spPr>
          <a:xfrm rot="17712407">
            <a:off x="4034974" y="4673604"/>
            <a:ext cx="304800" cy="170724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A9F3C7B4-599D-D66E-5350-9A038724C7BB}"/>
              </a:ext>
            </a:extLst>
          </p:cNvPr>
          <p:cNvSpPr/>
          <p:nvPr/>
        </p:nvSpPr>
        <p:spPr>
          <a:xfrm rot="3722899">
            <a:off x="7745555" y="4685998"/>
            <a:ext cx="304800" cy="1868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E7F73BB2-3F89-2843-1FB9-54444AECB4A9}"/>
              </a:ext>
            </a:extLst>
          </p:cNvPr>
          <p:cNvSpPr/>
          <p:nvPr/>
        </p:nvSpPr>
        <p:spPr>
          <a:xfrm>
            <a:off x="5697420" y="3732227"/>
            <a:ext cx="304800" cy="6633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83B6AECD-FB09-4B2F-2985-7A53EB8D1BF2}"/>
              </a:ext>
            </a:extLst>
          </p:cNvPr>
          <p:cNvSpPr/>
          <p:nvPr/>
        </p:nvSpPr>
        <p:spPr>
          <a:xfrm>
            <a:off x="5697420" y="2186792"/>
            <a:ext cx="304800" cy="6633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9CAEAB-2B0F-882D-910D-DF442162ECFD}"/>
              </a:ext>
            </a:extLst>
          </p:cNvPr>
          <p:cNvGrpSpPr/>
          <p:nvPr/>
        </p:nvGrpSpPr>
        <p:grpSpPr>
          <a:xfrm>
            <a:off x="4606372" y="246096"/>
            <a:ext cx="1011677" cy="1224088"/>
            <a:chOff x="2733473" y="4863830"/>
            <a:chExt cx="1011677" cy="1224088"/>
          </a:xfrm>
        </p:grpSpPr>
        <p:sp>
          <p:nvSpPr>
            <p:cNvPr id="18" name="화살표: 위쪽 17">
              <a:extLst>
                <a:ext uri="{FF2B5EF4-FFF2-40B4-BE49-F238E27FC236}">
                  <a16:creationId xmlns:a16="http://schemas.microsoft.com/office/drawing/2014/main" id="{3F0F26BF-5454-3155-DC1B-516944D9E6F6}"/>
                </a:ext>
              </a:extLst>
            </p:cNvPr>
            <p:cNvSpPr/>
            <p:nvPr/>
          </p:nvSpPr>
          <p:spPr>
            <a:xfrm flipV="1">
              <a:off x="3088532" y="5668951"/>
              <a:ext cx="301558" cy="418967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2562726-5D75-1100-0AB3-9F0F434B2C9C}"/>
                </a:ext>
              </a:extLst>
            </p:cNvPr>
            <p:cNvSpPr/>
            <p:nvPr/>
          </p:nvSpPr>
          <p:spPr>
            <a:xfrm>
              <a:off x="2733473" y="4863830"/>
              <a:ext cx="1011677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local header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31D4FA-66B1-2FFC-6768-EDECA78CDCC4}"/>
              </a:ext>
            </a:extLst>
          </p:cNvPr>
          <p:cNvGrpSpPr/>
          <p:nvPr/>
        </p:nvGrpSpPr>
        <p:grpSpPr>
          <a:xfrm>
            <a:off x="5882586" y="3936966"/>
            <a:ext cx="1394877" cy="661526"/>
            <a:chOff x="3905888" y="4863829"/>
            <a:chExt cx="1394877" cy="66152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0FD81A-64DB-747C-C295-CAD5BD7DF130}"/>
                </a:ext>
              </a:extLst>
            </p:cNvPr>
            <p:cNvSpPr/>
            <p:nvPr/>
          </p:nvSpPr>
          <p:spPr>
            <a:xfrm>
              <a:off x="4118853" y="4863829"/>
              <a:ext cx="1181912" cy="5614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hetero </a:t>
              </a:r>
            </a:p>
            <a:p>
              <a:pPr algn="ctr"/>
              <a:r>
                <a:rPr lang="en-US" altLang="ko-KR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extracter</a:t>
              </a:r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 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BC1CF180-F6AA-6941-1034-81D65359E88C}"/>
                </a:ext>
              </a:extLst>
            </p:cNvPr>
            <p:cNvSpPr/>
            <p:nvPr/>
          </p:nvSpPr>
          <p:spPr>
            <a:xfrm rot="13236705">
              <a:off x="3905888" y="5139121"/>
              <a:ext cx="301558" cy="386234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651C0A2-6D47-399A-59E5-2D9A49BB321E}"/>
              </a:ext>
            </a:extLst>
          </p:cNvPr>
          <p:cNvGrpSpPr/>
          <p:nvPr/>
        </p:nvGrpSpPr>
        <p:grpSpPr>
          <a:xfrm>
            <a:off x="1424451" y="3429000"/>
            <a:ext cx="1011677" cy="1134884"/>
            <a:chOff x="2733473" y="4863830"/>
            <a:chExt cx="1011677" cy="1134884"/>
          </a:xfrm>
        </p:grpSpPr>
        <p:sp>
          <p:nvSpPr>
            <p:cNvPr id="24" name="화살표: 위쪽 23">
              <a:extLst>
                <a:ext uri="{FF2B5EF4-FFF2-40B4-BE49-F238E27FC236}">
                  <a16:creationId xmlns:a16="http://schemas.microsoft.com/office/drawing/2014/main" id="{244E48B8-0B45-E3B6-4446-C68538F35803}"/>
                </a:ext>
              </a:extLst>
            </p:cNvPr>
            <p:cNvSpPr/>
            <p:nvPr/>
          </p:nvSpPr>
          <p:spPr>
            <a:xfrm flipV="1">
              <a:off x="3088532" y="5660344"/>
              <a:ext cx="301558" cy="338370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D64AEA-7079-9521-E9DE-C4C773191EF2}"/>
                </a:ext>
              </a:extLst>
            </p:cNvPr>
            <p:cNvSpPr/>
            <p:nvPr/>
          </p:nvSpPr>
          <p:spPr>
            <a:xfrm>
              <a:off x="2733473" y="4863830"/>
              <a:ext cx="1011677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local header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1B11AC-6704-B1FA-89B1-CB08F13F84A1}"/>
              </a:ext>
            </a:extLst>
          </p:cNvPr>
          <p:cNvGrpSpPr/>
          <p:nvPr/>
        </p:nvGrpSpPr>
        <p:grpSpPr>
          <a:xfrm>
            <a:off x="9637088" y="3522144"/>
            <a:ext cx="1181912" cy="1074871"/>
            <a:chOff x="4118853" y="4863829"/>
            <a:chExt cx="1181912" cy="1074871"/>
          </a:xfrm>
        </p:grpSpPr>
        <p:sp>
          <p:nvSpPr>
            <p:cNvPr id="27" name="화살표: 위쪽 26">
              <a:extLst>
                <a:ext uri="{FF2B5EF4-FFF2-40B4-BE49-F238E27FC236}">
                  <a16:creationId xmlns:a16="http://schemas.microsoft.com/office/drawing/2014/main" id="{371B3F18-3871-8268-7EB6-BE82C17DB466}"/>
                </a:ext>
              </a:extLst>
            </p:cNvPr>
            <p:cNvSpPr/>
            <p:nvPr/>
          </p:nvSpPr>
          <p:spPr>
            <a:xfrm flipV="1">
              <a:off x="4568978" y="5564220"/>
              <a:ext cx="301558" cy="374480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118EF51-3EE4-5A66-2AC0-DC35862C8306}"/>
                </a:ext>
              </a:extLst>
            </p:cNvPr>
            <p:cNvSpPr/>
            <p:nvPr/>
          </p:nvSpPr>
          <p:spPr>
            <a:xfrm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gating</a:t>
              </a:r>
            </a:p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network 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96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82</Words>
  <Application>Microsoft Office PowerPoint</Application>
  <PresentationFormat>와이드스크린</PresentationFormat>
  <Paragraphs>47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pFedMoE: Data-Level Personalization with Mixture of Experts for Model-Heterogeneous Personalized Federated Learning</vt:lpstr>
      <vt:lpstr>FL?</vt:lpstr>
      <vt:lpstr>Challenges in FL</vt:lpstr>
      <vt:lpstr>Related Work</vt:lpstr>
      <vt:lpstr>Challenges in MHPFL</vt:lpstr>
      <vt:lpstr>The Problem the Author Aimed to Solve</vt:lpstr>
      <vt:lpstr>MoE?</vt:lpstr>
      <vt:lpstr>pFedMoE</vt:lpstr>
      <vt:lpstr>inference</vt:lpstr>
      <vt:lpstr>training</vt:lpstr>
      <vt:lpstr>training</vt:lpstr>
      <vt:lpstr>PowerPoint 프레젠테이션</vt:lpstr>
      <vt:lpstr>Analysis</vt:lpstr>
      <vt:lpstr>Experiment Setup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9</cp:revision>
  <dcterms:created xsi:type="dcterms:W3CDTF">2025-02-17T08:00:14Z</dcterms:created>
  <dcterms:modified xsi:type="dcterms:W3CDTF">2025-03-07T16:09:31Z</dcterms:modified>
</cp:coreProperties>
</file>