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sldIdLst>
    <p:sldId id="256" r:id="rId2"/>
    <p:sldId id="266" r:id="rId3"/>
    <p:sldId id="267" r:id="rId4"/>
    <p:sldId id="261" r:id="rId5"/>
    <p:sldId id="268" r:id="rId6"/>
    <p:sldId id="257" r:id="rId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78"/>
  </p:normalViewPr>
  <p:slideViewPr>
    <p:cSldViewPr snapToGrid="0">
      <p:cViewPr varScale="1">
        <p:scale>
          <a:sx n="109" d="100"/>
          <a:sy n="109" d="100"/>
        </p:scale>
        <p:origin x="13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6D710-B669-7449-A0DD-511F7807F75B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12475-4209-0E4A-B663-13BEB1129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9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FDA8B-4957-4CD1-46F5-DB3B13EC0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462987"/>
            <a:ext cx="8543925" cy="57139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EA72D-35C7-8775-88A9-E01B65315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6D710-B669-7449-A0DD-511F7807F75B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554E1-3BB9-4A04-DF13-D2943B4C5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28FB4-4B76-AF9D-0602-CE00C27F1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12475-4209-0E4A-B663-13BEB1129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FDA8B-4957-4CD1-46F5-DB3B13EC0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62790"/>
            <a:ext cx="4860884" cy="3581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EA72D-35C7-8775-88A9-E01B65315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6D710-B669-7449-A0DD-511F7807F75B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554E1-3BB9-4A04-DF13-D2943B4C5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28FB4-4B76-AF9D-0602-CE00C27F1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12475-4209-0E4A-B663-13BEB1129A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18B29A7-D3AC-995D-3243-E7B69EF091C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045118" y="1562790"/>
            <a:ext cx="4860884" cy="3581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90141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FDA8B-4957-4CD1-46F5-DB3B13EC0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255" y="49875"/>
            <a:ext cx="4448019" cy="327721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18B29A7-D3AC-995D-3243-E7B69EF091C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111618" y="49875"/>
            <a:ext cx="4448019" cy="327721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3846CF-908D-F374-C5BD-F5BFFD8988F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2253" y="3548150"/>
            <a:ext cx="4448019" cy="327721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24EE71D-F64C-6CE9-85D1-3565A92C7C99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111616" y="3548150"/>
            <a:ext cx="4448019" cy="327721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70253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6D710-B669-7449-A0DD-511F7807F75B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12475-4209-0E4A-B663-13BEB1129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8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6D710-B669-7449-A0DD-511F7807F75B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12475-4209-0E4A-B663-13BEB1129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2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6D710-B669-7449-A0DD-511F7807F75B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12475-4209-0E4A-B663-13BEB1129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91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6D710-B669-7449-A0DD-511F7807F75B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12475-4209-0E4A-B663-13BEB1129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8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6D710-B669-7449-A0DD-511F7807F75B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12475-4209-0E4A-B663-13BEB1129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83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6D710-B669-7449-A0DD-511F7807F75B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12475-4209-0E4A-B663-13BEB1129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1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0" r:id="rId2"/>
    <p:sldLayoutId id="2147483674" r:id="rId3"/>
    <p:sldLayoutId id="2147483673" r:id="rId4"/>
    <p:sldLayoutId id="2147483662" r:id="rId5"/>
    <p:sldLayoutId id="2147483663" r:id="rId6"/>
    <p:sldLayoutId id="2147483664" r:id="rId7"/>
    <p:sldLayoutId id="2147483665" r:id="rId8"/>
    <p:sldLayoutId id="2147483666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09E4B-0C83-075E-D71A-BADD5795D0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9E6DC3-0FB5-E61B-D12C-D91DEA4DD4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202212_AMM_Gamma_vs_Derivatives</a:t>
            </a:r>
            <a:r>
              <a:rPr lang="en-US"/>
              <a:t>_Gamma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918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2">
            <a:extLst>
              <a:ext uri="{FF2B5EF4-FFF2-40B4-BE49-F238E27FC236}">
                <a16:creationId xmlns:a16="http://schemas.microsoft.com/office/drawing/2014/main" id="{661AC5EE-2331-AB5B-0136-7FB2E240ED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95389"/>
            <a:ext cx="4860925" cy="3514822"/>
          </a:xfrm>
          <a:prstGeom prst="rect">
            <a:avLst/>
          </a:prstGeom>
        </p:spPr>
      </p:pic>
      <p:pic>
        <p:nvPicPr>
          <p:cNvPr id="18" name="Content Placeholder 2" descr="Chart, line chart&#10;&#10;Description automatically generated">
            <a:extLst>
              <a:ext uri="{FF2B5EF4-FFF2-40B4-BE49-F238E27FC236}">
                <a16:creationId xmlns:a16="http://schemas.microsoft.com/office/drawing/2014/main" id="{C6F9FDB7-86CE-F7D3-7C6D-BB075859D3A6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/>
          <a:stretch>
            <a:fillRect/>
          </a:stretch>
        </p:blipFill>
        <p:spPr>
          <a:xfrm>
            <a:off x="5045075" y="1595389"/>
            <a:ext cx="4860925" cy="351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31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2">
            <a:extLst>
              <a:ext uri="{FF2B5EF4-FFF2-40B4-BE49-F238E27FC236}">
                <a16:creationId xmlns:a16="http://schemas.microsoft.com/office/drawing/2014/main" id="{0B882EAD-EB02-270A-BD4F-A34EBC03F9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800" y="80120"/>
            <a:ext cx="4448175" cy="3216372"/>
          </a:xfrm>
          <a:prstGeom prst="rect">
            <a:avLst/>
          </a:prstGeom>
        </p:spPr>
      </p:pic>
      <p:pic>
        <p:nvPicPr>
          <p:cNvPr id="5" name="Content Placeholder 2" descr="Chart, line chart&#10;&#10;Description automatically generated">
            <a:extLst>
              <a:ext uri="{FF2B5EF4-FFF2-40B4-BE49-F238E27FC236}">
                <a16:creationId xmlns:a16="http://schemas.microsoft.com/office/drawing/2014/main" id="{6E00890A-959F-4B35-2DB0-39C4B738581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/>
          <a:stretch>
            <a:fillRect/>
          </a:stretch>
        </p:blipFill>
        <p:spPr>
          <a:xfrm>
            <a:off x="5111750" y="80120"/>
            <a:ext cx="4448175" cy="3216372"/>
          </a:xfrm>
          <a:prstGeom prst="rect">
            <a:avLst/>
          </a:prstGeom>
        </p:spPr>
      </p:pic>
      <p:pic>
        <p:nvPicPr>
          <p:cNvPr id="8" name="Content Placeholder 8">
            <a:extLst>
              <a:ext uri="{FF2B5EF4-FFF2-40B4-BE49-F238E27FC236}">
                <a16:creationId xmlns:a16="http://schemas.microsoft.com/office/drawing/2014/main" id="{34778F12-BC6A-44E1-4B14-40A8A95A8F9C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4"/>
          <a:stretch>
            <a:fillRect/>
          </a:stretch>
        </p:blipFill>
        <p:spPr>
          <a:xfrm>
            <a:off x="431800" y="3578177"/>
            <a:ext cx="4448175" cy="3216372"/>
          </a:xfrm>
          <a:prstGeom prst="rect">
            <a:avLst/>
          </a:prstGeom>
        </p:spPr>
      </p:pic>
      <p:pic>
        <p:nvPicPr>
          <p:cNvPr id="9" name="Content Placeholder 2" descr="Chart, line chart&#10;&#10;Description automatically generated">
            <a:extLst>
              <a:ext uri="{FF2B5EF4-FFF2-40B4-BE49-F238E27FC236}">
                <a16:creationId xmlns:a16="http://schemas.microsoft.com/office/drawing/2014/main" id="{9ED42B11-77ED-1BE6-5839-E3F6DFAF249F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5"/>
          <a:stretch>
            <a:fillRect/>
          </a:stretch>
        </p:blipFill>
        <p:spPr>
          <a:xfrm>
            <a:off x="5111750" y="3578177"/>
            <a:ext cx="4448175" cy="321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870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Chart, line chart&#10;&#10;Description automatically generated">
            <a:extLst>
              <a:ext uri="{FF2B5EF4-FFF2-40B4-BE49-F238E27FC236}">
                <a16:creationId xmlns:a16="http://schemas.microsoft.com/office/drawing/2014/main" id="{85F68758-EBF8-D82B-819F-024816996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5700" y="1529556"/>
            <a:ext cx="50546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61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angle 1">
            <a:extLst>
              <a:ext uri="{FF2B5EF4-FFF2-40B4-BE49-F238E27FC236}">
                <a16:creationId xmlns:a16="http://schemas.microsoft.com/office/drawing/2014/main" id="{779887C9-E959-5227-06B1-858E653C40A5}"/>
              </a:ext>
            </a:extLst>
          </p:cNvPr>
          <p:cNvSpPr/>
          <p:nvPr/>
        </p:nvSpPr>
        <p:spPr>
          <a:xfrm>
            <a:off x="3004457" y="1698171"/>
            <a:ext cx="3512457" cy="3027980"/>
          </a:xfrm>
          <a:prstGeom prst="triangle">
            <a:avLst/>
          </a:prstGeom>
          <a:noFill/>
          <a:ln w="444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434B46-784F-848D-180E-1ADEC0D3C7D5}"/>
              </a:ext>
            </a:extLst>
          </p:cNvPr>
          <p:cNvSpPr txBox="1"/>
          <p:nvPr/>
        </p:nvSpPr>
        <p:spPr>
          <a:xfrm>
            <a:off x="1625383" y="4399674"/>
            <a:ext cx="12874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+Fee</a:t>
            </a:r>
            <a:br>
              <a:rPr lang="en-US" sz="2800" b="1" dirty="0"/>
            </a:br>
            <a:r>
              <a:rPr lang="en-US" sz="2800" b="1" dirty="0"/>
              <a:t>Income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AEE822-3ED0-7E61-57E6-16817E77BDAF}"/>
              </a:ext>
            </a:extLst>
          </p:cNvPr>
          <p:cNvSpPr txBox="1"/>
          <p:nvPr/>
        </p:nvSpPr>
        <p:spPr>
          <a:xfrm>
            <a:off x="3994289" y="744064"/>
            <a:ext cx="15327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+Gamma</a:t>
            </a:r>
            <a:br>
              <a:rPr lang="en-US" sz="2800" b="1" dirty="0"/>
            </a:br>
            <a:r>
              <a:rPr lang="en-US" sz="2800" b="1" dirty="0"/>
              <a:t>Income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2EC0B2-391B-9F7C-DADE-08EDC757A3F4}"/>
              </a:ext>
            </a:extLst>
          </p:cNvPr>
          <p:cNvSpPr txBox="1"/>
          <p:nvPr/>
        </p:nvSpPr>
        <p:spPr>
          <a:xfrm>
            <a:off x="6825143" y="4399675"/>
            <a:ext cx="13951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+Option</a:t>
            </a:r>
            <a:br>
              <a:rPr lang="en-US" sz="2800" b="1" dirty="0"/>
            </a:br>
            <a:r>
              <a:rPr lang="en-US" sz="2800" b="1" dirty="0"/>
              <a:t>Profile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F906E9-DB78-74F1-3DC6-0480F3EC456A}"/>
              </a:ext>
            </a:extLst>
          </p:cNvPr>
          <p:cNvSpPr txBox="1"/>
          <p:nvPr/>
        </p:nvSpPr>
        <p:spPr>
          <a:xfrm>
            <a:off x="5502077" y="2508164"/>
            <a:ext cx="1455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Option Buyer</a:t>
            </a:r>
            <a:br>
              <a:rPr lang="en-US" b="1" i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(hedging)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CFB0FC-62A8-B33B-06BA-41DF1AEA62B1}"/>
              </a:ext>
            </a:extLst>
          </p:cNvPr>
          <p:cNvCxnSpPr>
            <a:cxnSpLocks/>
            <a:stCxn id="11" idx="2"/>
            <a:endCxn id="12" idx="1"/>
          </p:cNvCxnSpPr>
          <p:nvPr/>
        </p:nvCxnSpPr>
        <p:spPr>
          <a:xfrm>
            <a:off x="5060216" y="2054458"/>
            <a:ext cx="1456858" cy="2536032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00D7ACF-261A-2FC1-9D6D-1626B1DF4D96}"/>
              </a:ext>
            </a:extLst>
          </p:cNvPr>
          <p:cNvSpPr txBox="1"/>
          <p:nvPr/>
        </p:nvSpPr>
        <p:spPr>
          <a:xfrm>
            <a:off x="6320106" y="4553080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-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BF40F4-E278-5F39-71B6-F8D8C4CC2C7C}"/>
              </a:ext>
            </a:extLst>
          </p:cNvPr>
          <p:cNvSpPr txBox="1"/>
          <p:nvPr/>
        </p:nvSpPr>
        <p:spPr>
          <a:xfrm>
            <a:off x="2900280" y="458434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+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8A7C1C-A212-4A0B-346B-62814E210E90}"/>
              </a:ext>
            </a:extLst>
          </p:cNvPr>
          <p:cNvCxnSpPr>
            <a:cxnSpLocks/>
          </p:cNvCxnSpPr>
          <p:nvPr/>
        </p:nvCxnSpPr>
        <p:spPr>
          <a:xfrm flipH="1">
            <a:off x="3290130" y="4819706"/>
            <a:ext cx="3029976" cy="18384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613286-8B35-8B2B-8D4A-694EDF22F412}"/>
              </a:ext>
            </a:extLst>
          </p:cNvPr>
          <p:cNvSpPr txBox="1"/>
          <p:nvPr/>
        </p:nvSpPr>
        <p:spPr>
          <a:xfrm>
            <a:off x="4905366" y="1469683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-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78B2A9-0E4C-5B00-19DB-DE9E4B1FA67D}"/>
              </a:ext>
            </a:extLst>
          </p:cNvPr>
          <p:cNvSpPr txBox="1"/>
          <p:nvPr/>
        </p:nvSpPr>
        <p:spPr>
          <a:xfrm>
            <a:off x="6517074" y="429810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E20A08-78BB-6650-721F-594D45B0777D}"/>
              </a:ext>
            </a:extLst>
          </p:cNvPr>
          <p:cNvSpPr txBox="1"/>
          <p:nvPr/>
        </p:nvSpPr>
        <p:spPr>
          <a:xfrm>
            <a:off x="3801590" y="4926799"/>
            <a:ext cx="186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Liquidity Provider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29A03C-E68B-CE82-337E-92FED3CCD4C6}"/>
              </a:ext>
            </a:extLst>
          </p:cNvPr>
          <p:cNvCxnSpPr>
            <a:cxnSpLocks/>
            <a:stCxn id="15" idx="3"/>
            <a:endCxn id="16" idx="2"/>
          </p:cNvCxnSpPr>
          <p:nvPr/>
        </p:nvCxnSpPr>
        <p:spPr>
          <a:xfrm flipV="1">
            <a:off x="2968502" y="2060604"/>
            <a:ext cx="1497602" cy="2524666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A9F1D5C-FD27-380B-B5B0-56EE4CE3980D}"/>
              </a:ext>
            </a:extLst>
          </p:cNvPr>
          <p:cNvSpPr txBox="1"/>
          <p:nvPr/>
        </p:nvSpPr>
        <p:spPr>
          <a:xfrm>
            <a:off x="2658802" y="4292882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35D21B-1C9D-8B60-50EF-1F5EA0DC7C24}"/>
              </a:ext>
            </a:extLst>
          </p:cNvPr>
          <p:cNvSpPr txBox="1"/>
          <p:nvPr/>
        </p:nvSpPr>
        <p:spPr>
          <a:xfrm>
            <a:off x="4271179" y="147582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+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2B7E0D-9F41-7480-450B-EF0101E7230D}"/>
              </a:ext>
            </a:extLst>
          </p:cNvPr>
          <p:cNvSpPr txBox="1"/>
          <p:nvPr/>
        </p:nvSpPr>
        <p:spPr>
          <a:xfrm>
            <a:off x="2507226" y="2508164"/>
            <a:ext cx="1398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Arbitrageurs</a:t>
            </a:r>
          </a:p>
          <a:p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(Market)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094D16-BD16-C65E-B563-C9FC30C06C47}"/>
              </a:ext>
            </a:extLst>
          </p:cNvPr>
          <p:cNvSpPr txBox="1"/>
          <p:nvPr/>
        </p:nvSpPr>
        <p:spPr>
          <a:xfrm>
            <a:off x="4289456" y="3217004"/>
            <a:ext cx="9253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The</a:t>
            </a:r>
          </a:p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AMM</a:t>
            </a:r>
          </a:p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Triangle</a:t>
            </a:r>
          </a:p>
        </p:txBody>
      </p:sp>
    </p:spTree>
    <p:extLst>
      <p:ext uri="{BB962C8B-B14F-4D97-AF65-F5344CB8AC3E}">
        <p14:creationId xmlns:p14="http://schemas.microsoft.com/office/powerpoint/2010/main" val="561638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7864F4EB-127E-17F2-1664-53DF659D6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682277"/>
          </a:xfrm>
        </p:spPr>
        <p:txBody>
          <a:bodyPr>
            <a:normAutofit fontScale="90000"/>
          </a:bodyPr>
          <a:lstStyle/>
          <a:p>
            <a:r>
              <a:rPr lang="en-US" dirty="0"/>
              <a:t>PASTE AREA</a:t>
            </a:r>
          </a:p>
        </p:txBody>
      </p:sp>
    </p:spTree>
    <p:extLst>
      <p:ext uri="{BB962C8B-B14F-4D97-AF65-F5344CB8AC3E}">
        <p14:creationId xmlns:p14="http://schemas.microsoft.com/office/powerpoint/2010/main" val="886171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47</Words>
  <Application>Microsoft Macintosh PowerPoint</Application>
  <PresentationFormat>A4 Paper (210x297 mm)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Results</vt:lpstr>
      <vt:lpstr>PowerPoint Presentation</vt:lpstr>
      <vt:lpstr>PowerPoint Presentation</vt:lpstr>
      <vt:lpstr>PowerPoint Presentation</vt:lpstr>
      <vt:lpstr>PowerPoint Presentation</vt:lpstr>
      <vt:lpstr>PASTE AREA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</dc:title>
  <dc:creator>Stefan Loesch</dc:creator>
  <cp:lastModifiedBy>Stefan Loesch</cp:lastModifiedBy>
  <cp:revision>10</cp:revision>
  <dcterms:created xsi:type="dcterms:W3CDTF">2022-12-20T07:31:17Z</dcterms:created>
  <dcterms:modified xsi:type="dcterms:W3CDTF">2022-12-20T07:53:10Z</dcterms:modified>
</cp:coreProperties>
</file>