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246dd59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246dd59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6246dd59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6246dd59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246dd59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246dd59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246dd59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246dd59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246dd59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246dd59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6246dd59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6246dd59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6246dd59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6246dd59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6246dd59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6246dd59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6246dd5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6246dd5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62779e4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62779e4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62779e4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62779e4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246dd59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246dd59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62779e4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62779e4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6246dd590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6246dd590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6246dd590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6246dd590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246dd59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246dd59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246dd59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246dd59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6246dd59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6246dd59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246dd59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246dd59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6246dd59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6246dd59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246dd5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246dd5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246dd5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246dd5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Şafak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8.png"/><Relationship Id="rId6" Type="http://schemas.openxmlformats.org/officeDocument/2006/relationships/hyperlink" Target="https://www.dbs.ifi.lmu.de/Publikationen/Papers/LOF.pdf" TargetMode="External"/><Relationship Id="rId7" Type="http://schemas.openxmlformats.org/officeDocument/2006/relationships/hyperlink" Target="https://en.wikipedia.org/wiki/Local_outlier_fac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en.wikipedia.org/w/index.php?title=Local_outlier_factor&amp;oldid=1033189240" TargetMode="External"/><Relationship Id="rId5" Type="http://schemas.openxmlformats.org/officeDocument/2006/relationships/hyperlink" Target="https://jaan.io/what-is-variational-autoencoder-vae-tutorial/" TargetMode="External"/><Relationship Id="rId6" Type="http://schemas.openxmlformats.org/officeDocument/2006/relationships/hyperlink" Target="http://www.deeplearningbook.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cs.nju.edu.cn/zhouzh/zhouzh.files/publication/icdm08b.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595351"/>
            <a:ext cx="7136700" cy="10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5260">
                <a:solidFill>
                  <a:srgbClr val="134F5C"/>
                </a:solidFill>
              </a:rPr>
              <a:t>Anomaly Detection</a:t>
            </a:r>
            <a:endParaRPr sz="5260">
              <a:solidFill>
                <a:srgbClr val="134F5C"/>
              </a:solidFill>
            </a:endParaRPr>
          </a:p>
        </p:txBody>
      </p:sp>
      <p:pic>
        <p:nvPicPr>
          <p:cNvPr id="67" name="Google Shape;67;p13"/>
          <p:cNvPicPr preferRelativeResize="0"/>
          <p:nvPr/>
        </p:nvPicPr>
        <p:blipFill>
          <a:blip r:embed="rId3">
            <a:alphaModFix/>
          </a:blip>
          <a:stretch>
            <a:fillRect/>
          </a:stretch>
        </p:blipFill>
        <p:spPr>
          <a:xfrm>
            <a:off x="8292250" y="4291744"/>
            <a:ext cx="851750" cy="85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Local Outlier Factor</a:t>
            </a:r>
            <a:endParaRPr>
              <a:solidFill>
                <a:srgbClr val="00ACEE"/>
              </a:solidFill>
            </a:endParaRPr>
          </a:p>
        </p:txBody>
      </p:sp>
      <p:cxnSp>
        <p:nvCxnSpPr>
          <p:cNvPr id="143" name="Google Shape;143;p22"/>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22"/>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45" name="Google Shape;145;p22"/>
          <p:cNvSpPr txBox="1"/>
          <p:nvPr/>
        </p:nvSpPr>
        <p:spPr>
          <a:xfrm>
            <a:off x="417625" y="1255813"/>
            <a:ext cx="518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Intuitively, the </a:t>
            </a:r>
            <a:r>
              <a:rPr b="1" lang="en-GB">
                <a:latin typeface="Open Sans"/>
                <a:ea typeface="Open Sans"/>
                <a:cs typeface="Open Sans"/>
                <a:sym typeface="Open Sans"/>
              </a:rPr>
              <a:t>local reachability density</a:t>
            </a:r>
            <a:r>
              <a:rPr lang="en-GB">
                <a:latin typeface="Open Sans"/>
                <a:ea typeface="Open Sans"/>
                <a:cs typeface="Open Sans"/>
                <a:sym typeface="Open Sans"/>
              </a:rPr>
              <a:t> of an object p is the inverse of the average reachability distance based on the MinPts-nearest neighbors of p.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146" name="Google Shape;146;p22"/>
          <p:cNvPicPr preferRelativeResize="0"/>
          <p:nvPr/>
        </p:nvPicPr>
        <p:blipFill>
          <a:blip r:embed="rId4">
            <a:alphaModFix/>
          </a:blip>
          <a:stretch>
            <a:fillRect/>
          </a:stretch>
        </p:blipFill>
        <p:spPr>
          <a:xfrm>
            <a:off x="2629150" y="2417979"/>
            <a:ext cx="3686124" cy="12061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Local Outlier Factor</a:t>
            </a:r>
            <a:endParaRPr>
              <a:solidFill>
                <a:srgbClr val="00ACEE"/>
              </a:solidFill>
            </a:endParaRPr>
          </a:p>
        </p:txBody>
      </p:sp>
      <p:cxnSp>
        <p:nvCxnSpPr>
          <p:cNvPr id="152" name="Google Shape;152;p23"/>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53" name="Google Shape;153;p23"/>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54" name="Google Shape;154;p23"/>
          <p:cNvSpPr txBox="1"/>
          <p:nvPr/>
        </p:nvSpPr>
        <p:spPr>
          <a:xfrm>
            <a:off x="417625" y="1255825"/>
            <a:ext cx="8352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The outlier factor of object p captures the degree to which we call p an outlier. It is the average of the ratio of the local reachability density of p and those of p’s MinPts-nearest neighbors. LOF generates a score for each point. A value below 1 indicates a denser region, while values ​​significantly greater than 1 indicate outliers.</a:t>
            </a:r>
            <a:endParaRPr>
              <a:latin typeface="Open Sans"/>
              <a:ea typeface="Open Sans"/>
              <a:cs typeface="Open Sans"/>
              <a:sym typeface="Open Sans"/>
            </a:endParaRPr>
          </a:p>
        </p:txBody>
      </p:sp>
      <p:pic>
        <p:nvPicPr>
          <p:cNvPr id="155" name="Google Shape;155;p23"/>
          <p:cNvPicPr preferRelativeResize="0"/>
          <p:nvPr/>
        </p:nvPicPr>
        <p:blipFill>
          <a:blip r:embed="rId4">
            <a:alphaModFix/>
          </a:blip>
          <a:stretch>
            <a:fillRect/>
          </a:stretch>
        </p:blipFill>
        <p:spPr>
          <a:xfrm>
            <a:off x="3116088" y="2447100"/>
            <a:ext cx="2911826" cy="9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Local Outlier Factor</a:t>
            </a:r>
            <a:endParaRPr>
              <a:solidFill>
                <a:srgbClr val="00ACEE"/>
              </a:solidFill>
            </a:endParaRPr>
          </a:p>
        </p:txBody>
      </p:sp>
      <p:cxnSp>
        <p:nvCxnSpPr>
          <p:cNvPr id="161" name="Google Shape;161;p24"/>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62" name="Google Shape;162;p24"/>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163" name="Google Shape;163;p24"/>
          <p:cNvPicPr preferRelativeResize="0"/>
          <p:nvPr/>
        </p:nvPicPr>
        <p:blipFill>
          <a:blip r:embed="rId4">
            <a:alphaModFix/>
          </a:blip>
          <a:stretch>
            <a:fillRect/>
          </a:stretch>
        </p:blipFill>
        <p:spPr>
          <a:xfrm>
            <a:off x="551050" y="1166150"/>
            <a:ext cx="3637601" cy="3250400"/>
          </a:xfrm>
          <a:prstGeom prst="rect">
            <a:avLst/>
          </a:prstGeom>
          <a:noFill/>
          <a:ln>
            <a:noFill/>
          </a:ln>
        </p:spPr>
      </p:pic>
      <p:pic>
        <p:nvPicPr>
          <p:cNvPr id="164" name="Google Shape;164;p24"/>
          <p:cNvPicPr preferRelativeResize="0"/>
          <p:nvPr/>
        </p:nvPicPr>
        <p:blipFill>
          <a:blip r:embed="rId5">
            <a:alphaModFix/>
          </a:blip>
          <a:stretch>
            <a:fillRect/>
          </a:stretch>
        </p:blipFill>
        <p:spPr>
          <a:xfrm>
            <a:off x="5333075" y="1299025"/>
            <a:ext cx="2294350" cy="2406200"/>
          </a:xfrm>
          <a:prstGeom prst="rect">
            <a:avLst/>
          </a:prstGeom>
          <a:noFill/>
          <a:ln>
            <a:noFill/>
          </a:ln>
        </p:spPr>
      </p:pic>
      <p:sp>
        <p:nvSpPr>
          <p:cNvPr id="165" name="Google Shape;165;p24"/>
          <p:cNvSpPr txBox="1"/>
          <p:nvPr/>
        </p:nvSpPr>
        <p:spPr>
          <a:xfrm>
            <a:off x="5229475" y="3931875"/>
            <a:ext cx="284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Explanations &amp; images are taken from </a:t>
            </a:r>
            <a:r>
              <a:rPr lang="en-GB" u="sng">
                <a:solidFill>
                  <a:schemeClr val="hlink"/>
                </a:solidFill>
                <a:latin typeface="Open Sans"/>
                <a:ea typeface="Open Sans"/>
                <a:cs typeface="Open Sans"/>
                <a:sym typeface="Open Sans"/>
                <a:hlinkClick r:id="rId6"/>
              </a:rPr>
              <a:t>original paper</a:t>
            </a:r>
            <a:r>
              <a:rPr lang="en-GB">
                <a:latin typeface="Open Sans"/>
                <a:ea typeface="Open Sans"/>
                <a:cs typeface="Open Sans"/>
                <a:sym typeface="Open Sans"/>
              </a:rPr>
              <a:t> and </a:t>
            </a:r>
            <a:r>
              <a:rPr lang="en-GB" u="sng">
                <a:solidFill>
                  <a:schemeClr val="hlink"/>
                </a:solidFill>
                <a:latin typeface="Open Sans"/>
                <a:ea typeface="Open Sans"/>
                <a:cs typeface="Open Sans"/>
                <a:sym typeface="Open Sans"/>
                <a:hlinkClick r:id="rId7"/>
              </a:rPr>
              <a:t>wikipedia</a:t>
            </a:r>
            <a:r>
              <a:rPr lang="en-GB">
                <a:latin typeface="Open Sans"/>
                <a:ea typeface="Open Sans"/>
                <a:cs typeface="Open Sans"/>
                <a:sym typeface="Open Sans"/>
              </a:rPr>
              <a:t> page. See for more details.</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2218050" y="1950600"/>
            <a:ext cx="4707900" cy="124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GB" sz="5840">
                <a:solidFill>
                  <a:srgbClr val="134F5C"/>
                </a:solidFill>
              </a:rPr>
              <a:t>AUTOENCODERS</a:t>
            </a:r>
            <a:endParaRPr sz="5840">
              <a:solidFill>
                <a:srgbClr val="00ACEE"/>
              </a:solidFill>
            </a:endParaRPr>
          </a:p>
        </p:txBody>
      </p:sp>
      <p:pic>
        <p:nvPicPr>
          <p:cNvPr id="171" name="Google Shape;171;p25"/>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Autoencoders: Motivation</a:t>
            </a:r>
            <a:endParaRPr>
              <a:solidFill>
                <a:srgbClr val="00ACEE"/>
              </a:solidFill>
            </a:endParaRPr>
          </a:p>
        </p:txBody>
      </p:sp>
      <p:cxnSp>
        <p:nvCxnSpPr>
          <p:cNvPr id="177" name="Google Shape;177;p26"/>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78" name="Google Shape;178;p26"/>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79" name="Google Shape;179;p26"/>
          <p:cNvSpPr txBox="1"/>
          <p:nvPr/>
        </p:nvSpPr>
        <p:spPr>
          <a:xfrm>
            <a:off x="646325" y="1153100"/>
            <a:ext cx="8186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Autoencoders are an unsupervised learning architectures in neural networks. They are commonly used in Deep Learning tasks; such as generative models, anomaly detection, dimensionality reduction. They map the input data into lower dimensional space with encoder </a:t>
            </a:r>
            <a:r>
              <a:rPr b="1" lang="en-GB">
                <a:latin typeface="Open Sans"/>
                <a:ea typeface="Open Sans"/>
                <a:cs typeface="Open Sans"/>
                <a:sym typeface="Open Sans"/>
              </a:rPr>
              <a:t>E</a:t>
            </a:r>
            <a:r>
              <a:rPr lang="en-GB">
                <a:latin typeface="Open Sans"/>
                <a:ea typeface="Open Sans"/>
                <a:cs typeface="Open Sans"/>
                <a:sym typeface="Open Sans"/>
              </a:rPr>
              <a:t>, and then maps into same space that have same dimension of input data with decoder </a:t>
            </a:r>
            <a:r>
              <a:rPr b="1" lang="en-GB">
                <a:latin typeface="Open Sans"/>
                <a:ea typeface="Open Sans"/>
                <a:cs typeface="Open Sans"/>
                <a:sym typeface="Open Sans"/>
              </a:rPr>
              <a:t>D</a:t>
            </a:r>
            <a:r>
              <a:rPr lang="en-GB">
                <a:latin typeface="Open Sans"/>
                <a:ea typeface="Open Sans"/>
                <a:cs typeface="Open Sans"/>
                <a:sym typeface="Open Sans"/>
              </a:rPr>
              <a:t>. </a:t>
            </a:r>
            <a:r>
              <a:rPr lang="en-GB">
                <a:latin typeface="Open Sans"/>
                <a:ea typeface="Open Sans"/>
                <a:cs typeface="Open Sans"/>
                <a:sym typeface="Open Sans"/>
              </a:rPr>
              <a:t>The main idea behind Autoencoders is to attempt to copy its input to its output. The input layer is fed with input vector </a:t>
            </a:r>
            <a:r>
              <a:rPr b="1" lang="en-GB">
                <a:latin typeface="Open Sans"/>
                <a:ea typeface="Open Sans"/>
                <a:cs typeface="Open Sans"/>
                <a:sym typeface="Open Sans"/>
              </a:rPr>
              <a:t>x</a:t>
            </a:r>
            <a:r>
              <a:rPr lang="en-GB">
                <a:latin typeface="Open Sans"/>
                <a:ea typeface="Open Sans"/>
                <a:cs typeface="Open Sans"/>
                <a:sym typeface="Open Sans"/>
              </a:rPr>
              <a:t> and the loss is calculated at output layer between </a:t>
            </a:r>
            <a:r>
              <a:rPr b="1" lang="en-GB">
                <a:latin typeface="Open Sans"/>
                <a:ea typeface="Open Sans"/>
                <a:cs typeface="Open Sans"/>
                <a:sym typeface="Open Sans"/>
              </a:rPr>
              <a:t>x</a:t>
            </a:r>
            <a:r>
              <a:rPr lang="en-GB">
                <a:latin typeface="Open Sans"/>
                <a:ea typeface="Open Sans"/>
                <a:cs typeface="Open Sans"/>
                <a:sym typeface="Open Sans"/>
              </a:rPr>
              <a:t> and </a:t>
            </a:r>
            <a:r>
              <a:rPr b="1" lang="en-GB">
                <a:latin typeface="Open Sans"/>
                <a:ea typeface="Open Sans"/>
                <a:cs typeface="Open Sans"/>
                <a:sym typeface="Open Sans"/>
              </a:rPr>
              <a:t>E(D(x))</a:t>
            </a:r>
            <a:r>
              <a:rPr lang="en-GB">
                <a:latin typeface="Open Sans"/>
                <a:ea typeface="Open Sans"/>
                <a:cs typeface="Open Sans"/>
                <a:sym typeface="Open Sans"/>
              </a:rPr>
              <a:t>, in other words the loss is </a:t>
            </a:r>
            <a:r>
              <a:rPr b="1" lang="en-GB">
                <a:latin typeface="Open Sans"/>
                <a:ea typeface="Open Sans"/>
                <a:cs typeface="Open Sans"/>
                <a:sym typeface="Open Sans"/>
              </a:rPr>
              <a:t>L(x, E(D(x)))</a:t>
            </a:r>
            <a:r>
              <a:rPr lang="en-GB">
                <a:latin typeface="Open Sans"/>
                <a:ea typeface="Open Sans"/>
                <a:cs typeface="Open Sans"/>
                <a:sym typeface="Open Sans"/>
              </a:rPr>
              <a:t>. It measures difference between our original input and the consequent reconstruction. We named the middle layer, that is connection between encoder </a:t>
            </a:r>
            <a:r>
              <a:rPr b="1" lang="en-GB">
                <a:latin typeface="Open Sans"/>
                <a:ea typeface="Open Sans"/>
                <a:cs typeface="Open Sans"/>
                <a:sym typeface="Open Sans"/>
              </a:rPr>
              <a:t>E</a:t>
            </a:r>
            <a:r>
              <a:rPr lang="en-GB">
                <a:latin typeface="Open Sans"/>
                <a:ea typeface="Open Sans"/>
                <a:cs typeface="Open Sans"/>
                <a:sym typeface="Open Sans"/>
              </a:rPr>
              <a:t> and decoder</a:t>
            </a:r>
            <a:r>
              <a:rPr b="1" lang="en-GB">
                <a:latin typeface="Open Sans"/>
                <a:ea typeface="Open Sans"/>
                <a:cs typeface="Open Sans"/>
                <a:sym typeface="Open Sans"/>
              </a:rPr>
              <a:t> D</a:t>
            </a:r>
            <a:r>
              <a:rPr lang="en-GB">
                <a:latin typeface="Open Sans"/>
                <a:ea typeface="Open Sans"/>
                <a:cs typeface="Open Sans"/>
                <a:sym typeface="Open Sans"/>
              </a:rPr>
              <a:t>, as the ”bottleneck”.</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180" name="Google Shape;180;p26"/>
          <p:cNvPicPr preferRelativeResize="0"/>
          <p:nvPr/>
        </p:nvPicPr>
        <p:blipFill>
          <a:blip r:embed="rId4">
            <a:alphaModFix/>
          </a:blip>
          <a:stretch>
            <a:fillRect/>
          </a:stretch>
        </p:blipFill>
        <p:spPr>
          <a:xfrm>
            <a:off x="2330463" y="3281850"/>
            <a:ext cx="4483074" cy="164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Autoencoders: DAE</a:t>
            </a:r>
            <a:endParaRPr>
              <a:solidFill>
                <a:srgbClr val="00ACEE"/>
              </a:solidFill>
            </a:endParaRPr>
          </a:p>
        </p:txBody>
      </p:sp>
      <p:cxnSp>
        <p:nvCxnSpPr>
          <p:cNvPr id="186" name="Google Shape;186;p27"/>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87" name="Google Shape;187;p27"/>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88" name="Google Shape;188;p27"/>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189" name="Google Shape;189;p27"/>
          <p:cNvSpPr txBox="1"/>
          <p:nvPr/>
        </p:nvSpPr>
        <p:spPr>
          <a:xfrm>
            <a:off x="565525" y="947450"/>
            <a:ext cx="76899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When we said that main idea behind autoencoders is to copy input to its output, the key idea is that not to copy without extracting useful informations about the distribution of the data. Autoencoders are allowed too much capacity, easy to be trained to the copying the task with learning anything useful about the dataset. So we need to penalize those autoencoders. We can achieve the task that learning useful informations about data by adding some noise to input data. To perform the denoising, the input x is corrupted into </a:t>
            </a:r>
            <a:r>
              <a:rPr b="1" lang="en-GB">
                <a:latin typeface="Open Sans"/>
                <a:ea typeface="Open Sans"/>
                <a:cs typeface="Open Sans"/>
                <a:sym typeface="Open Sans"/>
              </a:rPr>
              <a:t>x̃</a:t>
            </a:r>
            <a:r>
              <a:rPr lang="en-GB">
                <a:latin typeface="Open Sans"/>
                <a:ea typeface="Open Sans"/>
                <a:cs typeface="Open Sans"/>
                <a:sym typeface="Open Sans"/>
              </a:rPr>
              <a:t> through stochastic mapping of </a:t>
            </a:r>
            <a:r>
              <a:rPr b="1" lang="en-GB">
                <a:latin typeface="Open Sans"/>
                <a:ea typeface="Open Sans"/>
                <a:cs typeface="Open Sans"/>
                <a:sym typeface="Open Sans"/>
              </a:rPr>
              <a:t>x̃ ∼ p</a:t>
            </a:r>
            <a:r>
              <a:rPr b="1" baseline="-25000" lang="en-GB">
                <a:latin typeface="Open Sans"/>
                <a:ea typeface="Open Sans"/>
                <a:cs typeface="Open Sans"/>
                <a:sym typeface="Open Sans"/>
              </a:rPr>
              <a:t>N</a:t>
            </a:r>
            <a:r>
              <a:rPr b="1" lang="en-GB">
                <a:latin typeface="Open Sans"/>
                <a:ea typeface="Open Sans"/>
                <a:cs typeface="Open Sans"/>
                <a:sym typeface="Open Sans"/>
              </a:rPr>
              <a:t>(x̃|x)</a:t>
            </a:r>
            <a:r>
              <a:rPr lang="en-GB">
                <a:latin typeface="Open Sans"/>
                <a:ea typeface="Open Sans"/>
                <a:cs typeface="Open Sans"/>
                <a:sym typeface="Open Sans"/>
              </a:rPr>
              <a:t>. Then the noisy (corrupted) input is used for encoding and decoding parts.</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190" name="Google Shape;190;p27"/>
          <p:cNvPicPr preferRelativeResize="0"/>
          <p:nvPr/>
        </p:nvPicPr>
        <p:blipFill>
          <a:blip r:embed="rId4">
            <a:alphaModFix/>
          </a:blip>
          <a:stretch>
            <a:fillRect/>
          </a:stretch>
        </p:blipFill>
        <p:spPr>
          <a:xfrm>
            <a:off x="1945400" y="3071450"/>
            <a:ext cx="4930153" cy="176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Autoencoders: VAE</a:t>
            </a:r>
            <a:endParaRPr>
              <a:solidFill>
                <a:srgbClr val="00ACEE"/>
              </a:solidFill>
            </a:endParaRPr>
          </a:p>
        </p:txBody>
      </p:sp>
      <p:cxnSp>
        <p:nvCxnSpPr>
          <p:cNvPr id="196" name="Google Shape;196;p28"/>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97" name="Google Shape;197;p28"/>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98" name="Google Shape;198;p28"/>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199" name="Google Shape;199;p28"/>
          <p:cNvSpPr txBox="1"/>
          <p:nvPr/>
        </p:nvSpPr>
        <p:spPr>
          <a:xfrm>
            <a:off x="565525" y="947450"/>
            <a:ext cx="76899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Variational Autoencoder (VAE) is a deep learning technique  for  learning  latent  representations.  VAE  also  can  be used  for  generative  tasks.  It  allows  model  to  learn  complex distributions  from  complex  datasets.  The  motivation  behind Variational  Autoencoders  is  to  produce  a  output  distribution which  is  equivalent  to  the  input  distribution. The probabilistic encoder </a:t>
            </a:r>
            <a:r>
              <a:rPr b="1" lang="en-GB">
                <a:latin typeface="Open Sans"/>
                <a:ea typeface="Open Sans"/>
                <a:cs typeface="Open Sans"/>
                <a:sym typeface="Open Sans"/>
              </a:rPr>
              <a:t>p</a:t>
            </a:r>
            <a:r>
              <a:rPr b="1" baseline="-25000" lang="en-GB">
                <a:latin typeface="Open Sans"/>
                <a:ea typeface="Open Sans"/>
                <a:cs typeface="Open Sans"/>
                <a:sym typeface="Open Sans"/>
              </a:rPr>
              <a:t>encoder</a:t>
            </a:r>
            <a:r>
              <a:rPr b="1" lang="en-GB">
                <a:latin typeface="Open Sans"/>
                <a:ea typeface="Open Sans"/>
                <a:cs typeface="Open Sans"/>
                <a:sym typeface="Open Sans"/>
              </a:rPr>
              <a:t>(z|x)</a:t>
            </a:r>
            <a:r>
              <a:rPr lang="en-GB">
                <a:latin typeface="Open Sans"/>
                <a:ea typeface="Open Sans"/>
                <a:cs typeface="Open Sans"/>
                <a:sym typeface="Open Sans"/>
              </a:rPr>
              <a:t> of VAE learns representing input with lower-dimensional space. The probabilistic decoder </a:t>
            </a:r>
            <a:r>
              <a:rPr b="1" lang="en-GB">
                <a:latin typeface="Open Sans"/>
                <a:ea typeface="Open Sans"/>
                <a:cs typeface="Open Sans"/>
                <a:sym typeface="Open Sans"/>
              </a:rPr>
              <a:t>p</a:t>
            </a:r>
            <a:r>
              <a:rPr b="1" baseline="-25000" lang="en-GB">
                <a:latin typeface="Open Sans"/>
                <a:ea typeface="Open Sans"/>
                <a:cs typeface="Open Sans"/>
                <a:sym typeface="Open Sans"/>
              </a:rPr>
              <a:t>decoder</a:t>
            </a:r>
            <a:r>
              <a:rPr b="1" lang="en-GB">
                <a:latin typeface="Open Sans"/>
                <a:ea typeface="Open Sans"/>
                <a:cs typeface="Open Sans"/>
                <a:sym typeface="Open Sans"/>
              </a:rPr>
              <a:t>(</a:t>
            </a:r>
            <a:r>
              <a:rPr b="1" lang="en-GB">
                <a:latin typeface="Open Sans"/>
                <a:ea typeface="Open Sans"/>
                <a:cs typeface="Open Sans"/>
                <a:sym typeface="Open Sans"/>
              </a:rPr>
              <a:t>x</a:t>
            </a:r>
            <a:r>
              <a:rPr b="1" lang="en-GB">
                <a:latin typeface="Open Sans"/>
                <a:ea typeface="Open Sans"/>
                <a:cs typeface="Open Sans"/>
                <a:sym typeface="Open Sans"/>
              </a:rPr>
              <a:t>|z)</a:t>
            </a:r>
            <a:r>
              <a:rPr lang="en-GB">
                <a:latin typeface="Open Sans"/>
                <a:ea typeface="Open Sans"/>
                <a:cs typeface="Open Sans"/>
                <a:sym typeface="Open Sans"/>
              </a:rPr>
              <a:t> of VAE learns reconstructing the input from lower-dimensional representation. The objective function of</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VAE is combination of Kullback Leibler Divergence (KL Divergence) loss and log-likelihood loss. It allows model to approximate its posterior </a:t>
            </a:r>
            <a:r>
              <a:rPr b="1" lang="en-GB">
                <a:latin typeface="Open Sans"/>
                <a:ea typeface="Open Sans"/>
                <a:cs typeface="Open Sans"/>
                <a:sym typeface="Open Sans"/>
              </a:rPr>
              <a:t>p</a:t>
            </a:r>
            <a:r>
              <a:rPr b="1" baseline="-25000" lang="en-GB">
                <a:latin typeface="Open Sans"/>
                <a:ea typeface="Open Sans"/>
                <a:cs typeface="Open Sans"/>
                <a:sym typeface="Open Sans"/>
              </a:rPr>
              <a:t>decoder</a:t>
            </a:r>
            <a:r>
              <a:rPr b="1" lang="en-GB">
                <a:latin typeface="Open Sans"/>
                <a:ea typeface="Open Sans"/>
                <a:cs typeface="Open Sans"/>
                <a:sym typeface="Open Sans"/>
              </a:rPr>
              <a:t>(x|z)</a:t>
            </a:r>
            <a:r>
              <a:rPr lang="en-GB">
                <a:latin typeface="Open Sans"/>
                <a:ea typeface="Open Sans"/>
                <a:cs typeface="Open Sans"/>
                <a:sym typeface="Open Sans"/>
              </a:rPr>
              <a:t> to normal distribution prior p(z):</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200" name="Google Shape;200;p28"/>
          <p:cNvPicPr preferRelativeResize="0"/>
          <p:nvPr/>
        </p:nvPicPr>
        <p:blipFill>
          <a:blip r:embed="rId4">
            <a:alphaModFix/>
          </a:blip>
          <a:stretch>
            <a:fillRect/>
          </a:stretch>
        </p:blipFill>
        <p:spPr>
          <a:xfrm>
            <a:off x="1298150" y="3088251"/>
            <a:ext cx="6547701" cy="541875"/>
          </a:xfrm>
          <a:prstGeom prst="rect">
            <a:avLst/>
          </a:prstGeom>
          <a:noFill/>
          <a:ln>
            <a:noFill/>
          </a:ln>
        </p:spPr>
      </p:pic>
      <p:pic>
        <p:nvPicPr>
          <p:cNvPr id="201" name="Google Shape;201;p28"/>
          <p:cNvPicPr preferRelativeResize="0"/>
          <p:nvPr/>
        </p:nvPicPr>
        <p:blipFill>
          <a:blip r:embed="rId5">
            <a:alphaModFix/>
          </a:blip>
          <a:stretch>
            <a:fillRect/>
          </a:stretch>
        </p:blipFill>
        <p:spPr>
          <a:xfrm>
            <a:off x="1957637" y="3777745"/>
            <a:ext cx="5328474" cy="62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Autoencoders: VAE</a:t>
            </a:r>
            <a:endParaRPr>
              <a:solidFill>
                <a:srgbClr val="00ACEE"/>
              </a:solidFill>
            </a:endParaRPr>
          </a:p>
        </p:txBody>
      </p:sp>
      <p:cxnSp>
        <p:nvCxnSpPr>
          <p:cNvPr id="207" name="Google Shape;207;p29"/>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208" name="Google Shape;208;p29"/>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09" name="Google Shape;209;p29"/>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210" name="Google Shape;210;p29"/>
          <p:cNvSpPr txBox="1"/>
          <p:nvPr/>
        </p:nvSpPr>
        <p:spPr>
          <a:xfrm>
            <a:off x="565525" y="947450"/>
            <a:ext cx="7689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pic>
        <p:nvPicPr>
          <p:cNvPr id="211" name="Google Shape;211;p29"/>
          <p:cNvPicPr preferRelativeResize="0"/>
          <p:nvPr/>
        </p:nvPicPr>
        <p:blipFill>
          <a:blip r:embed="rId4">
            <a:alphaModFix/>
          </a:blip>
          <a:stretch>
            <a:fillRect/>
          </a:stretch>
        </p:blipFill>
        <p:spPr>
          <a:xfrm>
            <a:off x="416750" y="1153100"/>
            <a:ext cx="7987450" cy="30165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2218050" y="1480725"/>
            <a:ext cx="4707900" cy="124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GB" sz="5840">
                <a:solidFill>
                  <a:srgbClr val="134F5C"/>
                </a:solidFill>
              </a:rPr>
              <a:t>BOOSTING ALGORITHMS</a:t>
            </a:r>
            <a:endParaRPr sz="5840">
              <a:solidFill>
                <a:srgbClr val="00ACEE"/>
              </a:solidFill>
            </a:endParaRPr>
          </a:p>
        </p:txBody>
      </p:sp>
      <p:pic>
        <p:nvPicPr>
          <p:cNvPr id="217" name="Google Shape;217;p30"/>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XGBoost</a:t>
            </a:r>
            <a:endParaRPr>
              <a:solidFill>
                <a:srgbClr val="00ACEE"/>
              </a:solidFill>
            </a:endParaRPr>
          </a:p>
        </p:txBody>
      </p:sp>
      <p:cxnSp>
        <p:nvCxnSpPr>
          <p:cNvPr id="223" name="Google Shape;223;p31"/>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224" name="Google Shape;224;p31"/>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25" name="Google Shape;225;p31"/>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226" name="Google Shape;226;p31"/>
          <p:cNvSpPr txBox="1"/>
          <p:nvPr/>
        </p:nvSpPr>
        <p:spPr>
          <a:xfrm>
            <a:off x="565525" y="947450"/>
            <a:ext cx="7689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227" name="Google Shape;227;p31"/>
          <p:cNvSpPr txBox="1"/>
          <p:nvPr/>
        </p:nvSpPr>
        <p:spPr>
          <a:xfrm>
            <a:off x="384200" y="907350"/>
            <a:ext cx="690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5818E"/>
                </a:solidFill>
                <a:latin typeface="Open Sans"/>
                <a:ea typeface="Open Sans"/>
                <a:cs typeface="Open Sans"/>
                <a:sym typeface="Open Sans"/>
              </a:rPr>
              <a:t>General Parameters:</a:t>
            </a:r>
            <a:r>
              <a:rPr lang="en-GB">
                <a:latin typeface="Open Sans"/>
                <a:ea typeface="Open Sans"/>
                <a:cs typeface="Open Sans"/>
                <a:sym typeface="Open Sans"/>
              </a:rPr>
              <a:t> </a:t>
            </a:r>
            <a:r>
              <a:rPr b="1" lang="en-GB">
                <a:latin typeface="Open Sans"/>
                <a:ea typeface="Open Sans"/>
                <a:cs typeface="Open Sans"/>
                <a:sym typeface="Open Sans"/>
              </a:rPr>
              <a:t>booster [default=gbtree]</a:t>
            </a:r>
            <a:r>
              <a:rPr lang="en-GB">
                <a:latin typeface="Open Sans"/>
                <a:ea typeface="Open Sans"/>
                <a:cs typeface="Open Sans"/>
                <a:sym typeface="Open Sans"/>
              </a:rPr>
              <a:t>, silent [default=0], </a:t>
            </a:r>
            <a:r>
              <a:rPr b="1" lang="en-GB">
                <a:latin typeface="Open Sans"/>
                <a:ea typeface="Open Sans"/>
                <a:cs typeface="Open Sans"/>
                <a:sym typeface="Open Sans"/>
              </a:rPr>
              <a:t>nthread</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solidFill>
                  <a:srgbClr val="45818E"/>
                </a:solidFill>
                <a:latin typeface="Open Sans"/>
                <a:ea typeface="Open Sans"/>
                <a:cs typeface="Open Sans"/>
                <a:sym typeface="Open Sans"/>
              </a:rPr>
              <a:t>Booster Parameters:</a:t>
            </a:r>
            <a:r>
              <a:rPr lang="en-GB">
                <a:latin typeface="Open Sans"/>
                <a:ea typeface="Open Sans"/>
                <a:cs typeface="Open Sans"/>
                <a:sym typeface="Open Sans"/>
              </a:rPr>
              <a:t> eta [default=0.3</a:t>
            </a:r>
            <a:r>
              <a:rPr lang="en-GB">
                <a:latin typeface="Open Sans"/>
                <a:ea typeface="Open Sans"/>
                <a:cs typeface="Open Sans"/>
                <a:sym typeface="Open Sans"/>
              </a:rPr>
              <a:t>], </a:t>
            </a:r>
            <a:r>
              <a:rPr b="1" lang="en-GB">
                <a:latin typeface="Open Sans"/>
                <a:ea typeface="Open Sans"/>
                <a:cs typeface="Open Sans"/>
                <a:sym typeface="Open Sans"/>
              </a:rPr>
              <a:t>min_child_weight [default=1]</a:t>
            </a:r>
            <a:r>
              <a:rPr lang="en-GB">
                <a:latin typeface="Open Sans"/>
                <a:ea typeface="Open Sans"/>
                <a:cs typeface="Open Sans"/>
                <a:sym typeface="Open Sans"/>
              </a:rPr>
              <a:t>, max_depth [default=6], </a:t>
            </a:r>
            <a:r>
              <a:rPr b="1" lang="en-GB">
                <a:latin typeface="Open Sans"/>
                <a:ea typeface="Open Sans"/>
                <a:cs typeface="Open Sans"/>
                <a:sym typeface="Open Sans"/>
              </a:rPr>
              <a:t>max_leaf_nodes</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solidFill>
                  <a:srgbClr val="45818E"/>
                </a:solidFill>
                <a:latin typeface="Open Sans"/>
                <a:ea typeface="Open Sans"/>
                <a:cs typeface="Open Sans"/>
                <a:sym typeface="Open Sans"/>
              </a:rPr>
              <a:t>Learning Task Parameters:</a:t>
            </a:r>
            <a:r>
              <a:rPr lang="en-GB">
                <a:latin typeface="Open Sans"/>
                <a:ea typeface="Open Sans"/>
                <a:cs typeface="Open Sans"/>
                <a:sym typeface="Open Sans"/>
              </a:rPr>
              <a:t> </a:t>
            </a:r>
            <a:r>
              <a:rPr b="1" lang="en-GB">
                <a:latin typeface="Open Sans"/>
                <a:ea typeface="Open Sans"/>
                <a:cs typeface="Open Sans"/>
                <a:sym typeface="Open Sans"/>
              </a:rPr>
              <a:t>objective [default=reg:linear]</a:t>
            </a:r>
            <a:r>
              <a:rPr lang="en-GB">
                <a:latin typeface="Open Sans"/>
                <a:ea typeface="Open Sans"/>
                <a:cs typeface="Open Sans"/>
                <a:sym typeface="Open Sans"/>
              </a:rPr>
              <a:t>, eval_metric [ default according to objective ], </a:t>
            </a:r>
            <a:r>
              <a:rPr b="1" lang="en-GB">
                <a:latin typeface="Open Sans"/>
                <a:ea typeface="Open Sans"/>
                <a:cs typeface="Open Sans"/>
                <a:sym typeface="Open Sans"/>
              </a:rPr>
              <a:t>seed [default=0]</a:t>
            </a:r>
            <a:endParaRPr b="1">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886550" y="1952100"/>
            <a:ext cx="5370900" cy="123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GB" sz="5840">
                <a:solidFill>
                  <a:srgbClr val="134F5C"/>
                </a:solidFill>
              </a:rPr>
              <a:t>ISOLATION FOREST</a:t>
            </a:r>
            <a:endParaRPr sz="5840">
              <a:solidFill>
                <a:srgbClr val="00ACEE"/>
              </a:solidFill>
            </a:endParaRPr>
          </a:p>
        </p:txBody>
      </p:sp>
      <p:pic>
        <p:nvPicPr>
          <p:cNvPr id="73" name="Google Shape;73;p14"/>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CatBoost</a:t>
            </a:r>
            <a:endParaRPr>
              <a:solidFill>
                <a:srgbClr val="134F5C"/>
              </a:solidFill>
            </a:endParaRPr>
          </a:p>
        </p:txBody>
      </p:sp>
      <p:cxnSp>
        <p:nvCxnSpPr>
          <p:cNvPr id="233" name="Google Shape;233;p32"/>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234" name="Google Shape;234;p32"/>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35" name="Google Shape;235;p32"/>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236" name="Google Shape;236;p32"/>
          <p:cNvSpPr txBox="1"/>
          <p:nvPr/>
        </p:nvSpPr>
        <p:spPr>
          <a:xfrm>
            <a:off x="417625" y="954850"/>
            <a:ext cx="7689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latin typeface="Open Sans"/>
                <a:ea typeface="Open Sans"/>
                <a:cs typeface="Open Sans"/>
                <a:sym typeface="Open Sans"/>
              </a:rPr>
              <a:t>iterations</a:t>
            </a:r>
            <a:r>
              <a:rPr lang="en-GB">
                <a:latin typeface="Open Sans"/>
                <a:ea typeface="Open Sans"/>
                <a:cs typeface="Open Sans"/>
                <a:sym typeface="Open Sans"/>
              </a:rPr>
              <a:t>, random_strength, </a:t>
            </a:r>
            <a:r>
              <a:rPr b="1" lang="en-GB">
                <a:latin typeface="Open Sans"/>
                <a:ea typeface="Open Sans"/>
                <a:cs typeface="Open Sans"/>
                <a:sym typeface="Open Sans"/>
              </a:rPr>
              <a:t>max_depth</a:t>
            </a:r>
            <a:r>
              <a:rPr lang="en-GB">
                <a:latin typeface="Open Sans"/>
                <a:ea typeface="Open Sans"/>
                <a:cs typeface="Open Sans"/>
                <a:sym typeface="Open Sans"/>
              </a:rPr>
              <a:t>, max_leaves, </a:t>
            </a:r>
            <a:r>
              <a:rPr b="1" lang="en-GB">
                <a:latin typeface="Open Sans"/>
                <a:ea typeface="Open Sans"/>
                <a:cs typeface="Open Sans"/>
                <a:sym typeface="Open Sans"/>
              </a:rPr>
              <a:t>one_hot_max_size</a:t>
            </a:r>
            <a:r>
              <a:rPr lang="en-GB">
                <a:latin typeface="Open Sans"/>
                <a:ea typeface="Open Sans"/>
                <a:cs typeface="Open Sans"/>
                <a:sym typeface="Open Sans"/>
              </a:rPr>
              <a:t>, task_type … </a:t>
            </a:r>
            <a:endParaRPr>
              <a:latin typeface="Open Sans"/>
              <a:ea typeface="Open Sans"/>
              <a:cs typeface="Open Sans"/>
              <a:sym typeface="Open Sans"/>
            </a:endParaRPr>
          </a:p>
        </p:txBody>
      </p:sp>
      <p:pic>
        <p:nvPicPr>
          <p:cNvPr id="237" name="Google Shape;237;p32"/>
          <p:cNvPicPr preferRelativeResize="0"/>
          <p:nvPr/>
        </p:nvPicPr>
        <p:blipFill>
          <a:blip r:embed="rId4">
            <a:alphaModFix/>
          </a:blip>
          <a:stretch>
            <a:fillRect/>
          </a:stretch>
        </p:blipFill>
        <p:spPr>
          <a:xfrm>
            <a:off x="570025" y="1758550"/>
            <a:ext cx="2858875" cy="1633650"/>
          </a:xfrm>
          <a:prstGeom prst="rect">
            <a:avLst/>
          </a:prstGeom>
          <a:noFill/>
          <a:ln>
            <a:noFill/>
          </a:ln>
        </p:spPr>
      </p:pic>
      <p:pic>
        <p:nvPicPr>
          <p:cNvPr id="238" name="Google Shape;238;p32"/>
          <p:cNvPicPr preferRelativeResize="0"/>
          <p:nvPr/>
        </p:nvPicPr>
        <p:blipFill>
          <a:blip r:embed="rId5">
            <a:alphaModFix/>
          </a:blip>
          <a:stretch>
            <a:fillRect/>
          </a:stretch>
        </p:blipFill>
        <p:spPr>
          <a:xfrm>
            <a:off x="3853850" y="2641850"/>
            <a:ext cx="4032375" cy="140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2732100" y="1950600"/>
            <a:ext cx="3679800" cy="124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GB" sz="5840">
                <a:solidFill>
                  <a:srgbClr val="134F5C"/>
                </a:solidFill>
              </a:rPr>
              <a:t>REFERENCES</a:t>
            </a:r>
            <a:endParaRPr sz="5840">
              <a:solidFill>
                <a:srgbClr val="00ACEE"/>
              </a:solidFill>
            </a:endParaRPr>
          </a:p>
        </p:txBody>
      </p:sp>
      <p:pic>
        <p:nvPicPr>
          <p:cNvPr id="244" name="Google Shape;244;p33"/>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4"/>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250" name="Google Shape;250;p34"/>
          <p:cNvSpPr txBox="1"/>
          <p:nvPr/>
        </p:nvSpPr>
        <p:spPr>
          <a:xfrm>
            <a:off x="646325" y="1153100"/>
            <a:ext cx="8186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sp>
        <p:nvSpPr>
          <p:cNvPr id="251" name="Google Shape;251;p34"/>
          <p:cNvSpPr txBox="1"/>
          <p:nvPr/>
        </p:nvSpPr>
        <p:spPr>
          <a:xfrm>
            <a:off x="587575" y="470050"/>
            <a:ext cx="76677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 T. Liu, K. M. Ting and Z. Zhou, "Isolation Forest," 2008 Eighth IEEE International Conference on Data Mining, 2008, pp. 413-422, doi: 10.1109/ICDM.2008.17.</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Breunig, Markus &amp; Kriegel, Hans-Peter &amp; Ng, Raymond &amp; Sander, Joerg. (2000). LOF: Identifying Density-Based Local Outliers.. ACM Sigmod Record. 29. 93-104. 10.1145/342009.335388.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Wikipedia contributors. (2021, July 12). Local outlier factor. In Wikipedia, The Free Encyclopedia. Retrieved 11:56, July 24, 2021, from </a:t>
            </a:r>
            <a:r>
              <a:rPr lang="en-GB" u="sng">
                <a:solidFill>
                  <a:schemeClr val="hlink"/>
                </a:solidFill>
                <a:latin typeface="Open Sans"/>
                <a:ea typeface="Open Sans"/>
                <a:cs typeface="Open Sans"/>
                <a:sym typeface="Open Sans"/>
                <a:hlinkClick r:id="rId4"/>
              </a:rPr>
              <a:t>https://en.wikipedia.org/w/index.php?title=Local_outlier_factor&amp;oldid=1033189240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Jaan Altosaar. Understanding Variational Autoencoders from two perspectives: deep learning and graphical models. </a:t>
            </a:r>
            <a:r>
              <a:rPr lang="en-GB" u="sng">
                <a:solidFill>
                  <a:schemeClr val="hlink"/>
                </a:solidFill>
                <a:latin typeface="Open Sans"/>
                <a:ea typeface="Open Sans"/>
                <a:cs typeface="Open Sans"/>
                <a:sym typeface="Open Sans"/>
                <a:hlinkClick r:id="rId5"/>
              </a:rPr>
              <a:t>https://jaan.io/what-is-variational-autoencoder-vae-tutorial/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Carl Doersch. Tutorial on Variational Autoencoders. 2016. arXiv: 1606.05908 [stat.ML].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Ian Goodfellow, Yoshua Bengio, and Aaron Courville. Deep Learning. </a:t>
            </a:r>
            <a:r>
              <a:rPr lang="en-GB" u="sng">
                <a:solidFill>
                  <a:schemeClr val="hlink"/>
                </a:solidFill>
                <a:latin typeface="Open Sans"/>
                <a:ea typeface="Open Sans"/>
                <a:cs typeface="Open Sans"/>
                <a:sym typeface="Open Sans"/>
                <a:hlinkClick r:id="rId6"/>
              </a:rPr>
              <a:t>http://www.deeplearningbook.org</a:t>
            </a:r>
            <a:r>
              <a:rPr lang="en-GB">
                <a:latin typeface="Open Sans"/>
                <a:ea typeface="Open Sans"/>
                <a:cs typeface="Open Sans"/>
                <a:sym typeface="Open Sans"/>
              </a:rPr>
              <a:t>. MIT Press, 2016.</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Diederik P Kingma and Max Welling. Auto-Encoding Variational Bayes. 2014. arXiv: 1312.6114 [stat.ML].</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Isolation Forest: Motivation</a:t>
            </a:r>
            <a:endParaRPr>
              <a:solidFill>
                <a:srgbClr val="00ACEE"/>
              </a:solidFill>
            </a:endParaRPr>
          </a:p>
        </p:txBody>
      </p:sp>
      <p:cxnSp>
        <p:nvCxnSpPr>
          <p:cNvPr id="79" name="Google Shape;79;p15"/>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80" name="Google Shape;80;p15"/>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81" name="Google Shape;81;p15"/>
          <p:cNvSpPr txBox="1"/>
          <p:nvPr/>
        </p:nvSpPr>
        <p:spPr>
          <a:xfrm>
            <a:off x="493075" y="888650"/>
            <a:ext cx="58686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The Isolation Forest “isolates” observations by randomly selecting a feature and then randomly selecting a split value between the maximum and minimum values of the selected feature. iForest utilizes no distance or density measures to detect anomalies.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i="1" lang="en-GB">
                <a:latin typeface="Open Sans"/>
                <a:ea typeface="Open Sans"/>
                <a:cs typeface="Open Sans"/>
                <a:sym typeface="Open Sans"/>
              </a:rPr>
              <a:t>İsolation</a:t>
            </a:r>
            <a:r>
              <a:rPr lang="en-GB">
                <a:latin typeface="Open Sans"/>
                <a:ea typeface="Open Sans"/>
                <a:cs typeface="Open Sans"/>
                <a:sym typeface="Open Sans"/>
              </a:rPr>
              <a:t> means ‘separating an instance from the rest of the instances’. Since anomalies are “few and different” and therefore they are more susceptible to isolation. This random partitioning produces noticeable shorter paths for anomalies:</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GB">
                <a:latin typeface="Open Sans"/>
                <a:ea typeface="Open Sans"/>
                <a:cs typeface="Open Sans"/>
                <a:sym typeface="Open Sans"/>
              </a:rPr>
              <a:t>The fewer instances of anomalies result in a smaller number of partitions – shorter paths in a tree structure</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GB">
                <a:latin typeface="Open Sans"/>
                <a:ea typeface="Open Sans"/>
                <a:cs typeface="Open Sans"/>
                <a:sym typeface="Open Sans"/>
              </a:rPr>
              <a:t>Instances with distinguishable attribute-values are more likely to be separated in early partitioning.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Hence, when a forest of random trees collectively produce shorter path lengths for some particular points, then they are highly likely to be anomalies.</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Isolation Forest: Motivation</a:t>
            </a:r>
            <a:endParaRPr>
              <a:solidFill>
                <a:srgbClr val="00ACEE"/>
              </a:solidFill>
            </a:endParaRPr>
          </a:p>
        </p:txBody>
      </p:sp>
      <p:cxnSp>
        <p:nvCxnSpPr>
          <p:cNvPr id="87" name="Google Shape;87;p16"/>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88" name="Google Shape;88;p16"/>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89" name="Google Shape;89;p16"/>
          <p:cNvPicPr preferRelativeResize="0"/>
          <p:nvPr/>
        </p:nvPicPr>
        <p:blipFill>
          <a:blip r:embed="rId4">
            <a:alphaModFix/>
          </a:blip>
          <a:stretch>
            <a:fillRect/>
          </a:stretch>
        </p:blipFill>
        <p:spPr>
          <a:xfrm>
            <a:off x="636750" y="1068700"/>
            <a:ext cx="4397450" cy="2447450"/>
          </a:xfrm>
          <a:prstGeom prst="rect">
            <a:avLst/>
          </a:prstGeom>
          <a:noFill/>
          <a:ln>
            <a:noFill/>
          </a:ln>
        </p:spPr>
      </p:pic>
      <p:sp>
        <p:nvSpPr>
          <p:cNvPr id="90" name="Google Shape;90;p16"/>
          <p:cNvSpPr txBox="1"/>
          <p:nvPr/>
        </p:nvSpPr>
        <p:spPr>
          <a:xfrm>
            <a:off x="5406225" y="888650"/>
            <a:ext cx="31689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Normal point, x</a:t>
            </a:r>
            <a:r>
              <a:rPr baseline="-25000" lang="en-GB">
                <a:latin typeface="Open Sans"/>
                <a:ea typeface="Open Sans"/>
                <a:cs typeface="Open Sans"/>
                <a:sym typeface="Open Sans"/>
              </a:rPr>
              <a:t>i</a:t>
            </a:r>
            <a:r>
              <a:rPr lang="en-GB">
                <a:latin typeface="Open Sans"/>
                <a:ea typeface="Open Sans"/>
                <a:cs typeface="Open Sans"/>
                <a:sym typeface="Open Sans"/>
              </a:rPr>
              <a:t>, generally requires more partitions to be isolated. The opposite is also true for the anomaly point, x</a:t>
            </a:r>
            <a:r>
              <a:rPr baseline="-25000" lang="en-GB">
                <a:latin typeface="Open Sans"/>
                <a:ea typeface="Open Sans"/>
                <a:cs typeface="Open Sans"/>
                <a:sym typeface="Open Sans"/>
              </a:rPr>
              <a:t>o</a:t>
            </a:r>
            <a:r>
              <a:rPr lang="en-GB">
                <a:latin typeface="Open Sans"/>
                <a:ea typeface="Open Sans"/>
                <a:cs typeface="Open Sans"/>
                <a:sym typeface="Open Sans"/>
              </a:rPr>
              <a:t>, which generally requires less partitions to be isolated. In this example, partitions are generated by randomly selecting an attribute and then randomly selecting a split value between the maximum and minimum values of the selected attribute.</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sp>
        <p:nvSpPr>
          <p:cNvPr id="91" name="Google Shape;91;p16"/>
          <p:cNvSpPr txBox="1"/>
          <p:nvPr/>
        </p:nvSpPr>
        <p:spPr>
          <a:xfrm>
            <a:off x="636750" y="3760575"/>
            <a:ext cx="71400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Since each partition is randomly generated, individual trees are generated with different sets of partitions. We average path lengths over a number of trees to find the expected path length. Using 1000 trees, the average path lengths of </a:t>
            </a:r>
            <a:r>
              <a:rPr lang="en-GB">
                <a:latin typeface="Open Sans"/>
                <a:ea typeface="Open Sans"/>
                <a:cs typeface="Open Sans"/>
                <a:sym typeface="Open Sans"/>
              </a:rPr>
              <a:t>x</a:t>
            </a:r>
            <a:r>
              <a:rPr baseline="-25000" lang="en-GB">
                <a:latin typeface="Open Sans"/>
                <a:ea typeface="Open Sans"/>
                <a:cs typeface="Open Sans"/>
                <a:sym typeface="Open Sans"/>
              </a:rPr>
              <a:t>o</a:t>
            </a:r>
            <a:r>
              <a:rPr lang="en-GB">
                <a:latin typeface="Open Sans"/>
                <a:ea typeface="Open Sans"/>
                <a:cs typeface="Open Sans"/>
                <a:sym typeface="Open Sans"/>
              </a:rPr>
              <a:t> and </a:t>
            </a:r>
            <a:r>
              <a:rPr lang="en-GB">
                <a:latin typeface="Open Sans"/>
                <a:ea typeface="Open Sans"/>
                <a:cs typeface="Open Sans"/>
                <a:sym typeface="Open Sans"/>
              </a:rPr>
              <a:t>x</a:t>
            </a:r>
            <a:r>
              <a:rPr baseline="-25000" lang="en-GB">
                <a:latin typeface="Open Sans"/>
                <a:ea typeface="Open Sans"/>
                <a:cs typeface="Open Sans"/>
                <a:sym typeface="Open Sans"/>
              </a:rPr>
              <a:t>i</a:t>
            </a:r>
            <a:r>
              <a:rPr lang="en-GB">
                <a:latin typeface="Open Sans"/>
                <a:ea typeface="Open Sans"/>
                <a:cs typeface="Open Sans"/>
                <a:sym typeface="Open Sans"/>
              </a:rPr>
              <a:t> converge to 4.02 and 12.82 respectively. It shows that anomalies are having path lengths shorter than normal instances.</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Isolation Forest: Definition</a:t>
            </a:r>
            <a:endParaRPr>
              <a:solidFill>
                <a:srgbClr val="00ACEE"/>
              </a:solidFill>
            </a:endParaRPr>
          </a:p>
        </p:txBody>
      </p:sp>
      <p:cxnSp>
        <p:nvCxnSpPr>
          <p:cNvPr id="97" name="Google Shape;97;p17"/>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98" name="Google Shape;98;p17"/>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99" name="Google Shape;99;p17"/>
          <p:cNvSpPr txBox="1"/>
          <p:nvPr/>
        </p:nvSpPr>
        <p:spPr>
          <a:xfrm>
            <a:off x="485375" y="1103850"/>
            <a:ext cx="74922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Let </a:t>
            </a:r>
            <a:r>
              <a:rPr b="1" lang="en-GB">
                <a:latin typeface="Open Sans"/>
                <a:ea typeface="Open Sans"/>
                <a:cs typeface="Open Sans"/>
                <a:sym typeface="Open Sans"/>
              </a:rPr>
              <a:t>h(x)</a:t>
            </a:r>
            <a:r>
              <a:rPr lang="en-GB">
                <a:latin typeface="Open Sans"/>
                <a:ea typeface="Open Sans"/>
                <a:cs typeface="Open Sans"/>
                <a:sym typeface="Open Sans"/>
              </a:rPr>
              <a:t> is the path length of point x, which is measured by the number of edges x traverses an iTree from the root node until the traversal is terminated at an external node. There should be a anomaly score to detect anomalies. The difficulty in deriving such a score from </a:t>
            </a:r>
            <a:r>
              <a:rPr b="1" lang="en-GB">
                <a:latin typeface="Open Sans"/>
                <a:ea typeface="Open Sans"/>
                <a:cs typeface="Open Sans"/>
                <a:sym typeface="Open Sans"/>
              </a:rPr>
              <a:t>h(x) </a:t>
            </a:r>
            <a:r>
              <a:rPr lang="en-GB">
                <a:latin typeface="Open Sans"/>
                <a:ea typeface="Open Sans"/>
                <a:cs typeface="Open Sans"/>
                <a:sym typeface="Open Sans"/>
              </a:rPr>
              <a:t>is that while the maximum possible height of iTree grows in the order of </a:t>
            </a:r>
            <a:r>
              <a:rPr b="1" lang="en-GB">
                <a:latin typeface="Open Sans"/>
                <a:ea typeface="Open Sans"/>
                <a:cs typeface="Open Sans"/>
                <a:sym typeface="Open Sans"/>
              </a:rPr>
              <a:t>n</a:t>
            </a:r>
            <a:r>
              <a:rPr lang="en-GB">
                <a:latin typeface="Open Sans"/>
                <a:ea typeface="Open Sans"/>
                <a:cs typeface="Open Sans"/>
                <a:sym typeface="Open Sans"/>
              </a:rPr>
              <a:t>, the average height grows in the order of </a:t>
            </a:r>
            <a:r>
              <a:rPr b="1" lang="en-GB">
                <a:latin typeface="Open Sans"/>
                <a:ea typeface="Open Sans"/>
                <a:cs typeface="Open Sans"/>
                <a:sym typeface="Open Sans"/>
              </a:rPr>
              <a:t>log n </a:t>
            </a:r>
            <a:r>
              <a:rPr lang="en-GB">
                <a:latin typeface="Open Sans"/>
                <a:ea typeface="Open Sans"/>
                <a:cs typeface="Open Sans"/>
                <a:sym typeface="Open Sans"/>
              </a:rPr>
              <a:t>asymptotically</a:t>
            </a:r>
            <a:r>
              <a:rPr b="1" lang="en-GB">
                <a:latin typeface="Open Sans"/>
                <a:ea typeface="Open Sans"/>
                <a:cs typeface="Open Sans"/>
                <a:sym typeface="Open Sans"/>
              </a:rPr>
              <a:t>. </a:t>
            </a:r>
            <a:r>
              <a:rPr lang="en-GB">
                <a:latin typeface="Open Sans"/>
                <a:ea typeface="Open Sans"/>
                <a:cs typeface="Open Sans"/>
                <a:sym typeface="Open Sans"/>
              </a:rPr>
              <a:t>So, normalization of </a:t>
            </a:r>
            <a:r>
              <a:rPr b="1" lang="en-GB">
                <a:latin typeface="Open Sans"/>
                <a:ea typeface="Open Sans"/>
                <a:cs typeface="Open Sans"/>
                <a:sym typeface="Open Sans"/>
              </a:rPr>
              <a:t>h(x) </a:t>
            </a:r>
            <a:r>
              <a:rPr lang="en-GB">
                <a:latin typeface="Open Sans"/>
                <a:ea typeface="Open Sans"/>
                <a:cs typeface="Open Sans"/>
                <a:sym typeface="Open Sans"/>
              </a:rPr>
              <a:t>by any of the above terms is neither bounded nor can be directly compared.</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Since iTrees have an equivalent structure to Binary Search Tree (BST), the estimation of average </a:t>
            </a:r>
            <a:r>
              <a:rPr b="1" lang="en-GB">
                <a:latin typeface="Open Sans"/>
                <a:ea typeface="Open Sans"/>
                <a:cs typeface="Open Sans"/>
                <a:sym typeface="Open Sans"/>
              </a:rPr>
              <a:t>h(x)</a:t>
            </a:r>
            <a:r>
              <a:rPr lang="en-GB">
                <a:latin typeface="Open Sans"/>
                <a:ea typeface="Open Sans"/>
                <a:cs typeface="Open Sans"/>
                <a:sym typeface="Open Sans"/>
              </a:rPr>
              <a:t> for external node terminations is the same as the unsuccessful search in BST. Given a data set of </a:t>
            </a:r>
            <a:r>
              <a:rPr b="1" lang="en-GB">
                <a:latin typeface="Open Sans"/>
                <a:ea typeface="Open Sans"/>
                <a:cs typeface="Open Sans"/>
                <a:sym typeface="Open Sans"/>
              </a:rPr>
              <a:t>n</a:t>
            </a:r>
            <a:r>
              <a:rPr lang="en-GB">
                <a:latin typeface="Open Sans"/>
                <a:ea typeface="Open Sans"/>
                <a:cs typeface="Open Sans"/>
                <a:sym typeface="Open Sans"/>
              </a:rPr>
              <a:t> instances, average path length of unsuccessful search in BST as: </a:t>
            </a:r>
            <a:endParaRPr>
              <a:latin typeface="Open Sans"/>
              <a:ea typeface="Open Sans"/>
              <a:cs typeface="Open Sans"/>
              <a:sym typeface="Open Sans"/>
            </a:endParaRPr>
          </a:p>
        </p:txBody>
      </p:sp>
      <p:pic>
        <p:nvPicPr>
          <p:cNvPr id="100" name="Google Shape;100;p17"/>
          <p:cNvPicPr preferRelativeResize="0"/>
          <p:nvPr/>
        </p:nvPicPr>
        <p:blipFill>
          <a:blip r:embed="rId4">
            <a:alphaModFix/>
          </a:blip>
          <a:stretch>
            <a:fillRect/>
          </a:stretch>
        </p:blipFill>
        <p:spPr>
          <a:xfrm>
            <a:off x="2667550" y="3713600"/>
            <a:ext cx="3127850" cy="557025"/>
          </a:xfrm>
          <a:prstGeom prst="rect">
            <a:avLst/>
          </a:prstGeom>
          <a:noFill/>
          <a:ln>
            <a:noFill/>
          </a:ln>
        </p:spPr>
      </p:pic>
      <p:sp>
        <p:nvSpPr>
          <p:cNvPr id="101" name="Google Shape;101;p17"/>
          <p:cNvSpPr txBox="1"/>
          <p:nvPr/>
        </p:nvSpPr>
        <p:spPr>
          <a:xfrm>
            <a:off x="485300" y="4352800"/>
            <a:ext cx="74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Where </a:t>
            </a:r>
            <a:r>
              <a:rPr b="1" lang="en-GB">
                <a:latin typeface="Open Sans"/>
                <a:ea typeface="Open Sans"/>
                <a:cs typeface="Open Sans"/>
                <a:sym typeface="Open Sans"/>
              </a:rPr>
              <a:t>H(i) </a:t>
            </a:r>
            <a:r>
              <a:rPr lang="en-GB">
                <a:latin typeface="Open Sans"/>
                <a:ea typeface="Open Sans"/>
                <a:cs typeface="Open Sans"/>
                <a:sym typeface="Open Sans"/>
              </a:rPr>
              <a:t>is the harmonic number (ln(i) + 0.5772156649).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Isolation Forest: Definition</a:t>
            </a:r>
            <a:endParaRPr>
              <a:solidFill>
                <a:srgbClr val="00ACEE"/>
              </a:solidFill>
            </a:endParaRPr>
          </a:p>
        </p:txBody>
      </p:sp>
      <p:cxnSp>
        <p:nvCxnSpPr>
          <p:cNvPr id="107" name="Google Shape;107;p18"/>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08" name="Google Shape;108;p18"/>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09" name="Google Shape;109;p18"/>
          <p:cNvSpPr txBox="1"/>
          <p:nvPr/>
        </p:nvSpPr>
        <p:spPr>
          <a:xfrm>
            <a:off x="485375" y="1103850"/>
            <a:ext cx="7492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As </a:t>
            </a:r>
            <a:r>
              <a:rPr b="1" lang="en-GB">
                <a:latin typeface="Open Sans"/>
                <a:ea typeface="Open Sans"/>
                <a:cs typeface="Open Sans"/>
                <a:sym typeface="Open Sans"/>
              </a:rPr>
              <a:t>c(n) </a:t>
            </a:r>
            <a:r>
              <a:rPr lang="en-GB">
                <a:latin typeface="Open Sans"/>
                <a:ea typeface="Open Sans"/>
                <a:cs typeface="Open Sans"/>
                <a:sym typeface="Open Sans"/>
              </a:rPr>
              <a:t>is the average of </a:t>
            </a:r>
            <a:r>
              <a:rPr b="1" lang="en-GB">
                <a:latin typeface="Open Sans"/>
                <a:ea typeface="Open Sans"/>
                <a:cs typeface="Open Sans"/>
                <a:sym typeface="Open Sans"/>
              </a:rPr>
              <a:t>h(x) </a:t>
            </a:r>
            <a:r>
              <a:rPr lang="en-GB">
                <a:latin typeface="Open Sans"/>
                <a:ea typeface="Open Sans"/>
                <a:cs typeface="Open Sans"/>
                <a:sym typeface="Open Sans"/>
              </a:rPr>
              <a:t>given </a:t>
            </a:r>
            <a:r>
              <a:rPr b="1" lang="en-GB">
                <a:latin typeface="Open Sans"/>
                <a:ea typeface="Open Sans"/>
                <a:cs typeface="Open Sans"/>
                <a:sym typeface="Open Sans"/>
              </a:rPr>
              <a:t>n</a:t>
            </a:r>
            <a:r>
              <a:rPr lang="en-GB">
                <a:latin typeface="Open Sans"/>
                <a:ea typeface="Open Sans"/>
                <a:cs typeface="Open Sans"/>
                <a:sym typeface="Open Sans"/>
              </a:rPr>
              <a:t>, we use it to normalize </a:t>
            </a:r>
            <a:r>
              <a:rPr b="1" lang="en-GB">
                <a:latin typeface="Open Sans"/>
                <a:ea typeface="Open Sans"/>
                <a:cs typeface="Open Sans"/>
                <a:sym typeface="Open Sans"/>
              </a:rPr>
              <a:t>h(x)</a:t>
            </a:r>
            <a:r>
              <a:rPr lang="en-GB">
                <a:latin typeface="Open Sans"/>
                <a:ea typeface="Open Sans"/>
                <a:cs typeface="Open Sans"/>
                <a:sym typeface="Open Sans"/>
              </a:rPr>
              <a:t>. The anomaly score </a:t>
            </a:r>
            <a:r>
              <a:rPr b="1" lang="en-GB">
                <a:latin typeface="Open Sans"/>
                <a:ea typeface="Open Sans"/>
                <a:cs typeface="Open Sans"/>
                <a:sym typeface="Open Sans"/>
              </a:rPr>
              <a:t>s</a:t>
            </a:r>
            <a:r>
              <a:rPr lang="en-GB">
                <a:latin typeface="Open Sans"/>
                <a:ea typeface="Open Sans"/>
                <a:cs typeface="Open Sans"/>
                <a:sym typeface="Open Sans"/>
              </a:rPr>
              <a:t> of an instance </a:t>
            </a:r>
            <a:r>
              <a:rPr b="1" lang="en-GB">
                <a:latin typeface="Open Sans"/>
                <a:ea typeface="Open Sans"/>
                <a:cs typeface="Open Sans"/>
                <a:sym typeface="Open Sans"/>
              </a:rPr>
              <a:t>x </a:t>
            </a:r>
            <a:r>
              <a:rPr lang="en-GB">
                <a:latin typeface="Open Sans"/>
                <a:ea typeface="Open Sans"/>
                <a:cs typeface="Open Sans"/>
                <a:sym typeface="Open Sans"/>
              </a:rPr>
              <a:t>is defined as:</a:t>
            </a:r>
            <a:endParaRPr>
              <a:latin typeface="Open Sans"/>
              <a:ea typeface="Open Sans"/>
              <a:cs typeface="Open Sans"/>
              <a:sym typeface="Open Sans"/>
            </a:endParaRPr>
          </a:p>
        </p:txBody>
      </p:sp>
      <p:pic>
        <p:nvPicPr>
          <p:cNvPr id="110" name="Google Shape;110;p18"/>
          <p:cNvPicPr preferRelativeResize="0"/>
          <p:nvPr/>
        </p:nvPicPr>
        <p:blipFill>
          <a:blip r:embed="rId4">
            <a:alphaModFix/>
          </a:blip>
          <a:stretch>
            <a:fillRect/>
          </a:stretch>
        </p:blipFill>
        <p:spPr>
          <a:xfrm>
            <a:off x="3125488" y="1887500"/>
            <a:ext cx="2211986" cy="615600"/>
          </a:xfrm>
          <a:prstGeom prst="rect">
            <a:avLst/>
          </a:prstGeom>
          <a:noFill/>
          <a:ln>
            <a:noFill/>
          </a:ln>
        </p:spPr>
      </p:pic>
      <p:sp>
        <p:nvSpPr>
          <p:cNvPr id="111" name="Google Shape;111;p18"/>
          <p:cNvSpPr txBox="1"/>
          <p:nvPr/>
        </p:nvSpPr>
        <p:spPr>
          <a:xfrm>
            <a:off x="485375" y="2503100"/>
            <a:ext cx="74922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Where </a:t>
            </a:r>
            <a:r>
              <a:rPr b="1" lang="en-GB">
                <a:latin typeface="Open Sans"/>
                <a:ea typeface="Open Sans"/>
                <a:cs typeface="Open Sans"/>
                <a:sym typeface="Open Sans"/>
              </a:rPr>
              <a:t>E[h(x)] </a:t>
            </a:r>
            <a:r>
              <a:rPr lang="en-GB">
                <a:latin typeface="Open Sans"/>
                <a:ea typeface="Open Sans"/>
                <a:cs typeface="Open Sans"/>
                <a:sym typeface="Open Sans"/>
              </a:rPr>
              <a:t> is the expected value of </a:t>
            </a:r>
            <a:r>
              <a:rPr b="1" lang="en-GB">
                <a:latin typeface="Open Sans"/>
                <a:ea typeface="Open Sans"/>
                <a:cs typeface="Open Sans"/>
                <a:sym typeface="Open Sans"/>
              </a:rPr>
              <a:t>h(x) </a:t>
            </a:r>
            <a:r>
              <a:rPr lang="en-GB">
                <a:latin typeface="Open Sans"/>
                <a:ea typeface="Open Sans"/>
                <a:cs typeface="Open Sans"/>
                <a:sym typeface="Open Sans"/>
              </a:rPr>
              <a:t>from a collection of isolation trees. In this equation </a:t>
            </a:r>
            <a:r>
              <a:rPr b="1" lang="en-GB">
                <a:latin typeface="Open Sans"/>
                <a:ea typeface="Open Sans"/>
                <a:cs typeface="Open Sans"/>
                <a:sym typeface="Open Sans"/>
              </a:rPr>
              <a:t>s is monotonic to h(x)</a:t>
            </a:r>
            <a:r>
              <a:rPr lang="en-GB">
                <a:latin typeface="Open Sans"/>
                <a:ea typeface="Open Sans"/>
                <a:cs typeface="Open Sans"/>
                <a:sym typeface="Open Sans"/>
              </a:rPr>
              <a:t>. </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GB">
                <a:latin typeface="Open Sans"/>
                <a:ea typeface="Open Sans"/>
                <a:cs typeface="Open Sans"/>
                <a:sym typeface="Open Sans"/>
              </a:rPr>
              <a:t>If instances return s very close to 1, then they are definitely anomalies.</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GB">
                <a:latin typeface="Open Sans"/>
                <a:ea typeface="Open Sans"/>
                <a:cs typeface="Open Sans"/>
                <a:sym typeface="Open Sans"/>
              </a:rPr>
              <a:t>If instances have s much smaller than 0.5, then they are quite safe to be regarded as normal instances.</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GB">
                <a:latin typeface="Open Sans"/>
                <a:ea typeface="Open Sans"/>
                <a:cs typeface="Open Sans"/>
                <a:sym typeface="Open Sans"/>
              </a:rPr>
              <a:t>If all the instances return s ≈ 0.5, then the entire sample does not really have distinct anomaly.</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Explanations &amp; images are taken from original </a:t>
            </a:r>
            <a:r>
              <a:rPr lang="en-GB" u="sng">
                <a:solidFill>
                  <a:schemeClr val="hlink"/>
                </a:solidFill>
                <a:latin typeface="Open Sans"/>
                <a:ea typeface="Open Sans"/>
                <a:cs typeface="Open Sans"/>
                <a:sym typeface="Open Sans"/>
                <a:hlinkClick r:id="rId5"/>
              </a:rPr>
              <a:t>paper</a:t>
            </a:r>
            <a:r>
              <a:rPr lang="en-GB">
                <a:latin typeface="Open Sans"/>
                <a:ea typeface="Open Sans"/>
                <a:cs typeface="Open Sans"/>
                <a:sym typeface="Open Sans"/>
              </a:rPr>
              <a:t>. Read for more details.</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1248600" y="1950600"/>
            <a:ext cx="6646800" cy="124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GB" sz="5840">
                <a:solidFill>
                  <a:srgbClr val="134F5C"/>
                </a:solidFill>
              </a:rPr>
              <a:t>LOCAL OUTLIER FACTOR</a:t>
            </a:r>
            <a:endParaRPr sz="5840">
              <a:solidFill>
                <a:srgbClr val="00ACEE"/>
              </a:solidFill>
            </a:endParaRPr>
          </a:p>
        </p:txBody>
      </p:sp>
      <p:pic>
        <p:nvPicPr>
          <p:cNvPr id="117" name="Google Shape;117;p19"/>
          <p:cNvPicPr preferRelativeResize="0"/>
          <p:nvPr/>
        </p:nvPicPr>
        <p:blipFill>
          <a:blip r:embed="rId3">
            <a:alphaModFix/>
          </a:blip>
          <a:stretch>
            <a:fillRect/>
          </a:stretch>
        </p:blipFill>
        <p:spPr>
          <a:xfrm>
            <a:off x="8292250" y="4192819"/>
            <a:ext cx="851750" cy="85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Local Outlier Factor: Motivation</a:t>
            </a:r>
            <a:endParaRPr>
              <a:solidFill>
                <a:srgbClr val="00ACEE"/>
              </a:solidFill>
            </a:endParaRPr>
          </a:p>
        </p:txBody>
      </p:sp>
      <p:cxnSp>
        <p:nvCxnSpPr>
          <p:cNvPr id="123" name="Google Shape;123;p20"/>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24" name="Google Shape;124;p20"/>
          <p:cNvPicPr preferRelativeResize="0"/>
          <p:nvPr/>
        </p:nvPicPr>
        <p:blipFill>
          <a:blip r:embed="rId3">
            <a:alphaModFix/>
          </a:blip>
          <a:stretch>
            <a:fillRect/>
          </a:stretch>
        </p:blipFill>
        <p:spPr>
          <a:xfrm>
            <a:off x="8292250" y="4192819"/>
            <a:ext cx="851750" cy="851750"/>
          </a:xfrm>
          <a:prstGeom prst="rect">
            <a:avLst/>
          </a:prstGeom>
          <a:noFill/>
          <a:ln>
            <a:noFill/>
          </a:ln>
        </p:spPr>
      </p:pic>
      <p:sp>
        <p:nvSpPr>
          <p:cNvPr id="125" name="Google Shape;125;p20"/>
          <p:cNvSpPr txBox="1"/>
          <p:nvPr/>
        </p:nvSpPr>
        <p:spPr>
          <a:xfrm>
            <a:off x="759400" y="1064700"/>
            <a:ext cx="71712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The local outlier factor is based on a concept of a local density, where locality is given by k nearest neighbors, whose distance is used to estimate the density.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By comparing the local density of an object to the local densities of its neighbors, one can identify regions of similar density, and points that have a substantially lower density than their neighbors. These are considered to be outliers.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8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34F5C"/>
                </a:solidFill>
              </a:rPr>
              <a:t>Local Outlier Factor</a:t>
            </a:r>
            <a:endParaRPr>
              <a:solidFill>
                <a:srgbClr val="00ACEE"/>
              </a:solidFill>
            </a:endParaRPr>
          </a:p>
        </p:txBody>
      </p:sp>
      <p:cxnSp>
        <p:nvCxnSpPr>
          <p:cNvPr id="131" name="Google Shape;131;p21"/>
          <p:cNvCxnSpPr/>
          <p:nvPr/>
        </p:nvCxnSpPr>
        <p:spPr>
          <a:xfrm flipH="1" rot="10800000">
            <a:off x="417625" y="802375"/>
            <a:ext cx="4835700" cy="2190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21"/>
          <p:cNvPicPr preferRelativeResize="0"/>
          <p:nvPr/>
        </p:nvPicPr>
        <p:blipFill>
          <a:blip r:embed="rId3">
            <a:alphaModFix/>
          </a:blip>
          <a:stretch>
            <a:fillRect/>
          </a:stretch>
        </p:blipFill>
        <p:spPr>
          <a:xfrm>
            <a:off x="8292250" y="4192819"/>
            <a:ext cx="851750" cy="851750"/>
          </a:xfrm>
          <a:prstGeom prst="rect">
            <a:avLst/>
          </a:prstGeom>
          <a:noFill/>
          <a:ln>
            <a:noFill/>
          </a:ln>
        </p:spPr>
      </p:pic>
      <p:pic>
        <p:nvPicPr>
          <p:cNvPr id="133" name="Google Shape;133;p21"/>
          <p:cNvPicPr preferRelativeResize="0"/>
          <p:nvPr/>
        </p:nvPicPr>
        <p:blipFill>
          <a:blip r:embed="rId4">
            <a:alphaModFix/>
          </a:blip>
          <a:stretch>
            <a:fillRect/>
          </a:stretch>
        </p:blipFill>
        <p:spPr>
          <a:xfrm>
            <a:off x="825675" y="986250"/>
            <a:ext cx="1857700" cy="1534625"/>
          </a:xfrm>
          <a:prstGeom prst="rect">
            <a:avLst/>
          </a:prstGeom>
          <a:noFill/>
          <a:ln>
            <a:noFill/>
          </a:ln>
        </p:spPr>
      </p:pic>
      <p:sp>
        <p:nvSpPr>
          <p:cNvPr id="134" name="Google Shape;134;p21"/>
          <p:cNvSpPr txBox="1"/>
          <p:nvPr/>
        </p:nvSpPr>
        <p:spPr>
          <a:xfrm>
            <a:off x="2990600" y="1221300"/>
            <a:ext cx="518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latin typeface="Open Sans"/>
                <a:ea typeface="Open Sans"/>
                <a:cs typeface="Open Sans"/>
                <a:sym typeface="Open Sans"/>
              </a:rPr>
              <a:t>K-distance</a:t>
            </a:r>
            <a:r>
              <a:rPr lang="en-GB">
                <a:latin typeface="Open Sans"/>
                <a:ea typeface="Open Sans"/>
                <a:cs typeface="Open Sans"/>
                <a:sym typeface="Open Sans"/>
              </a:rPr>
              <a:t> is based on neighborhood style distance calculation. The distances of a point A to its neighbors are calculated, and if these distances are ordered from smallest to largest, the kth distance gives us the k-distance.</a:t>
            </a:r>
            <a:endParaRPr>
              <a:latin typeface="Open Sans"/>
              <a:ea typeface="Open Sans"/>
              <a:cs typeface="Open Sans"/>
              <a:sym typeface="Open Sans"/>
            </a:endParaRPr>
          </a:p>
        </p:txBody>
      </p:sp>
      <p:pic>
        <p:nvPicPr>
          <p:cNvPr id="135" name="Google Shape;135;p21"/>
          <p:cNvPicPr preferRelativeResize="0"/>
          <p:nvPr/>
        </p:nvPicPr>
        <p:blipFill>
          <a:blip r:embed="rId5">
            <a:alphaModFix/>
          </a:blip>
          <a:stretch>
            <a:fillRect/>
          </a:stretch>
        </p:blipFill>
        <p:spPr>
          <a:xfrm>
            <a:off x="825675" y="2878550"/>
            <a:ext cx="1994076" cy="1423525"/>
          </a:xfrm>
          <a:prstGeom prst="rect">
            <a:avLst/>
          </a:prstGeom>
          <a:noFill/>
          <a:ln>
            <a:noFill/>
          </a:ln>
        </p:spPr>
      </p:pic>
      <p:cxnSp>
        <p:nvCxnSpPr>
          <p:cNvPr id="136" name="Google Shape;136;p21"/>
          <p:cNvCxnSpPr/>
          <p:nvPr/>
        </p:nvCxnSpPr>
        <p:spPr>
          <a:xfrm flipH="1" rot="10800000">
            <a:off x="414925" y="2669675"/>
            <a:ext cx="8345400" cy="1560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21"/>
          <p:cNvSpPr txBox="1"/>
          <p:nvPr/>
        </p:nvSpPr>
        <p:spPr>
          <a:xfrm>
            <a:off x="3033400" y="3066963"/>
            <a:ext cx="51825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Open Sans"/>
                <a:ea typeface="Open Sans"/>
                <a:cs typeface="Open Sans"/>
                <a:sym typeface="Open Sans"/>
              </a:rPr>
              <a:t>Let k be a natural number. The </a:t>
            </a:r>
            <a:r>
              <a:rPr b="1" lang="en-GB">
                <a:latin typeface="Open Sans"/>
                <a:ea typeface="Open Sans"/>
                <a:cs typeface="Open Sans"/>
                <a:sym typeface="Open Sans"/>
              </a:rPr>
              <a:t>reachability distance</a:t>
            </a:r>
            <a:r>
              <a:rPr lang="en-GB">
                <a:latin typeface="Open Sans"/>
                <a:ea typeface="Open Sans"/>
                <a:cs typeface="Open Sans"/>
                <a:sym typeface="Open Sans"/>
              </a:rPr>
              <a:t> of object p with respect to object o is defined as:</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GB">
                <a:latin typeface="Open Sans"/>
                <a:ea typeface="Open Sans"/>
                <a:cs typeface="Open Sans"/>
                <a:sym typeface="Open Sans"/>
              </a:rPr>
              <a:t>reach-dist</a:t>
            </a:r>
            <a:r>
              <a:rPr baseline="-25000" lang="en-GB">
                <a:latin typeface="Open Sans"/>
                <a:ea typeface="Open Sans"/>
                <a:cs typeface="Open Sans"/>
                <a:sym typeface="Open Sans"/>
              </a:rPr>
              <a:t>k</a:t>
            </a:r>
            <a:r>
              <a:rPr lang="en-GB">
                <a:latin typeface="Open Sans"/>
                <a:ea typeface="Open Sans"/>
                <a:cs typeface="Open Sans"/>
                <a:sym typeface="Open Sans"/>
              </a:rPr>
              <a:t>(p, o) = max{k-distance(o), d(p,o)}</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