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331" r:id="rId3"/>
    <p:sldId id="328" r:id="rId4"/>
    <p:sldId id="329" r:id="rId5"/>
    <p:sldId id="330" r:id="rId6"/>
    <p:sldId id="319" r:id="rId7"/>
    <p:sldId id="339" r:id="rId8"/>
    <p:sldId id="343" r:id="rId9"/>
    <p:sldId id="347" r:id="rId10"/>
    <p:sldId id="348" r:id="rId11"/>
    <p:sldId id="317" r:id="rId12"/>
    <p:sldId id="349" r:id="rId13"/>
    <p:sldId id="311" r:id="rId14"/>
    <p:sldId id="350" r:id="rId15"/>
    <p:sldId id="312" r:id="rId16"/>
    <p:sldId id="303" r:id="rId17"/>
  </p:sldIdLst>
  <p:sldSz cx="12192000" cy="6858000"/>
  <p:notesSz cx="12192000" cy="6858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ura Al Kuwaiti" initials="NAK" lastIdx="5" clrIdx="0">
    <p:extLst>
      <p:ext uri="{19B8F6BF-5375-455C-9EA6-DF929625EA0E}">
        <p15:presenceInfo xmlns:p15="http://schemas.microsoft.com/office/powerpoint/2012/main" userId="Noura Al Kuwaiti" providerId="None"/>
      </p:ext>
    </p:extLst>
  </p:cmAuthor>
  <p:cmAuthor id="2" name="Noura Al Kuwaiti" initials="NAK [2]" lastIdx="6" clrIdx="1">
    <p:extLst>
      <p:ext uri="{19B8F6BF-5375-455C-9EA6-DF929625EA0E}">
        <p15:presenceInfo xmlns:p15="http://schemas.microsoft.com/office/powerpoint/2012/main" userId="S-1-5-21-1390067357-2052111302-682003330-1732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FDD"/>
    <a:srgbClr val="FFC000"/>
    <a:srgbClr val="A6A6A6"/>
    <a:srgbClr val="00B050"/>
    <a:srgbClr val="7F7F7F"/>
    <a:srgbClr val="FE8986"/>
    <a:srgbClr val="FE605C"/>
    <a:srgbClr val="942724"/>
    <a:srgbClr val="E56659"/>
    <a:srgbClr val="EE4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60" d="100"/>
          <a:sy n="60" d="100"/>
        </p:scale>
        <p:origin x="880" y="148"/>
      </p:cViewPr>
      <p:guideLst/>
    </p:cSldViewPr>
  </p:slideViewPr>
  <p:notesTextViewPr>
    <p:cViewPr>
      <p:scale>
        <a:sx n="100" d="100"/>
        <a:sy n="100" d="100"/>
      </p:scale>
      <p:origin x="0" y="0"/>
    </p:cViewPr>
  </p:notesTextViewPr>
  <p:notesViewPr>
    <p:cSldViewPr showGuides="1">
      <p:cViewPr varScale="1">
        <p:scale>
          <a:sx n="64" d="100"/>
          <a:sy n="64" d="100"/>
        </p:scale>
        <p:origin x="1264"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5F69360-2E26-471D-970C-2C0C5585CA4F}"/>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BC5C91E-E289-4B26-852D-3C4340955A73}"/>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0AFFBDE6-768A-4086-BCA5-5C06FA631745}" type="datetimeFigureOut">
              <a:rPr lang="en-US" smtClean="0"/>
              <a:t>25-Jan-20</a:t>
            </a:fld>
            <a:endParaRPr lang="en-US" dirty="0"/>
          </a:p>
        </p:txBody>
      </p:sp>
      <p:sp>
        <p:nvSpPr>
          <p:cNvPr id="4" name="Footer Placeholder 3">
            <a:extLst>
              <a:ext uri="{FF2B5EF4-FFF2-40B4-BE49-F238E27FC236}">
                <a16:creationId xmlns:a16="http://schemas.microsoft.com/office/drawing/2014/main" xmlns="" id="{1C15B26A-B759-43A0-B56A-DE354754FCE1}"/>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D58118BB-43AD-4A99-BC0D-2E25EAEF55A1}"/>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47B51D48-7BD1-4AA9-BD5C-9579562D5C84}" type="slidenum">
              <a:rPr lang="en-US" smtClean="0"/>
              <a:t>‹#›</a:t>
            </a:fld>
            <a:endParaRPr lang="en-US" dirty="0"/>
          </a:p>
        </p:txBody>
      </p:sp>
    </p:spTree>
    <p:extLst>
      <p:ext uri="{BB962C8B-B14F-4D97-AF65-F5344CB8AC3E}">
        <p14:creationId xmlns:p14="http://schemas.microsoft.com/office/powerpoint/2010/main" val="3649617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92108A0-5A04-4B80-8B59-B8EF9ED45058}" type="datetimeFigureOut">
              <a:rPr lang="en-US" smtClean="0"/>
              <a:t>25-Jan-20</a:t>
            </a:fld>
            <a:endParaRPr lang="en-US"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E9D88EC-A9B8-46BA-B8EA-AE03F27BC75C}" type="slidenum">
              <a:rPr lang="en-US" smtClean="0"/>
              <a:t>‹#›</a:t>
            </a:fld>
            <a:endParaRPr lang="en-US" dirty="0"/>
          </a:p>
        </p:txBody>
      </p:sp>
    </p:spTree>
    <p:extLst>
      <p:ext uri="{BB962C8B-B14F-4D97-AF65-F5344CB8AC3E}">
        <p14:creationId xmlns:p14="http://schemas.microsoft.com/office/powerpoint/2010/main" val="610730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412101">
              <a:defRPr/>
            </a:pPr>
            <a:fld id="{E2FEE106-D861-6343-96FF-5BF90692C3C7}" type="slidenum">
              <a:rPr lang="en-US">
                <a:solidFill>
                  <a:prstClr val="black"/>
                </a:solidFill>
              </a:rPr>
              <a:pPr defTabSz="412101">
                <a:defRPr/>
              </a:pPr>
              <a:t>4</a:t>
            </a:fld>
            <a:endParaRPr lang="en-US" dirty="0">
              <a:solidFill>
                <a:prstClr val="black"/>
              </a:solidFill>
            </a:endParaRPr>
          </a:p>
        </p:txBody>
      </p:sp>
    </p:spTree>
    <p:extLst>
      <p:ext uri="{BB962C8B-B14F-4D97-AF65-F5344CB8AC3E}">
        <p14:creationId xmlns:p14="http://schemas.microsoft.com/office/powerpoint/2010/main" val="468917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xmlns="" id="{DB64B362-4BF5-4D3D-80B1-1761626BF297}"/>
              </a:ext>
            </a:extLst>
          </p:cNvPr>
          <p:cNvGraphicFramePr>
            <a:graphicFrameLocks noChangeAspect="1"/>
          </p:cNvGraphicFramePr>
          <p:nvPr userDrawn="1">
            <p:custDataLst>
              <p:tags r:id="rId2"/>
            </p:custDataLst>
            <p:extLst>
              <p:ext uri="{D42A27DB-BD31-4B8C-83A1-F6EECF244321}">
                <p14:modId xmlns:p14="http://schemas.microsoft.com/office/powerpoint/2010/main" val="28292252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36"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Holder 2"/>
          <p:cNvSpPr>
            <a:spLocks noGrp="1"/>
          </p:cNvSpPr>
          <p:nvPr>
            <p:ph type="title"/>
          </p:nvPr>
        </p:nvSpPr>
        <p:spPr/>
        <p:txBody>
          <a:bodyPr lIns="0" tIns="0" rIns="0" bIns="0"/>
          <a:lstStyle>
            <a:lvl1pPr>
              <a:defRPr sz="2800" b="0" i="0">
                <a:solidFill>
                  <a:srgbClr val="EE4F50"/>
                </a:solidFill>
                <a:latin typeface="Trebuchet MS"/>
                <a:cs typeface="Trebuchet MS"/>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CB09D37-0F64-4B28-BFE4-B1CBB6A36A92}" type="datetime1">
              <a:rPr lang="en-US" smtClean="0"/>
              <a:t>25-Jan-20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9" name="object 5">
            <a:extLst>
              <a:ext uri="{FF2B5EF4-FFF2-40B4-BE49-F238E27FC236}">
                <a16:creationId xmlns:a16="http://schemas.microsoft.com/office/drawing/2014/main" xmlns="" id="{38942AD5-DC05-4CB0-B3CD-F94DA79112ED}"/>
              </a:ext>
            </a:extLst>
          </p:cNvPr>
          <p:cNvSpPr/>
          <p:nvPr userDrawn="1"/>
        </p:nvSpPr>
        <p:spPr>
          <a:xfrm>
            <a:off x="9829800" y="0"/>
            <a:ext cx="2142744" cy="579120"/>
          </a:xfrm>
          <a:prstGeom prst="rect">
            <a:avLst/>
          </a:prstGeom>
          <a:blipFill>
            <a:blip r:embed="rId6" cstate="print"/>
            <a:stretch>
              <a:fillRect/>
            </a:stretch>
          </a:blipFill>
        </p:spPr>
        <p:txBody>
          <a:bodyPr wrap="square" lIns="0" tIns="0" rIns="0" bIns="0" rtlCol="0"/>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93D53BBB-F295-4F01-A913-F6942CFCD49A}"/>
              </a:ext>
            </a:extLst>
          </p:cNvPr>
          <p:cNvGraphicFramePr>
            <a:graphicFrameLocks noChangeAspect="1"/>
          </p:cNvGraphicFramePr>
          <p:nvPr userDrawn="1">
            <p:custDataLst>
              <p:tags r:id="rId2"/>
            </p:custDataLst>
            <p:extLst>
              <p:ext uri="{D42A27DB-BD31-4B8C-83A1-F6EECF244321}">
                <p14:modId xmlns:p14="http://schemas.microsoft.com/office/powerpoint/2010/main" val="4298234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59"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bk object 16"/>
          <p:cNvSpPr/>
          <p:nvPr/>
        </p:nvSpPr>
        <p:spPr>
          <a:xfrm>
            <a:off x="0" y="0"/>
            <a:ext cx="12192000" cy="6858000"/>
          </a:xfrm>
          <a:prstGeom prst="rect">
            <a:avLst/>
          </a:prstGeom>
          <a:blipFill>
            <a:blip r:embed="rId6" cstate="print"/>
            <a:stretch>
              <a:fillRect/>
            </a:stretch>
          </a:blip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2800" b="0" i="0">
                <a:solidFill>
                  <a:srgbClr val="EE4F5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E093539-2A44-43A2-81C2-6D6BD87603B5}" type="datetime1">
              <a:rPr lang="en-US" smtClean="0"/>
              <a:t>25-Jan-20</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21C7AA5-E44A-4C85-B2CB-762ADB46BCEB}" type="datetime1">
              <a:rPr lang="en-US" smtClean="0"/>
              <a:t>25-Jan-20</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FF9C3892-EC6B-4199-BC1C-53589D1C8B71}"/>
              </a:ext>
            </a:extLst>
          </p:cNvPr>
          <p:cNvGraphicFramePr>
            <a:graphicFrameLocks noChangeAspect="1"/>
          </p:cNvGraphicFramePr>
          <p:nvPr userDrawn="1">
            <p:custDataLst>
              <p:tags r:id="rId2"/>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spid="_x0000_s32837"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955" y="1588"/>
                        <a:ext cx="1954"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xmlns="" id="{F6349354-22B6-4CE8-9D98-538744C7CA51}"/>
              </a:ext>
            </a:extLst>
          </p:cNvPr>
          <p:cNvSpPr/>
          <p:nvPr userDrawn="1">
            <p:custDataLst>
              <p:tags r:id="rId3"/>
            </p:custDataLst>
          </p:nvPr>
        </p:nvSpPr>
        <p:spPr>
          <a:xfrm>
            <a:off x="0" y="0"/>
            <a:ext cx="195385"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4000" b="1" i="0" baseline="0" dirty="0">
              <a:latin typeface="Univers 45 Light" pitchFamily="2" charset="0"/>
              <a:ea typeface="+mn-ea"/>
              <a:sym typeface="Univers 45 Light" pitchFamily="2" charset="0"/>
            </a:endParaRPr>
          </a:p>
        </p:txBody>
      </p:sp>
      <p:sp>
        <p:nvSpPr>
          <p:cNvPr id="3" name="Title 2"/>
          <p:cNvSpPr>
            <a:spLocks noGrp="1"/>
          </p:cNvSpPr>
          <p:nvPr>
            <p:ph type="title"/>
          </p:nvPr>
        </p:nvSpPr>
        <p:spPr>
          <a:xfrm>
            <a:off x="1097657" y="789600"/>
            <a:ext cx="9914748" cy="430887"/>
          </a:xfrm>
        </p:spPr>
        <p:txBody>
          <a:bodyPr/>
          <a:lstStyle>
            <a:lvl1pPr>
              <a:defRPr>
                <a:latin typeface="Univers 45 Light" pitchFamily="2" charset="0"/>
                <a:sym typeface="Univers 45 Light" pitchFamily="2" charset="0"/>
              </a:defRPr>
            </a:lvl1pPr>
          </a:lstStyle>
          <a:p>
            <a:r>
              <a:rPr lang="en-US" dirty="0"/>
              <a:t>Click to edit Master title style</a:t>
            </a:r>
            <a:endParaRPr lang="en-GB" dirty="0"/>
          </a:p>
        </p:txBody>
      </p:sp>
      <p:sp>
        <p:nvSpPr>
          <p:cNvPr id="4" name="Text Placeholder 4"/>
          <p:cNvSpPr>
            <a:spLocks noGrp="1"/>
          </p:cNvSpPr>
          <p:nvPr>
            <p:ph type="body" sz="quarter" idx="12" hasCustomPrompt="1"/>
          </p:nvPr>
        </p:nvSpPr>
        <p:spPr>
          <a:xfrm>
            <a:off x="1125271" y="481112"/>
            <a:ext cx="9956350" cy="153888"/>
          </a:xfrm>
        </p:spPr>
        <p:txBody>
          <a:bodyPr anchor="b"/>
          <a:lstStyle>
            <a:lvl1pPr>
              <a:spcAft>
                <a:spcPts val="0"/>
              </a:spcAft>
              <a:defRPr sz="1000">
                <a:latin typeface="Univers 45 Light" pitchFamily="2" charset="0"/>
                <a:sym typeface="Univers 45 Light" pitchFamily="2" charset="0"/>
              </a:defRPr>
            </a:lvl1pPr>
          </a:lstStyle>
          <a:p>
            <a:pPr lvl="0"/>
            <a:r>
              <a:rPr lang="en-US" dirty="0"/>
              <a:t>Super title here</a:t>
            </a:r>
          </a:p>
        </p:txBody>
      </p:sp>
    </p:spTree>
    <p:extLst>
      <p:ext uri="{BB962C8B-B14F-4D97-AF65-F5344CB8AC3E}">
        <p14:creationId xmlns:p14="http://schemas.microsoft.com/office/powerpoint/2010/main" val="391351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image" Target="../media/image3.png"/><Relationship Id="rId5" Type="http://schemas.openxmlformats.org/officeDocument/2006/relationships/theme" Target="../theme/theme1.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xmlns="" id="{776A530A-6244-4AB1-AB59-A6A4F09DFC43}"/>
              </a:ext>
            </a:extLst>
          </p:cNvPr>
          <p:cNvGraphicFramePr>
            <a:graphicFrameLocks noChangeAspect="1"/>
          </p:cNvGraphicFramePr>
          <p:nvPr userDrawn="1">
            <p:custDataLst>
              <p:tags r:id="rId7"/>
            </p:custDataLst>
            <p:extLst>
              <p:ext uri="{D42A27DB-BD31-4B8C-83A1-F6EECF244321}">
                <p14:modId xmlns:p14="http://schemas.microsoft.com/office/powerpoint/2010/main" val="18403712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2" name="think-cell Slide" r:id="rId8" imgW="395" imgH="394" progId="TCLayout.ActiveDocument.1">
                  <p:embed/>
                </p:oleObj>
              </mc:Choice>
              <mc:Fallback>
                <p:oleObj name="think-cell Slide" r:id="rId8" imgW="395" imgH="394"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xmlns="" id="{15ED8A5F-AF21-42AA-961B-DC523AE6D02C}"/>
              </a:ext>
            </a:extLst>
          </p:cNvPr>
          <p:cNvSpPr/>
          <p:nvPr userDrawn="1"/>
        </p:nvSpPr>
        <p:spPr>
          <a:xfrm>
            <a:off x="12597104" y="230054"/>
            <a:ext cx="3513705" cy="4445635"/>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F8C0678C-EEEC-46C9-933A-492DEE5B0B5D}"/>
              </a:ext>
            </a:extLst>
          </p:cNvPr>
          <p:cNvSpPr/>
          <p:nvPr userDrawn="1"/>
        </p:nvSpPr>
        <p:spPr>
          <a:xfrm>
            <a:off x="-3925413" y="230054"/>
            <a:ext cx="3513705" cy="5696318"/>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 name="Holder 2"/>
          <p:cNvSpPr>
            <a:spLocks noGrp="1"/>
          </p:cNvSpPr>
          <p:nvPr>
            <p:ph type="title"/>
          </p:nvPr>
        </p:nvSpPr>
        <p:spPr>
          <a:xfrm>
            <a:off x="395386" y="453736"/>
            <a:ext cx="10957356" cy="835660"/>
          </a:xfrm>
          <a:prstGeom prst="rect">
            <a:avLst/>
          </a:prstGeom>
        </p:spPr>
        <p:txBody>
          <a:bodyPr wrap="square" lIns="0" tIns="0" rIns="0" bIns="0">
            <a:spAutoFit/>
          </a:bodyPr>
          <a:lstStyle>
            <a:lvl1pPr>
              <a:defRPr sz="2800" b="0" i="0">
                <a:solidFill>
                  <a:srgbClr val="EE4F50"/>
                </a:solidFill>
                <a:latin typeface="Trebuchet MS"/>
                <a:cs typeface="Trebuchet MS"/>
              </a:defRPr>
            </a:lvl1pPr>
          </a:lstStyle>
          <a:p>
            <a:endParaRPr dirty="0"/>
          </a:p>
        </p:txBody>
      </p:sp>
      <p:sp>
        <p:nvSpPr>
          <p:cNvPr id="3" name="Holder 3"/>
          <p:cNvSpPr>
            <a:spLocks noGrp="1"/>
          </p:cNvSpPr>
          <p:nvPr>
            <p:ph type="body" idx="1"/>
          </p:nvPr>
        </p:nvSpPr>
        <p:spPr>
          <a:xfrm>
            <a:off x="629996" y="1698815"/>
            <a:ext cx="10933430" cy="4445635"/>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A67B76A4-E0D9-4251-95B1-6FED230F905D}" type="datetime1">
              <a:rPr lang="en-US" smtClean="0"/>
              <a:t>25-Jan-20</a:t>
            </a:fld>
            <a:endParaRPr lang="en-US" dirty="0"/>
          </a:p>
        </p:txBody>
      </p:sp>
      <p:sp>
        <p:nvSpPr>
          <p:cNvPr id="6" name="Holder 6"/>
          <p:cNvSpPr>
            <a:spLocks noGrp="1"/>
          </p:cNvSpPr>
          <p:nvPr>
            <p:ph type="sldNum" sz="quarter" idx="7"/>
          </p:nvPr>
        </p:nvSpPr>
        <p:spPr>
          <a:xfrm>
            <a:off x="90068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pic>
        <p:nvPicPr>
          <p:cNvPr id="8" name="Picture 7">
            <a:extLst>
              <a:ext uri="{FF2B5EF4-FFF2-40B4-BE49-F238E27FC236}">
                <a16:creationId xmlns:a16="http://schemas.microsoft.com/office/drawing/2014/main" xmlns="" id="{26D2E4E0-E29C-488F-B762-60A558849A1A}"/>
              </a:ext>
            </a:extLst>
          </p:cNvPr>
          <p:cNvPicPr>
            <a:picLocks noChangeAspect="1"/>
          </p:cNvPicPr>
          <p:nvPr userDrawn="1"/>
        </p:nvPicPr>
        <p:blipFill>
          <a:blip r:embed="rId10"/>
          <a:stretch>
            <a:fillRect/>
          </a:stretch>
        </p:blipFill>
        <p:spPr>
          <a:xfrm>
            <a:off x="-3688308" y="708640"/>
            <a:ext cx="1377815" cy="3097036"/>
          </a:xfrm>
          <a:prstGeom prst="rect">
            <a:avLst/>
          </a:prstGeom>
        </p:spPr>
      </p:pic>
      <p:pic>
        <p:nvPicPr>
          <p:cNvPr id="9" name="Picture 8">
            <a:extLst>
              <a:ext uri="{FF2B5EF4-FFF2-40B4-BE49-F238E27FC236}">
                <a16:creationId xmlns:a16="http://schemas.microsoft.com/office/drawing/2014/main" xmlns="" id="{89D6E230-F9EE-4E4D-901C-F217A23F1094}"/>
              </a:ext>
            </a:extLst>
          </p:cNvPr>
          <p:cNvPicPr>
            <a:picLocks noChangeAspect="1"/>
          </p:cNvPicPr>
          <p:nvPr userDrawn="1"/>
        </p:nvPicPr>
        <p:blipFill>
          <a:blip r:embed="rId11"/>
          <a:stretch>
            <a:fillRect/>
          </a:stretch>
        </p:blipFill>
        <p:spPr>
          <a:xfrm>
            <a:off x="-2088108" y="708640"/>
            <a:ext cx="1377815" cy="4822354"/>
          </a:xfrm>
          <a:prstGeom prst="rect">
            <a:avLst/>
          </a:prstGeom>
        </p:spPr>
      </p:pic>
      <p:sp>
        <p:nvSpPr>
          <p:cNvPr id="11" name="Rectangle 10">
            <a:extLst>
              <a:ext uri="{FF2B5EF4-FFF2-40B4-BE49-F238E27FC236}">
                <a16:creationId xmlns:a16="http://schemas.microsoft.com/office/drawing/2014/main" xmlns="" id="{98AB62A4-FEC8-4CBF-82F4-9754C710E3DA}"/>
              </a:ext>
            </a:extLst>
          </p:cNvPr>
          <p:cNvSpPr/>
          <p:nvPr userDrawn="1"/>
        </p:nvSpPr>
        <p:spPr>
          <a:xfrm>
            <a:off x="-3840708" y="269070"/>
            <a:ext cx="2316211" cy="369332"/>
          </a:xfrm>
          <a:prstGeom prst="rect">
            <a:avLst/>
          </a:prstGeom>
        </p:spPr>
        <p:txBody>
          <a:bodyPr wrap="none">
            <a:spAutoFit/>
          </a:bodyPr>
          <a:lstStyle/>
          <a:p>
            <a:r>
              <a:rPr lang="en-US" dirty="0"/>
              <a:t>Primary Color Scheme </a:t>
            </a:r>
          </a:p>
        </p:txBody>
      </p:sp>
      <p:sp>
        <p:nvSpPr>
          <p:cNvPr id="13" name="Rectangle 12">
            <a:extLst>
              <a:ext uri="{FF2B5EF4-FFF2-40B4-BE49-F238E27FC236}">
                <a16:creationId xmlns:a16="http://schemas.microsoft.com/office/drawing/2014/main" xmlns="" id="{0C2AFF0B-59AD-47C9-9BA7-94DAB59AEBD1}"/>
              </a:ext>
            </a:extLst>
          </p:cNvPr>
          <p:cNvSpPr/>
          <p:nvPr userDrawn="1"/>
        </p:nvSpPr>
        <p:spPr>
          <a:xfrm>
            <a:off x="13043407" y="875021"/>
            <a:ext cx="1376737" cy="1315092"/>
          </a:xfrm>
          <a:prstGeom prst="rect">
            <a:avLst/>
          </a:prstGeom>
          <a:solidFill>
            <a:srgbClr val="8D8777"/>
          </a:solidFill>
          <a:ln w="12700" cap="flat" cmpd="sng" algn="ctr">
            <a:solidFill>
              <a:srgbClr val="8E887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Red - 141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Green - 135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Blue – 119</a:t>
            </a:r>
          </a:p>
        </p:txBody>
      </p:sp>
      <p:sp>
        <p:nvSpPr>
          <p:cNvPr id="14" name="Rectangle 13">
            <a:extLst>
              <a:ext uri="{FF2B5EF4-FFF2-40B4-BE49-F238E27FC236}">
                <a16:creationId xmlns:a16="http://schemas.microsoft.com/office/drawing/2014/main" xmlns="" id="{074DAB73-5298-4023-A612-10D4E9C1C18D}"/>
              </a:ext>
            </a:extLst>
          </p:cNvPr>
          <p:cNvSpPr/>
          <p:nvPr userDrawn="1"/>
        </p:nvSpPr>
        <p:spPr>
          <a:xfrm>
            <a:off x="13043407" y="3319403"/>
            <a:ext cx="1376737" cy="627137"/>
          </a:xfrm>
          <a:prstGeom prst="rect">
            <a:avLst/>
          </a:prstGeom>
          <a:solidFill>
            <a:srgbClr val="A49F9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Red – 164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Green - 159</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Blue - 146</a:t>
            </a:r>
          </a:p>
        </p:txBody>
      </p:sp>
      <p:sp>
        <p:nvSpPr>
          <p:cNvPr id="15" name="Rectangle 14">
            <a:extLst>
              <a:ext uri="{FF2B5EF4-FFF2-40B4-BE49-F238E27FC236}">
                <a16:creationId xmlns:a16="http://schemas.microsoft.com/office/drawing/2014/main" xmlns="" id="{9707C2A5-5186-4A3A-B50E-6173BE132EE1}"/>
              </a:ext>
            </a:extLst>
          </p:cNvPr>
          <p:cNvSpPr/>
          <p:nvPr userDrawn="1"/>
        </p:nvSpPr>
        <p:spPr>
          <a:xfrm>
            <a:off x="13043407" y="2452872"/>
            <a:ext cx="1376737" cy="627137"/>
          </a:xfrm>
          <a:prstGeom prst="rect">
            <a:avLst/>
          </a:prstGeom>
          <a:solidFill>
            <a:srgbClr val="79746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Red – 121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Green - 116</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alibri" panose="020F0502020204030204"/>
                <a:ea typeface="+mn-ea"/>
                <a:cs typeface="+mn-cs"/>
              </a:rPr>
              <a:t>Blue - 101</a:t>
            </a:r>
          </a:p>
        </p:txBody>
      </p:sp>
      <p:sp>
        <p:nvSpPr>
          <p:cNvPr id="16" name="TextBox 15">
            <a:extLst>
              <a:ext uri="{FF2B5EF4-FFF2-40B4-BE49-F238E27FC236}">
                <a16:creationId xmlns:a16="http://schemas.microsoft.com/office/drawing/2014/main" xmlns="" id="{F2A9F3A4-8E32-4C47-9688-7629EECD9B41}"/>
              </a:ext>
            </a:extLst>
          </p:cNvPr>
          <p:cNvSpPr txBox="1"/>
          <p:nvPr userDrawn="1"/>
        </p:nvSpPr>
        <p:spPr>
          <a:xfrm>
            <a:off x="12877800" y="372356"/>
            <a:ext cx="295231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Additional Colors (if required)</a:t>
            </a:r>
          </a:p>
        </p:txBody>
      </p:sp>
    </p:spTree>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mod="1">
    <p:ext uri="{27BBF7A9-308A-43DC-89C8-2F10F3537804}">
      <p15:sldGuideLst xmlns:p15="http://schemas.microsoft.com/office/powerpoint/2012/main">
        <p15:guide id="1" pos="240" userDrawn="1">
          <p15:clr>
            <a:srgbClr val="F26B43"/>
          </p15:clr>
        </p15:guide>
        <p15:guide id="2" pos="7440" userDrawn="1">
          <p15:clr>
            <a:srgbClr val="F26B43"/>
          </p15:clr>
        </p15:guide>
        <p15:guide id="3" orient="horz" pos="288" userDrawn="1">
          <p15:clr>
            <a:srgbClr val="F26B43"/>
          </p15:clr>
        </p15:guide>
        <p15:guide id="4" orient="horz" pos="4032" userDrawn="1">
          <p15:clr>
            <a:srgbClr val="F26B43"/>
          </p15:clr>
        </p15:guide>
        <p15:guide id="5"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7.png"/><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5.bin"/></Relationships>
</file>

<file path=ppt/slides/_rels/slide10.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1.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xmlns="" id="{226C031C-33F3-4F7B-A35C-F6BDF1B234E6}"/>
              </a:ext>
            </a:extLst>
          </p:cNvPr>
          <p:cNvGraphicFramePr>
            <a:graphicFrameLocks noChangeAspect="1"/>
          </p:cNvGraphicFramePr>
          <p:nvPr>
            <p:custDataLst>
              <p:tags r:id="rId2"/>
            </p:custDataLst>
            <p:extLst>
              <p:ext uri="{D42A27DB-BD31-4B8C-83A1-F6EECF244321}">
                <p14:modId xmlns:p14="http://schemas.microsoft.com/office/powerpoint/2010/main" val="28772132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65"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object 3">
            <a:extLst>
              <a:ext uri="{FF2B5EF4-FFF2-40B4-BE49-F238E27FC236}">
                <a16:creationId xmlns:a16="http://schemas.microsoft.com/office/drawing/2014/main" xmlns="" id="{F0FD31CD-06D0-41F8-A028-C3C4BAA82DCE}"/>
              </a:ext>
            </a:extLst>
          </p:cNvPr>
          <p:cNvSpPr/>
          <p:nvPr/>
        </p:nvSpPr>
        <p:spPr>
          <a:xfrm>
            <a:off x="0" y="0"/>
            <a:ext cx="12192000" cy="5277612"/>
          </a:xfrm>
          <a:prstGeom prst="rect">
            <a:avLst/>
          </a:prstGeom>
          <a:blipFill>
            <a:blip r:embed="rId6" cstate="print"/>
            <a:stretch>
              <a:fillRect/>
            </a:stretch>
          </a:blipFill>
          <a:effectLst>
            <a:outerShdw blurRad="50800" dist="38100" dir="5400000" algn="t" rotWithShape="0">
              <a:prstClr val="black">
                <a:alpha val="40000"/>
              </a:prstClr>
            </a:outerShdw>
          </a:effectLst>
        </p:spPr>
        <p:txBody>
          <a:bodyPr wrap="square" lIns="0" tIns="0" rIns="0" bIns="0" rtlCol="0"/>
          <a:lstStyle/>
          <a:p>
            <a:endParaRPr dirty="0"/>
          </a:p>
        </p:txBody>
      </p:sp>
      <p:sp>
        <p:nvSpPr>
          <p:cNvPr id="4" name="object 4"/>
          <p:cNvSpPr/>
          <p:nvPr/>
        </p:nvSpPr>
        <p:spPr>
          <a:xfrm>
            <a:off x="630936" y="626363"/>
            <a:ext cx="8124444" cy="5529072"/>
          </a:xfrm>
          <a:prstGeom prst="rect">
            <a:avLst/>
          </a:prstGeom>
          <a:solidFill>
            <a:srgbClr val="EE504F"/>
          </a:solidFill>
        </p:spPr>
        <p:txBody>
          <a:bodyPr wrap="square" lIns="0" tIns="0" rIns="0" bIns="0" rtlCol="0"/>
          <a:lstStyle/>
          <a:p>
            <a:endParaRPr dirty="0"/>
          </a:p>
        </p:txBody>
      </p:sp>
      <p:sp>
        <p:nvSpPr>
          <p:cNvPr id="6" name="object 6"/>
          <p:cNvSpPr/>
          <p:nvPr/>
        </p:nvSpPr>
        <p:spPr>
          <a:xfrm>
            <a:off x="8906256" y="5658611"/>
            <a:ext cx="2904744" cy="502919"/>
          </a:xfrm>
          <a:prstGeom prst="rect">
            <a:avLst/>
          </a:prstGeom>
          <a:blipFill>
            <a:blip r:embed="rId7" cstate="print"/>
            <a:stretch>
              <a:fillRect/>
            </a:stretch>
          </a:blipFill>
        </p:spPr>
        <p:txBody>
          <a:bodyPr wrap="square" lIns="0" tIns="0" rIns="0" bIns="0" rtlCol="0"/>
          <a:lstStyle/>
          <a:p>
            <a:endParaRPr dirty="0"/>
          </a:p>
        </p:txBody>
      </p:sp>
      <p:sp>
        <p:nvSpPr>
          <p:cNvPr id="7" name="object 7"/>
          <p:cNvSpPr txBox="1"/>
          <p:nvPr/>
        </p:nvSpPr>
        <p:spPr>
          <a:xfrm>
            <a:off x="1105001" y="5566968"/>
            <a:ext cx="4816475" cy="912429"/>
          </a:xfrm>
          <a:prstGeom prst="rect">
            <a:avLst/>
          </a:prstGeom>
        </p:spPr>
        <p:txBody>
          <a:bodyPr vert="horz" wrap="square" lIns="0" tIns="12065" rIns="0" bIns="0" rtlCol="0">
            <a:spAutoFit/>
          </a:bodyPr>
          <a:lstStyle/>
          <a:p>
            <a:pPr marL="12700">
              <a:lnSpc>
                <a:spcPct val="100000"/>
              </a:lnSpc>
              <a:spcBef>
                <a:spcPts val="95"/>
              </a:spcBef>
            </a:pPr>
            <a:r>
              <a:rPr lang="en-US" sz="1600" spc="-5" dirty="0">
                <a:solidFill>
                  <a:srgbClr val="FFFFFF"/>
                </a:solidFill>
                <a:latin typeface="Trebuchet MS"/>
                <a:cs typeface="Trebuchet MS"/>
              </a:rPr>
              <a:t>Status Meeting #6</a:t>
            </a:r>
            <a:endParaRPr sz="1600" dirty="0">
              <a:latin typeface="Trebuchet MS"/>
              <a:cs typeface="Trebuchet MS"/>
            </a:endParaRPr>
          </a:p>
          <a:p>
            <a:pPr>
              <a:lnSpc>
                <a:spcPct val="100000"/>
              </a:lnSpc>
            </a:pPr>
            <a:endParaRPr sz="1800" dirty="0">
              <a:latin typeface="Times New Roman"/>
              <a:cs typeface="Times New Roman"/>
            </a:endParaRPr>
          </a:p>
          <a:p>
            <a:pPr marL="12700">
              <a:lnSpc>
                <a:spcPct val="100000"/>
              </a:lnSpc>
              <a:spcBef>
                <a:spcPts val="1455"/>
              </a:spcBef>
            </a:pPr>
            <a:r>
              <a:rPr lang="en-US" sz="1200" b="1" spc="-5" dirty="0">
                <a:solidFill>
                  <a:srgbClr val="808080"/>
                </a:solidFill>
                <a:latin typeface="Trebuchet MS"/>
                <a:cs typeface="Trebuchet MS"/>
              </a:rPr>
              <a:t>January 12</a:t>
            </a:r>
            <a:r>
              <a:rPr lang="en-US" sz="1200" b="1" spc="-5" baseline="30000" dirty="0">
                <a:solidFill>
                  <a:srgbClr val="808080"/>
                </a:solidFill>
                <a:latin typeface="Trebuchet MS"/>
                <a:cs typeface="Trebuchet MS"/>
              </a:rPr>
              <a:t>th</a:t>
            </a:r>
            <a:r>
              <a:rPr lang="en-US" sz="1200" b="1" spc="-5" dirty="0">
                <a:solidFill>
                  <a:srgbClr val="808080"/>
                </a:solidFill>
                <a:latin typeface="Trebuchet MS"/>
                <a:cs typeface="Trebuchet MS"/>
              </a:rPr>
              <a:t>, 2020</a:t>
            </a:r>
            <a:endParaRPr sz="1200" dirty="0">
              <a:latin typeface="Trebuchet MS"/>
              <a:cs typeface="Trebuchet MS"/>
            </a:endParaRPr>
          </a:p>
        </p:txBody>
      </p:sp>
      <p:sp>
        <p:nvSpPr>
          <p:cNvPr id="8" name="object 8"/>
          <p:cNvSpPr txBox="1"/>
          <p:nvPr/>
        </p:nvSpPr>
        <p:spPr>
          <a:xfrm>
            <a:off x="1105001" y="3521431"/>
            <a:ext cx="6623684" cy="1102866"/>
          </a:xfrm>
          <a:prstGeom prst="rect">
            <a:avLst/>
          </a:prstGeom>
        </p:spPr>
        <p:txBody>
          <a:bodyPr vert="horz" wrap="square" lIns="0" tIns="12700" rIns="0" bIns="0" rtlCol="0">
            <a:spAutoFit/>
          </a:bodyPr>
          <a:lstStyle/>
          <a:p>
            <a:pPr marL="12700">
              <a:lnSpc>
                <a:spcPts val="4170"/>
              </a:lnSpc>
              <a:spcBef>
                <a:spcPts val="100"/>
              </a:spcBef>
            </a:pPr>
            <a:r>
              <a:rPr sz="3600" spc="-5" dirty="0">
                <a:solidFill>
                  <a:srgbClr val="FFFFFF"/>
                </a:solidFill>
                <a:latin typeface="Trebuchet MS"/>
                <a:cs typeface="Trebuchet MS"/>
              </a:rPr>
              <a:t>UAEU</a:t>
            </a:r>
            <a:r>
              <a:rPr sz="3600" spc="10" dirty="0">
                <a:solidFill>
                  <a:srgbClr val="FFFFFF"/>
                </a:solidFill>
                <a:latin typeface="Trebuchet MS"/>
                <a:cs typeface="Trebuchet MS"/>
              </a:rPr>
              <a:t> </a:t>
            </a:r>
            <a:r>
              <a:rPr sz="3600" spc="-5" dirty="0">
                <a:solidFill>
                  <a:srgbClr val="FFFFFF"/>
                </a:solidFill>
                <a:latin typeface="Trebuchet MS"/>
                <a:cs typeface="Trebuchet MS"/>
              </a:rPr>
              <a:t>transformation:</a:t>
            </a:r>
            <a:endParaRPr lang="en-US" sz="3600" spc="-5" dirty="0">
              <a:solidFill>
                <a:srgbClr val="FFFFFF"/>
              </a:solidFill>
              <a:latin typeface="Trebuchet MS"/>
              <a:cs typeface="Trebuchet MS"/>
            </a:endParaRPr>
          </a:p>
          <a:p>
            <a:pPr marL="12700">
              <a:lnSpc>
                <a:spcPts val="4170"/>
              </a:lnSpc>
              <a:spcBef>
                <a:spcPts val="100"/>
              </a:spcBef>
            </a:pPr>
            <a:r>
              <a:rPr lang="en-US" sz="3600" spc="-5" dirty="0">
                <a:solidFill>
                  <a:srgbClr val="FFFFFF"/>
                </a:solidFill>
                <a:latin typeface="Trebuchet MS"/>
                <a:cs typeface="Trebuchet MS"/>
              </a:rPr>
              <a:t>Design Of Operating Model </a:t>
            </a:r>
            <a:endParaRPr sz="3600" dirty="0">
              <a:latin typeface="Trebuchet MS"/>
              <a:cs typeface="Trebuchet MS"/>
            </a:endParaRPr>
          </a:p>
        </p:txBody>
      </p:sp>
      <p:pic>
        <p:nvPicPr>
          <p:cNvPr id="13" name="Picture 12">
            <a:extLst>
              <a:ext uri="{FF2B5EF4-FFF2-40B4-BE49-F238E27FC236}">
                <a16:creationId xmlns:a16="http://schemas.microsoft.com/office/drawing/2014/main" xmlns="" id="{F2832030-208A-4B1C-A265-402021A36CA9}"/>
              </a:ext>
            </a:extLst>
          </p:cNvPr>
          <p:cNvPicPr>
            <a:picLocks noChangeAspect="1"/>
          </p:cNvPicPr>
          <p:nvPr/>
        </p:nvPicPr>
        <p:blipFill>
          <a:blip r:embed="rId8"/>
          <a:stretch>
            <a:fillRect/>
          </a:stretch>
        </p:blipFill>
        <p:spPr>
          <a:xfrm>
            <a:off x="1105001" y="990600"/>
            <a:ext cx="1225402" cy="481626"/>
          </a:xfrm>
          <a:prstGeom prst="rect">
            <a:avLst/>
          </a:prstGeom>
        </p:spPr>
      </p:pic>
      <p:sp>
        <p:nvSpPr>
          <p:cNvPr id="2" name="Slide Number Placeholder 1">
            <a:extLst>
              <a:ext uri="{FF2B5EF4-FFF2-40B4-BE49-F238E27FC236}">
                <a16:creationId xmlns:a16="http://schemas.microsoft.com/office/drawing/2014/main" xmlns="" id="{ADE1AA13-62C9-46F4-B48B-7E94776C38AB}"/>
              </a:ext>
            </a:extLst>
          </p:cNvPr>
          <p:cNvSpPr>
            <a:spLocks noGrp="1"/>
          </p:cNvSpPr>
          <p:nvPr>
            <p:ph type="sldNum" sz="quarter" idx="7"/>
          </p:nvPr>
        </p:nvSpPr>
        <p:spPr/>
        <p:txBody>
          <a:bodyPr/>
          <a:lstStyle/>
          <a:p>
            <a:fld id="{B6F15528-21DE-4FAA-801E-634DDDAF4B2B}"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0E2C05B4-8F37-4E95-A73B-ED00DE3309FB}"/>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376"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 xmlns:a16="http://schemas.microsoft.com/office/drawing/2014/main" id="{9854F7D8-F58F-433D-8AB3-4CC80A4F93E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latin typeface="Trebuchet MS" panose="020B0603020202020204" pitchFamily="34" charset="0"/>
              <a:ea typeface="+mj-ea"/>
              <a:sym typeface="Trebuchet MS" panose="020B0603020202020204" pitchFamily="34" charset="0"/>
            </a:endParaRPr>
          </a:p>
        </p:txBody>
      </p:sp>
      <p:sp>
        <p:nvSpPr>
          <p:cNvPr id="4" name="Title 3">
            <a:extLst>
              <a:ext uri="{FF2B5EF4-FFF2-40B4-BE49-F238E27FC236}">
                <a16:creationId xmlns="" xmlns:a16="http://schemas.microsoft.com/office/drawing/2014/main" id="{36C9F271-EE74-49AE-8E89-B6B6D2998DF0}"/>
              </a:ext>
            </a:extLst>
          </p:cNvPr>
          <p:cNvSpPr>
            <a:spLocks noGrp="1"/>
          </p:cNvSpPr>
          <p:nvPr>
            <p:ph type="title"/>
          </p:nvPr>
        </p:nvSpPr>
        <p:spPr>
          <a:xfrm>
            <a:off x="395386" y="453736"/>
            <a:ext cx="10957356" cy="430887"/>
          </a:xfrm>
        </p:spPr>
        <p:txBody>
          <a:bodyPr/>
          <a:lstStyle/>
          <a:p>
            <a:r>
              <a:rPr lang="en-US" dirty="0"/>
              <a:t>Customer </a:t>
            </a:r>
            <a:r>
              <a:rPr lang="en-US"/>
              <a:t>Experience Design</a:t>
            </a:r>
            <a:endParaRPr lang="en-US" dirty="0"/>
          </a:p>
        </p:txBody>
      </p:sp>
      <p:sp>
        <p:nvSpPr>
          <p:cNvPr id="3" name="Slide Number Placeholder 2">
            <a:extLst>
              <a:ext uri="{FF2B5EF4-FFF2-40B4-BE49-F238E27FC236}">
                <a16:creationId xmlns="" xmlns:a16="http://schemas.microsoft.com/office/drawing/2014/main" id="{1C10BECF-1A4D-4AA2-AA63-A54F259DF171}"/>
              </a:ext>
            </a:extLst>
          </p:cNvPr>
          <p:cNvSpPr>
            <a:spLocks noGrp="1"/>
          </p:cNvSpPr>
          <p:nvPr>
            <p:ph type="sldNum" sz="quarter" idx="7"/>
          </p:nvPr>
        </p:nvSpPr>
        <p:spPr>
          <a:xfrm>
            <a:off x="9159241" y="6377940"/>
            <a:ext cx="2804160" cy="342900"/>
          </a:xfrm>
        </p:spPr>
        <p:txBody>
          <a:bodyPr/>
          <a:lstStyle/>
          <a:p>
            <a:fld id="{B6F15528-21DE-4FAA-801E-634DDDAF4B2B}" type="slidenum">
              <a:rPr lang="en-US" smtClean="0"/>
              <a:t>10</a:t>
            </a:fld>
            <a:endParaRPr lang="en-US"/>
          </a:p>
        </p:txBody>
      </p:sp>
      <p:sp>
        <p:nvSpPr>
          <p:cNvPr id="8" name="object 2">
            <a:extLst>
              <a:ext uri="{FF2B5EF4-FFF2-40B4-BE49-F238E27FC236}">
                <a16:creationId xmlns="" xmlns:a16="http://schemas.microsoft.com/office/drawing/2014/main" id="{2A36C16A-EA7B-4084-B601-A92ABBC78AA4}"/>
              </a:ext>
            </a:extLst>
          </p:cNvPr>
          <p:cNvSpPr/>
          <p:nvPr/>
        </p:nvSpPr>
        <p:spPr>
          <a:xfrm>
            <a:off x="381001" y="1348383"/>
            <a:ext cx="5562599" cy="430887"/>
          </a:xfrm>
          <a:custGeom>
            <a:avLst/>
            <a:gdLst/>
            <a:ahLst/>
            <a:cxnLst/>
            <a:rect l="l" t="t" r="r" b="b"/>
            <a:pathLst>
              <a:path w="1748155" h="371475">
                <a:moveTo>
                  <a:pt x="0" y="0"/>
                </a:moveTo>
                <a:lnTo>
                  <a:pt x="1747621" y="0"/>
                </a:lnTo>
                <a:lnTo>
                  <a:pt x="1747621" y="371182"/>
                </a:lnTo>
                <a:lnTo>
                  <a:pt x="0" y="371182"/>
                </a:lnTo>
                <a:lnTo>
                  <a:pt x="0" y="0"/>
                </a:lnTo>
                <a:close/>
              </a:path>
            </a:pathLst>
          </a:custGeom>
          <a:solidFill>
            <a:srgbClr val="EE504F"/>
          </a:solidFill>
        </p:spPr>
        <p:txBody>
          <a:bodyPr wrap="square" lIns="0" tIns="0" rIns="0" bIns="0" rtlCol="0" anchor="ctr"/>
          <a:lstStyle/>
          <a:p>
            <a:pPr algn="ctr"/>
            <a:r>
              <a:rPr lang="en-US" sz="1400" dirty="0">
                <a:solidFill>
                  <a:schemeClr val="bg1"/>
                </a:solidFill>
                <a:latin typeface="Trebuchet MS" panose="020B0603020202020204" pitchFamily="34" charset="0"/>
              </a:rPr>
              <a:t>Achievements from previous week </a:t>
            </a:r>
            <a:endParaRPr sz="1400" dirty="0">
              <a:solidFill>
                <a:schemeClr val="bg1"/>
              </a:solidFill>
              <a:latin typeface="Trebuchet MS" panose="020B0603020202020204" pitchFamily="34" charset="0"/>
            </a:endParaRPr>
          </a:p>
        </p:txBody>
      </p:sp>
      <p:sp>
        <p:nvSpPr>
          <p:cNvPr id="11" name="object 6">
            <a:extLst>
              <a:ext uri="{FF2B5EF4-FFF2-40B4-BE49-F238E27FC236}">
                <a16:creationId xmlns="" xmlns:a16="http://schemas.microsoft.com/office/drawing/2014/main" id="{83BAB338-BE81-49B6-AC7D-0BA0A25E443F}"/>
              </a:ext>
            </a:extLst>
          </p:cNvPr>
          <p:cNvSpPr/>
          <p:nvPr/>
        </p:nvSpPr>
        <p:spPr>
          <a:xfrm>
            <a:off x="381001" y="1760220"/>
            <a:ext cx="5562599" cy="4640579"/>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9F7EF"/>
          </a:solidFill>
        </p:spPr>
        <p:txBody>
          <a:bodyPr wrap="square" lIns="0" tIns="0" rIns="0" bIns="0" rtlCol="0" anchor="t"/>
          <a:lstStyle/>
          <a:p>
            <a:pPr marL="285750" lvl="1" indent="-285750">
              <a:spcAft>
                <a:spcPts val="600"/>
              </a:spcAft>
              <a:buFont typeface="Wingdings" panose="05000000000000000000" pitchFamily="2" charset="2"/>
              <a:buChar char="§"/>
            </a:pPr>
            <a:endParaRPr lang="en-US" altLang="en-US" sz="1200" dirty="0">
              <a:latin typeface="Trebuchet MS" panose="020B0603020202020204" pitchFamily="34" charset="0"/>
            </a:endParaRPr>
          </a:p>
          <a:p>
            <a:pPr marL="285750" lvl="1" indent="-285750">
              <a:spcAft>
                <a:spcPts val="600"/>
              </a:spcAft>
              <a:buFont typeface="Wingdings" panose="05000000000000000000" pitchFamily="2" charset="2"/>
              <a:buChar char="§"/>
            </a:pPr>
            <a:r>
              <a:rPr lang="en-US" altLang="en-US" sz="1200" dirty="0">
                <a:latin typeface="Trebuchet MS" panose="020B0603020202020204" pitchFamily="34" charset="0"/>
              </a:rPr>
              <a:t>Presented the personas selection approach and findings to TPO team and received </a:t>
            </a:r>
            <a:r>
              <a:rPr lang="en-US" altLang="en-US" sz="1200" dirty="0" smtClean="0">
                <a:latin typeface="Trebuchet MS" panose="020B0603020202020204" pitchFamily="34" charset="0"/>
              </a:rPr>
              <a:t>feedback (e.g. dedicated researcher, TAs)</a:t>
            </a:r>
            <a:endParaRPr lang="en-US" altLang="en-US" sz="1200" dirty="0">
              <a:latin typeface="Trebuchet MS" panose="020B0603020202020204" pitchFamily="34" charset="0"/>
            </a:endParaRPr>
          </a:p>
          <a:p>
            <a:pPr marL="285750" lvl="1" indent="-285750">
              <a:spcAft>
                <a:spcPts val="600"/>
              </a:spcAft>
              <a:buFont typeface="Wingdings" panose="05000000000000000000" pitchFamily="2" charset="2"/>
              <a:buChar char="§"/>
            </a:pPr>
            <a:r>
              <a:rPr lang="en-US" altLang="en-US" sz="1200" dirty="0" smtClean="0">
                <a:latin typeface="Trebuchet MS" panose="020B0603020202020204" pitchFamily="34" charset="0"/>
              </a:rPr>
              <a:t>Developed 6 </a:t>
            </a:r>
            <a:r>
              <a:rPr lang="en-US" altLang="en-US" sz="1200" dirty="0">
                <a:latin typeface="Trebuchet MS" panose="020B0603020202020204" pitchFamily="34" charset="0"/>
              </a:rPr>
              <a:t>personas for which customer journey maps shall be designed</a:t>
            </a:r>
          </a:p>
          <a:p>
            <a:pPr marL="285750" lvl="1" indent="-285750">
              <a:spcAft>
                <a:spcPts val="600"/>
              </a:spcAft>
              <a:buFont typeface="Wingdings" panose="05000000000000000000" pitchFamily="2" charset="2"/>
              <a:buChar char="§"/>
            </a:pPr>
            <a:r>
              <a:rPr lang="en-US" altLang="en-US" sz="1200" dirty="0">
                <a:latin typeface="Trebuchet MS" panose="020B0603020202020204" pitchFamily="34" charset="0"/>
              </a:rPr>
              <a:t>Agreed on including alternative experiences for touchpoints that vary for customers of different sub-drivers </a:t>
            </a:r>
            <a:r>
              <a:rPr lang="en-US" altLang="en-US" sz="1200" dirty="0" smtClean="0">
                <a:latin typeface="Trebuchet MS" panose="020B0603020202020204" pitchFamily="34" charset="0"/>
              </a:rPr>
              <a:t>(e.g. international students)</a:t>
            </a:r>
            <a:endParaRPr lang="en-US" altLang="en-US" sz="1200" dirty="0">
              <a:latin typeface="Trebuchet MS" panose="020B0603020202020204" pitchFamily="34" charset="0"/>
            </a:endParaRPr>
          </a:p>
          <a:p>
            <a:pPr marL="285750" lvl="1" indent="-285750">
              <a:spcAft>
                <a:spcPts val="600"/>
              </a:spcAft>
              <a:buFont typeface="Wingdings" panose="05000000000000000000" pitchFamily="2" charset="2"/>
              <a:buChar char="§"/>
            </a:pPr>
            <a:r>
              <a:rPr lang="en-US" altLang="en-US" sz="1200" dirty="0" smtClean="0">
                <a:latin typeface="Trebuchet MS" panose="020B0603020202020204" pitchFamily="34" charset="0"/>
              </a:rPr>
              <a:t>Requested the </a:t>
            </a:r>
            <a:r>
              <a:rPr lang="en-US" altLang="en-US" sz="1200" dirty="0">
                <a:latin typeface="Trebuchet MS" panose="020B0603020202020204" pitchFamily="34" charset="0"/>
              </a:rPr>
              <a:t>formation of the focus group with nominated UAEU </a:t>
            </a:r>
            <a:r>
              <a:rPr lang="en-US" altLang="en-US" sz="1200" dirty="0" smtClean="0">
                <a:latin typeface="Trebuchet MS" panose="020B0603020202020204" pitchFamily="34" charset="0"/>
              </a:rPr>
              <a:t>customers</a:t>
            </a:r>
          </a:p>
          <a:p>
            <a:pPr marL="285750" lvl="1" indent="-285750">
              <a:spcAft>
                <a:spcPts val="600"/>
              </a:spcAft>
              <a:buFont typeface="Wingdings" panose="05000000000000000000" pitchFamily="2" charset="2"/>
              <a:buChar char="§"/>
            </a:pPr>
            <a:r>
              <a:rPr lang="en-US" altLang="en-US" sz="1200" dirty="0" smtClean="0">
                <a:latin typeface="Trebuchet MS" panose="020B0603020202020204" pitchFamily="34" charset="0"/>
              </a:rPr>
              <a:t>Developed </a:t>
            </a:r>
            <a:r>
              <a:rPr lang="en-US" altLang="en-US" sz="1200" dirty="0">
                <a:latin typeface="Trebuchet MS" panose="020B0603020202020204" pitchFamily="34" charset="0"/>
              </a:rPr>
              <a:t>focus group guides, questionnaire and hypothesis to be discussed and validated with the focus group participants</a:t>
            </a:r>
          </a:p>
          <a:p>
            <a:pPr marL="285750" lvl="1" indent="-285750">
              <a:spcAft>
                <a:spcPts val="600"/>
              </a:spcAft>
              <a:buFont typeface="Wingdings" panose="05000000000000000000" pitchFamily="2" charset="2"/>
              <a:buChar char="§"/>
            </a:pPr>
            <a:endParaRPr lang="en-US" altLang="en-US" sz="1200" dirty="0">
              <a:latin typeface="Trebuchet MS" panose="020B0603020202020204" pitchFamily="34" charset="0"/>
            </a:endParaRPr>
          </a:p>
        </p:txBody>
      </p:sp>
      <p:sp>
        <p:nvSpPr>
          <p:cNvPr id="13" name="object 2">
            <a:extLst>
              <a:ext uri="{FF2B5EF4-FFF2-40B4-BE49-F238E27FC236}">
                <a16:creationId xmlns="" xmlns:a16="http://schemas.microsoft.com/office/drawing/2014/main" id="{67F6F79F-1220-4177-BBDE-7580A1A77AF4}"/>
              </a:ext>
            </a:extLst>
          </p:cNvPr>
          <p:cNvSpPr/>
          <p:nvPr/>
        </p:nvSpPr>
        <p:spPr>
          <a:xfrm>
            <a:off x="6248401" y="1348384"/>
            <a:ext cx="5562599" cy="430887"/>
          </a:xfrm>
          <a:custGeom>
            <a:avLst/>
            <a:gdLst/>
            <a:ahLst/>
            <a:cxnLst/>
            <a:rect l="l" t="t" r="r" b="b"/>
            <a:pathLst>
              <a:path w="1748155" h="371475">
                <a:moveTo>
                  <a:pt x="0" y="0"/>
                </a:moveTo>
                <a:lnTo>
                  <a:pt x="1747621" y="0"/>
                </a:lnTo>
                <a:lnTo>
                  <a:pt x="1747621" y="371182"/>
                </a:lnTo>
                <a:lnTo>
                  <a:pt x="0" y="371182"/>
                </a:lnTo>
                <a:lnTo>
                  <a:pt x="0" y="0"/>
                </a:lnTo>
                <a:close/>
              </a:path>
            </a:pathLst>
          </a:custGeom>
          <a:solidFill>
            <a:srgbClr val="EE504F"/>
          </a:solidFill>
        </p:spPr>
        <p:txBody>
          <a:bodyPr wrap="square" lIns="0" tIns="0" rIns="0" bIns="0" rtlCol="0" anchor="ctr"/>
          <a:lstStyle/>
          <a:p>
            <a:pPr algn="ctr"/>
            <a:r>
              <a:rPr lang="en-US" sz="1400" dirty="0">
                <a:solidFill>
                  <a:schemeClr val="bg1"/>
                </a:solidFill>
                <a:latin typeface="Trebuchet MS" panose="020B0603020202020204" pitchFamily="34" charset="0"/>
              </a:rPr>
              <a:t>Actions for Next Week</a:t>
            </a:r>
            <a:endParaRPr sz="1400" dirty="0">
              <a:solidFill>
                <a:schemeClr val="bg1"/>
              </a:solidFill>
              <a:latin typeface="Trebuchet MS" panose="020B0603020202020204" pitchFamily="34" charset="0"/>
            </a:endParaRPr>
          </a:p>
        </p:txBody>
      </p:sp>
      <p:sp>
        <p:nvSpPr>
          <p:cNvPr id="14" name="object 6">
            <a:extLst>
              <a:ext uri="{FF2B5EF4-FFF2-40B4-BE49-F238E27FC236}">
                <a16:creationId xmlns="" xmlns:a16="http://schemas.microsoft.com/office/drawing/2014/main" id="{213839D2-61D0-4E8E-900D-4D158A554D16}"/>
              </a:ext>
            </a:extLst>
          </p:cNvPr>
          <p:cNvSpPr/>
          <p:nvPr/>
        </p:nvSpPr>
        <p:spPr>
          <a:xfrm>
            <a:off x="6248401" y="1760221"/>
            <a:ext cx="5562599" cy="4640579"/>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9F7EF"/>
          </a:solidFill>
        </p:spPr>
        <p:txBody>
          <a:bodyPr wrap="square" lIns="0" tIns="0" rIns="0" bIns="0" rtlCol="0" anchor="t"/>
          <a:lstStyle/>
          <a:p>
            <a:pPr marL="285750" lvl="1" indent="-285750">
              <a:spcAft>
                <a:spcPts val="600"/>
              </a:spcAft>
              <a:buFont typeface="Wingdings" panose="05000000000000000000" pitchFamily="2" charset="2"/>
              <a:buChar char="§"/>
            </a:pPr>
            <a:endParaRPr lang="en-US" altLang="en-US" sz="1200" dirty="0">
              <a:latin typeface="Trebuchet MS" panose="020B0603020202020204" pitchFamily="34" charset="0"/>
            </a:endParaRPr>
          </a:p>
          <a:p>
            <a:pPr marL="285750" lvl="1" indent="-285750">
              <a:spcAft>
                <a:spcPts val="600"/>
              </a:spcAft>
              <a:buFont typeface="Wingdings" panose="05000000000000000000" pitchFamily="2" charset="2"/>
              <a:buChar char="§"/>
            </a:pPr>
            <a:r>
              <a:rPr lang="en-US" altLang="en-US" sz="1200" dirty="0" smtClean="0">
                <a:latin typeface="Trebuchet MS" panose="020B0603020202020204" pitchFamily="34" charset="0"/>
              </a:rPr>
              <a:t>Obtain approval on the developed customer personas for which the target journey will be designed</a:t>
            </a:r>
          </a:p>
          <a:p>
            <a:pPr marL="285750" lvl="1" indent="-285750">
              <a:spcAft>
                <a:spcPts val="600"/>
              </a:spcAft>
              <a:buFont typeface="Wingdings" panose="05000000000000000000" pitchFamily="2" charset="2"/>
              <a:buChar char="§"/>
            </a:pPr>
            <a:r>
              <a:rPr lang="en-US" altLang="en-US" sz="1200" dirty="0" smtClean="0">
                <a:latin typeface="Trebuchet MS" panose="020B0603020202020204" pitchFamily="34" charset="0"/>
              </a:rPr>
              <a:t>Receive </a:t>
            </a:r>
            <a:r>
              <a:rPr lang="en-US" altLang="en-US" sz="1200" dirty="0">
                <a:latin typeface="Trebuchet MS" panose="020B0603020202020204" pitchFamily="34" charset="0"/>
              </a:rPr>
              <a:t>UAEU confirmation on the establishment of the focus group with the nominated UAEU customers covering:</a:t>
            </a:r>
          </a:p>
          <a:p>
            <a:pPr marL="742950" lvl="2" indent="-285750">
              <a:spcAft>
                <a:spcPts val="600"/>
              </a:spcAft>
              <a:buFont typeface="Wingdings" panose="05000000000000000000" pitchFamily="2" charset="2"/>
              <a:buChar char="§"/>
            </a:pPr>
            <a:r>
              <a:rPr lang="en-US" altLang="en-US" sz="1200" dirty="0">
                <a:latin typeface="Trebuchet MS" panose="020B0603020202020204" pitchFamily="34" charset="0"/>
              </a:rPr>
              <a:t>Students</a:t>
            </a:r>
          </a:p>
          <a:p>
            <a:pPr marL="742950" lvl="2" indent="-285750">
              <a:spcAft>
                <a:spcPts val="600"/>
              </a:spcAft>
              <a:buFont typeface="Wingdings" panose="05000000000000000000" pitchFamily="2" charset="2"/>
              <a:buChar char="§"/>
            </a:pPr>
            <a:r>
              <a:rPr lang="en-US" altLang="en-US" sz="1200" dirty="0">
                <a:latin typeface="Trebuchet MS" panose="020B0603020202020204" pitchFamily="34" charset="0"/>
              </a:rPr>
              <a:t>Alumni</a:t>
            </a:r>
          </a:p>
          <a:p>
            <a:pPr marL="742950" lvl="2" indent="-285750">
              <a:spcAft>
                <a:spcPts val="600"/>
              </a:spcAft>
              <a:buFont typeface="Wingdings" panose="05000000000000000000" pitchFamily="2" charset="2"/>
              <a:buChar char="§"/>
            </a:pPr>
            <a:r>
              <a:rPr lang="en-US" altLang="en-US" sz="1200" dirty="0">
                <a:latin typeface="Trebuchet MS" panose="020B0603020202020204" pitchFamily="34" charset="0"/>
              </a:rPr>
              <a:t>Researchers</a:t>
            </a:r>
          </a:p>
          <a:p>
            <a:pPr marL="742950" lvl="2" indent="-285750">
              <a:spcAft>
                <a:spcPts val="600"/>
              </a:spcAft>
              <a:buFont typeface="Wingdings" panose="05000000000000000000" pitchFamily="2" charset="2"/>
              <a:buChar char="§"/>
            </a:pPr>
            <a:r>
              <a:rPr lang="en-US" altLang="en-US" sz="1200" dirty="0">
                <a:latin typeface="Trebuchet MS" panose="020B0603020202020204" pitchFamily="34" charset="0"/>
              </a:rPr>
              <a:t>Faculty</a:t>
            </a:r>
          </a:p>
          <a:p>
            <a:pPr marL="285750" lvl="1" indent="-285750">
              <a:spcAft>
                <a:spcPts val="600"/>
              </a:spcAft>
              <a:buFont typeface="Wingdings" panose="05000000000000000000" pitchFamily="2" charset="2"/>
              <a:buChar char="§"/>
            </a:pPr>
            <a:r>
              <a:rPr lang="en-US" altLang="en-US" sz="1200" dirty="0">
                <a:latin typeface="Trebuchet MS" panose="020B0603020202020204" pitchFamily="34" charset="0"/>
              </a:rPr>
              <a:t>Conduct co-creation design focus group sessions</a:t>
            </a:r>
          </a:p>
          <a:p>
            <a:pPr marL="285750" lvl="1" indent="-285750">
              <a:spcAft>
                <a:spcPts val="600"/>
              </a:spcAft>
              <a:buFont typeface="Wingdings" panose="05000000000000000000" pitchFamily="2" charset="2"/>
              <a:buChar char="§"/>
            </a:pPr>
            <a:r>
              <a:rPr lang="en-US" altLang="en-US" sz="1200" dirty="0">
                <a:latin typeface="Trebuchet MS" panose="020B0603020202020204" pitchFamily="34" charset="0"/>
              </a:rPr>
              <a:t>Commence the customer journeys design for the agreed personas</a:t>
            </a:r>
          </a:p>
          <a:p>
            <a:pPr marL="285750" lvl="1" indent="-285750">
              <a:spcAft>
                <a:spcPts val="600"/>
              </a:spcAft>
              <a:buFont typeface="Wingdings" panose="05000000000000000000" pitchFamily="2" charset="2"/>
              <a:buChar char="§"/>
            </a:pPr>
            <a:endParaRPr lang="en-US" altLang="en-US" sz="1200" dirty="0">
              <a:latin typeface="Trebuchet MS" panose="020B0603020202020204" pitchFamily="34" charset="0"/>
            </a:endParaRPr>
          </a:p>
          <a:p>
            <a:pPr marL="285750" lvl="1" indent="-285750">
              <a:spcAft>
                <a:spcPts val="600"/>
              </a:spcAft>
              <a:buFont typeface="Wingdings" panose="05000000000000000000" pitchFamily="2" charset="2"/>
              <a:buChar char="§"/>
            </a:pPr>
            <a:endParaRPr lang="en-US" altLang="en-US" sz="1200" dirty="0">
              <a:latin typeface="Trebuchet MS" panose="020B0603020202020204" pitchFamily="34" charset="0"/>
            </a:endParaRPr>
          </a:p>
        </p:txBody>
      </p:sp>
      <p:sp>
        <p:nvSpPr>
          <p:cNvPr id="15" name="object 23">
            <a:extLst>
              <a:ext uri="{FF2B5EF4-FFF2-40B4-BE49-F238E27FC236}">
                <a16:creationId xmlns="" xmlns:a16="http://schemas.microsoft.com/office/drawing/2014/main" id="{09B09575-A447-41E8-B464-B29442CC9DDB}"/>
              </a:ext>
            </a:extLst>
          </p:cNvPr>
          <p:cNvSpPr/>
          <p:nvPr/>
        </p:nvSpPr>
        <p:spPr>
          <a:xfrm>
            <a:off x="990601" y="1425078"/>
            <a:ext cx="391795" cy="277495"/>
          </a:xfrm>
          <a:custGeom>
            <a:avLst/>
            <a:gdLst/>
            <a:ahLst/>
            <a:cxnLst/>
            <a:rect l="l" t="t" r="r" b="b"/>
            <a:pathLst>
              <a:path w="391794" h="277494">
                <a:moveTo>
                  <a:pt x="267333" y="248485"/>
                </a:moveTo>
                <a:lnTo>
                  <a:pt x="208365" y="248485"/>
                </a:lnTo>
                <a:lnTo>
                  <a:pt x="208441" y="248618"/>
                </a:lnTo>
                <a:lnTo>
                  <a:pt x="215263" y="256265"/>
                </a:lnTo>
                <a:lnTo>
                  <a:pt x="226061" y="265839"/>
                </a:lnTo>
                <a:lnTo>
                  <a:pt x="236485" y="274627"/>
                </a:lnTo>
                <a:lnTo>
                  <a:pt x="246162" y="277484"/>
                </a:lnTo>
                <a:lnTo>
                  <a:pt x="257782" y="274852"/>
                </a:lnTo>
                <a:lnTo>
                  <a:pt x="270154" y="265528"/>
                </a:lnTo>
                <a:lnTo>
                  <a:pt x="271268" y="254554"/>
                </a:lnTo>
                <a:lnTo>
                  <a:pt x="267333" y="248485"/>
                </a:lnTo>
                <a:close/>
              </a:path>
              <a:path w="391794" h="277494">
                <a:moveTo>
                  <a:pt x="133508" y="0"/>
                </a:moveTo>
                <a:lnTo>
                  <a:pt x="90948" y="9233"/>
                </a:lnTo>
                <a:lnTo>
                  <a:pt x="54196" y="29135"/>
                </a:lnTo>
                <a:lnTo>
                  <a:pt x="25366" y="58130"/>
                </a:lnTo>
                <a:lnTo>
                  <a:pt x="6571" y="94644"/>
                </a:lnTo>
                <a:lnTo>
                  <a:pt x="8" y="135455"/>
                </a:lnTo>
                <a:lnTo>
                  <a:pt x="0" y="137708"/>
                </a:lnTo>
                <a:lnTo>
                  <a:pt x="1529" y="150261"/>
                </a:lnTo>
                <a:lnTo>
                  <a:pt x="14601" y="186885"/>
                </a:lnTo>
                <a:lnTo>
                  <a:pt x="38120" y="218084"/>
                </a:lnTo>
                <a:lnTo>
                  <a:pt x="47849" y="227022"/>
                </a:lnTo>
                <a:lnTo>
                  <a:pt x="25574" y="247371"/>
                </a:lnTo>
                <a:lnTo>
                  <a:pt x="22189" y="256187"/>
                </a:lnTo>
                <a:lnTo>
                  <a:pt x="25627" y="266211"/>
                </a:lnTo>
                <a:lnTo>
                  <a:pt x="37197" y="277251"/>
                </a:lnTo>
                <a:lnTo>
                  <a:pt x="49362" y="277222"/>
                </a:lnTo>
                <a:lnTo>
                  <a:pt x="61054" y="271093"/>
                </a:lnTo>
                <a:lnTo>
                  <a:pt x="70451" y="263864"/>
                </a:lnTo>
                <a:lnTo>
                  <a:pt x="82713" y="256763"/>
                </a:lnTo>
                <a:lnTo>
                  <a:pt x="95953" y="252927"/>
                </a:lnTo>
                <a:lnTo>
                  <a:pt x="197120" y="252927"/>
                </a:lnTo>
                <a:lnTo>
                  <a:pt x="208365" y="248485"/>
                </a:lnTo>
                <a:lnTo>
                  <a:pt x="267333" y="248485"/>
                </a:lnTo>
                <a:lnTo>
                  <a:pt x="264549" y="244192"/>
                </a:lnTo>
                <a:lnTo>
                  <a:pt x="258165" y="235289"/>
                </a:lnTo>
                <a:lnTo>
                  <a:pt x="136450" y="235289"/>
                </a:lnTo>
                <a:lnTo>
                  <a:pt x="121393" y="233392"/>
                </a:lnTo>
                <a:lnTo>
                  <a:pt x="80771" y="218400"/>
                </a:lnTo>
                <a:lnTo>
                  <a:pt x="49500" y="191625"/>
                </a:lnTo>
                <a:lnTo>
                  <a:pt x="30832" y="155853"/>
                </a:lnTo>
                <a:lnTo>
                  <a:pt x="27086" y="129727"/>
                </a:lnTo>
                <a:lnTo>
                  <a:pt x="27118" y="126870"/>
                </a:lnTo>
                <a:lnTo>
                  <a:pt x="41604" y="79126"/>
                </a:lnTo>
                <a:lnTo>
                  <a:pt x="68753" y="50190"/>
                </a:lnTo>
                <a:lnTo>
                  <a:pt x="107309" y="31011"/>
                </a:lnTo>
                <a:lnTo>
                  <a:pt x="155049" y="24192"/>
                </a:lnTo>
                <a:lnTo>
                  <a:pt x="231306" y="24192"/>
                </a:lnTo>
                <a:lnTo>
                  <a:pt x="227788" y="21971"/>
                </a:lnTo>
                <a:lnTo>
                  <a:pt x="191916" y="7193"/>
                </a:lnTo>
                <a:lnTo>
                  <a:pt x="149220" y="376"/>
                </a:lnTo>
                <a:lnTo>
                  <a:pt x="133508" y="0"/>
                </a:lnTo>
                <a:close/>
              </a:path>
              <a:path w="391794" h="277494">
                <a:moveTo>
                  <a:pt x="197120" y="252927"/>
                </a:moveTo>
                <a:lnTo>
                  <a:pt x="95953" y="252927"/>
                </a:lnTo>
                <a:lnTo>
                  <a:pt x="108152" y="256617"/>
                </a:lnTo>
                <a:lnTo>
                  <a:pt x="120702" y="259262"/>
                </a:lnTo>
                <a:lnTo>
                  <a:pt x="133332" y="260835"/>
                </a:lnTo>
                <a:lnTo>
                  <a:pt x="146198" y="261362"/>
                </a:lnTo>
                <a:lnTo>
                  <a:pt x="159395" y="260821"/>
                </a:lnTo>
                <a:lnTo>
                  <a:pt x="172254" y="259254"/>
                </a:lnTo>
                <a:lnTo>
                  <a:pt x="184644" y="256687"/>
                </a:lnTo>
                <a:lnTo>
                  <a:pt x="196695" y="253095"/>
                </a:lnTo>
                <a:lnTo>
                  <a:pt x="197120" y="252927"/>
                </a:lnTo>
                <a:close/>
              </a:path>
              <a:path w="391794" h="277494">
                <a:moveTo>
                  <a:pt x="287028" y="92529"/>
                </a:moveTo>
                <a:lnTo>
                  <a:pt x="262328" y="105588"/>
                </a:lnTo>
                <a:lnTo>
                  <a:pt x="264270" y="117996"/>
                </a:lnTo>
                <a:lnTo>
                  <a:pt x="264534" y="131162"/>
                </a:lnTo>
                <a:lnTo>
                  <a:pt x="256050" y="168990"/>
                </a:lnTo>
                <a:lnTo>
                  <a:pt x="233193" y="200596"/>
                </a:lnTo>
                <a:lnTo>
                  <a:pt x="198187" y="223315"/>
                </a:lnTo>
                <a:lnTo>
                  <a:pt x="153251" y="234547"/>
                </a:lnTo>
                <a:lnTo>
                  <a:pt x="136450" y="235289"/>
                </a:lnTo>
                <a:lnTo>
                  <a:pt x="258165" y="235289"/>
                </a:lnTo>
                <a:lnTo>
                  <a:pt x="249557" y="223286"/>
                </a:lnTo>
                <a:lnTo>
                  <a:pt x="258039" y="214908"/>
                </a:lnTo>
                <a:lnTo>
                  <a:pt x="265767" y="205788"/>
                </a:lnTo>
                <a:lnTo>
                  <a:pt x="287661" y="160936"/>
                </a:lnTo>
                <a:lnTo>
                  <a:pt x="292523" y="117149"/>
                </a:lnTo>
                <a:lnTo>
                  <a:pt x="290140" y="104520"/>
                </a:lnTo>
                <a:lnTo>
                  <a:pt x="287028" y="92529"/>
                </a:lnTo>
                <a:close/>
              </a:path>
              <a:path w="391794" h="277494">
                <a:moveTo>
                  <a:pt x="145766" y="69644"/>
                </a:moveTo>
                <a:lnTo>
                  <a:pt x="104274" y="82544"/>
                </a:lnTo>
                <a:lnTo>
                  <a:pt x="80484" y="114804"/>
                </a:lnTo>
                <a:lnTo>
                  <a:pt x="78364" y="128189"/>
                </a:lnTo>
                <a:lnTo>
                  <a:pt x="80025" y="142452"/>
                </a:lnTo>
                <a:lnTo>
                  <a:pt x="102030" y="176435"/>
                </a:lnTo>
                <a:lnTo>
                  <a:pt x="141667" y="191146"/>
                </a:lnTo>
                <a:lnTo>
                  <a:pt x="157702" y="189816"/>
                </a:lnTo>
                <a:lnTo>
                  <a:pt x="172306" y="185921"/>
                </a:lnTo>
                <a:lnTo>
                  <a:pt x="185208" y="179738"/>
                </a:lnTo>
                <a:lnTo>
                  <a:pt x="196132" y="171547"/>
                </a:lnTo>
                <a:lnTo>
                  <a:pt x="203900" y="162661"/>
                </a:lnTo>
                <a:lnTo>
                  <a:pt x="157178" y="162661"/>
                </a:lnTo>
                <a:lnTo>
                  <a:pt x="138891" y="161544"/>
                </a:lnTo>
                <a:lnTo>
                  <a:pt x="124940" y="156784"/>
                </a:lnTo>
                <a:lnTo>
                  <a:pt x="115314" y="148945"/>
                </a:lnTo>
                <a:lnTo>
                  <a:pt x="110004" y="138592"/>
                </a:lnTo>
                <a:lnTo>
                  <a:pt x="111690" y="122087"/>
                </a:lnTo>
                <a:lnTo>
                  <a:pt x="117746" y="109644"/>
                </a:lnTo>
                <a:lnTo>
                  <a:pt x="127328" y="101342"/>
                </a:lnTo>
                <a:lnTo>
                  <a:pt x="139591" y="97260"/>
                </a:lnTo>
                <a:lnTo>
                  <a:pt x="169499" y="97260"/>
                </a:lnTo>
                <a:lnTo>
                  <a:pt x="189111" y="82521"/>
                </a:lnTo>
                <a:lnTo>
                  <a:pt x="178609" y="76303"/>
                </a:lnTo>
                <a:lnTo>
                  <a:pt x="166467" y="72117"/>
                </a:lnTo>
                <a:lnTo>
                  <a:pt x="153328" y="69963"/>
                </a:lnTo>
                <a:lnTo>
                  <a:pt x="145766" y="69644"/>
                </a:lnTo>
                <a:close/>
              </a:path>
              <a:path w="391794" h="277494">
                <a:moveTo>
                  <a:pt x="184285" y="135455"/>
                </a:moveTo>
                <a:lnTo>
                  <a:pt x="179222" y="147779"/>
                </a:lnTo>
                <a:lnTo>
                  <a:pt x="169829" y="157060"/>
                </a:lnTo>
                <a:lnTo>
                  <a:pt x="157178" y="162661"/>
                </a:lnTo>
                <a:lnTo>
                  <a:pt x="203900" y="162661"/>
                </a:lnTo>
                <a:lnTo>
                  <a:pt x="204805" y="161626"/>
                </a:lnTo>
                <a:lnTo>
                  <a:pt x="210954" y="150253"/>
                </a:lnTo>
                <a:lnTo>
                  <a:pt x="214304" y="137708"/>
                </a:lnTo>
                <a:lnTo>
                  <a:pt x="184285" y="135455"/>
                </a:lnTo>
                <a:close/>
              </a:path>
              <a:path w="391794" h="277494">
                <a:moveTo>
                  <a:pt x="214791" y="75371"/>
                </a:moveTo>
                <a:lnTo>
                  <a:pt x="213191" y="75371"/>
                </a:lnTo>
                <a:lnTo>
                  <a:pt x="208785" y="76353"/>
                </a:lnTo>
                <a:lnTo>
                  <a:pt x="198700" y="84761"/>
                </a:lnTo>
                <a:lnTo>
                  <a:pt x="177782" y="102551"/>
                </a:lnTo>
                <a:lnTo>
                  <a:pt x="169470" y="109644"/>
                </a:lnTo>
                <a:lnTo>
                  <a:pt x="160036" y="117608"/>
                </a:lnTo>
                <a:lnTo>
                  <a:pt x="150580" y="125435"/>
                </a:lnTo>
                <a:lnTo>
                  <a:pt x="148979" y="126870"/>
                </a:lnTo>
                <a:lnTo>
                  <a:pt x="148979" y="129727"/>
                </a:lnTo>
                <a:lnTo>
                  <a:pt x="150580" y="131162"/>
                </a:lnTo>
                <a:lnTo>
                  <a:pt x="163041" y="130089"/>
                </a:lnTo>
                <a:lnTo>
                  <a:pt x="238870" y="122577"/>
                </a:lnTo>
                <a:lnTo>
                  <a:pt x="230844" y="106842"/>
                </a:lnTo>
                <a:lnTo>
                  <a:pt x="276365" y="88249"/>
                </a:lnTo>
                <a:lnTo>
                  <a:pt x="221204" y="88249"/>
                </a:lnTo>
                <a:lnTo>
                  <a:pt x="214791" y="76794"/>
                </a:lnTo>
                <a:lnTo>
                  <a:pt x="214791" y="75371"/>
                </a:lnTo>
                <a:close/>
              </a:path>
              <a:path w="391794" h="277494">
                <a:moveTo>
                  <a:pt x="169499" y="97260"/>
                </a:moveTo>
                <a:lnTo>
                  <a:pt x="139591" y="97260"/>
                </a:lnTo>
                <a:lnTo>
                  <a:pt x="155078" y="97810"/>
                </a:lnTo>
                <a:lnTo>
                  <a:pt x="165191" y="100497"/>
                </a:lnTo>
                <a:lnTo>
                  <a:pt x="169499" y="97260"/>
                </a:lnTo>
                <a:close/>
              </a:path>
              <a:path w="391794" h="277494">
                <a:moveTo>
                  <a:pt x="372093" y="16710"/>
                </a:moveTo>
                <a:lnTo>
                  <a:pt x="368893" y="16710"/>
                </a:lnTo>
                <a:lnTo>
                  <a:pt x="314308" y="39595"/>
                </a:lnTo>
                <a:lnTo>
                  <a:pt x="312708" y="39595"/>
                </a:lnTo>
                <a:lnTo>
                  <a:pt x="312708" y="41030"/>
                </a:lnTo>
                <a:lnTo>
                  <a:pt x="299868" y="56766"/>
                </a:lnTo>
                <a:lnTo>
                  <a:pt x="221204" y="88249"/>
                </a:lnTo>
                <a:lnTo>
                  <a:pt x="276365" y="88249"/>
                </a:lnTo>
                <a:lnTo>
                  <a:pt x="307894" y="75371"/>
                </a:lnTo>
                <a:lnTo>
                  <a:pt x="342441" y="75371"/>
                </a:lnTo>
                <a:lnTo>
                  <a:pt x="389759" y="56766"/>
                </a:lnTo>
                <a:lnTo>
                  <a:pt x="391359" y="55331"/>
                </a:lnTo>
                <a:lnTo>
                  <a:pt x="391359" y="51051"/>
                </a:lnTo>
                <a:lnTo>
                  <a:pt x="389759" y="51051"/>
                </a:lnTo>
                <a:lnTo>
                  <a:pt x="388146" y="49616"/>
                </a:lnTo>
                <a:lnTo>
                  <a:pt x="356053" y="45323"/>
                </a:lnTo>
                <a:lnTo>
                  <a:pt x="372093" y="22425"/>
                </a:lnTo>
                <a:lnTo>
                  <a:pt x="373706" y="21003"/>
                </a:lnTo>
                <a:lnTo>
                  <a:pt x="373706" y="19567"/>
                </a:lnTo>
                <a:lnTo>
                  <a:pt x="372093" y="18132"/>
                </a:lnTo>
                <a:lnTo>
                  <a:pt x="372093" y="16710"/>
                </a:lnTo>
                <a:close/>
              </a:path>
              <a:path w="391794" h="277494">
                <a:moveTo>
                  <a:pt x="342441" y="75371"/>
                </a:moveTo>
                <a:lnTo>
                  <a:pt x="307894" y="75371"/>
                </a:lnTo>
                <a:lnTo>
                  <a:pt x="331974" y="78229"/>
                </a:lnTo>
                <a:lnTo>
                  <a:pt x="333574" y="79664"/>
                </a:lnTo>
                <a:lnTo>
                  <a:pt x="335174" y="78229"/>
                </a:lnTo>
                <a:lnTo>
                  <a:pt x="342441" y="75371"/>
                </a:lnTo>
                <a:close/>
              </a:path>
              <a:path w="391794" h="277494">
                <a:moveTo>
                  <a:pt x="231306" y="24192"/>
                </a:moveTo>
                <a:lnTo>
                  <a:pt x="155049" y="24192"/>
                </a:lnTo>
                <a:lnTo>
                  <a:pt x="168554" y="25876"/>
                </a:lnTo>
                <a:lnTo>
                  <a:pt x="181630" y="28911"/>
                </a:lnTo>
                <a:lnTo>
                  <a:pt x="217249" y="45335"/>
                </a:lnTo>
                <a:lnTo>
                  <a:pt x="245283" y="71079"/>
                </a:lnTo>
                <a:lnTo>
                  <a:pt x="264640" y="52790"/>
                </a:lnTo>
                <a:lnTo>
                  <a:pt x="256626" y="43976"/>
                </a:lnTo>
                <a:lnTo>
                  <a:pt x="247808" y="35884"/>
                </a:lnTo>
                <a:lnTo>
                  <a:pt x="238193" y="28540"/>
                </a:lnTo>
                <a:lnTo>
                  <a:pt x="231306" y="24192"/>
                </a:lnTo>
                <a:close/>
              </a:path>
            </a:pathLst>
          </a:custGeom>
          <a:solidFill>
            <a:srgbClr val="FFFFFF"/>
          </a:solidFill>
        </p:spPr>
        <p:txBody>
          <a:bodyPr wrap="square" lIns="0" tIns="0" rIns="0" bIns="0" rtlCol="0"/>
          <a:lstStyle/>
          <a:p>
            <a:endParaRPr/>
          </a:p>
        </p:txBody>
      </p:sp>
      <p:sp>
        <p:nvSpPr>
          <p:cNvPr id="17" name="object 24">
            <a:extLst>
              <a:ext uri="{FF2B5EF4-FFF2-40B4-BE49-F238E27FC236}">
                <a16:creationId xmlns="" xmlns:a16="http://schemas.microsoft.com/office/drawing/2014/main" id="{8ED7895C-EF33-4EB9-BEA3-996743D4E1F9}"/>
              </a:ext>
            </a:extLst>
          </p:cNvPr>
          <p:cNvSpPr/>
          <p:nvPr/>
        </p:nvSpPr>
        <p:spPr>
          <a:xfrm>
            <a:off x="6742112" y="1562597"/>
            <a:ext cx="492759" cy="131445"/>
          </a:xfrm>
          <a:custGeom>
            <a:avLst/>
            <a:gdLst/>
            <a:ahLst/>
            <a:cxnLst/>
            <a:rect l="l" t="t" r="r" b="b"/>
            <a:pathLst>
              <a:path w="492759" h="131444">
                <a:moveTo>
                  <a:pt x="229844" y="0"/>
                </a:moveTo>
                <a:lnTo>
                  <a:pt x="114922" y="0"/>
                </a:lnTo>
                <a:lnTo>
                  <a:pt x="0" y="110769"/>
                </a:lnTo>
                <a:lnTo>
                  <a:pt x="0" y="131063"/>
                </a:lnTo>
                <a:lnTo>
                  <a:pt x="492251" y="131063"/>
                </a:lnTo>
                <a:lnTo>
                  <a:pt x="492251" y="110769"/>
                </a:lnTo>
                <a:lnTo>
                  <a:pt x="480841" y="99771"/>
                </a:lnTo>
                <a:lnTo>
                  <a:pt x="40220" y="99771"/>
                </a:lnTo>
                <a:lnTo>
                  <a:pt x="75653" y="65112"/>
                </a:lnTo>
                <a:lnTo>
                  <a:pt x="444883" y="65112"/>
                </a:lnTo>
                <a:lnTo>
                  <a:pt x="432603" y="53276"/>
                </a:lnTo>
                <a:lnTo>
                  <a:pt x="91935" y="53276"/>
                </a:lnTo>
                <a:lnTo>
                  <a:pt x="127368" y="19443"/>
                </a:lnTo>
                <a:lnTo>
                  <a:pt x="397502" y="19443"/>
                </a:lnTo>
                <a:lnTo>
                  <a:pt x="390492" y="12687"/>
                </a:lnTo>
                <a:lnTo>
                  <a:pt x="233679" y="12687"/>
                </a:lnTo>
                <a:lnTo>
                  <a:pt x="229844" y="0"/>
                </a:lnTo>
                <a:close/>
              </a:path>
              <a:path w="492759" h="131444">
                <a:moveTo>
                  <a:pt x="170472" y="65112"/>
                </a:moveTo>
                <a:lnTo>
                  <a:pt x="152272" y="65112"/>
                </a:lnTo>
                <a:lnTo>
                  <a:pt x="138861" y="99771"/>
                </a:lnTo>
                <a:lnTo>
                  <a:pt x="157060" y="99771"/>
                </a:lnTo>
                <a:lnTo>
                  <a:pt x="170472" y="65112"/>
                </a:lnTo>
                <a:close/>
              </a:path>
              <a:path w="492759" h="131444">
                <a:moveTo>
                  <a:pt x="254749" y="65112"/>
                </a:moveTo>
                <a:lnTo>
                  <a:pt x="237502" y="65112"/>
                </a:lnTo>
                <a:lnTo>
                  <a:pt x="237502" y="99771"/>
                </a:lnTo>
                <a:lnTo>
                  <a:pt x="254749" y="99771"/>
                </a:lnTo>
                <a:lnTo>
                  <a:pt x="254749" y="65112"/>
                </a:lnTo>
                <a:close/>
              </a:path>
              <a:path w="492759" h="131444">
                <a:moveTo>
                  <a:pt x="337108" y="65112"/>
                </a:moveTo>
                <a:lnTo>
                  <a:pt x="318909" y="65112"/>
                </a:lnTo>
                <a:lnTo>
                  <a:pt x="332320" y="99771"/>
                </a:lnTo>
                <a:lnTo>
                  <a:pt x="350519" y="99771"/>
                </a:lnTo>
                <a:lnTo>
                  <a:pt x="337108" y="65112"/>
                </a:lnTo>
                <a:close/>
              </a:path>
              <a:path w="492759" h="131444">
                <a:moveTo>
                  <a:pt x="444883" y="65112"/>
                </a:moveTo>
                <a:lnTo>
                  <a:pt x="414680" y="65112"/>
                </a:lnTo>
                <a:lnTo>
                  <a:pt x="450113" y="99771"/>
                </a:lnTo>
                <a:lnTo>
                  <a:pt x="480841" y="99771"/>
                </a:lnTo>
                <a:lnTo>
                  <a:pt x="444883" y="65112"/>
                </a:lnTo>
                <a:close/>
              </a:path>
              <a:path w="492759" h="131444">
                <a:moveTo>
                  <a:pt x="189623" y="19443"/>
                </a:moveTo>
                <a:lnTo>
                  <a:pt x="172389" y="19443"/>
                </a:lnTo>
                <a:lnTo>
                  <a:pt x="158013" y="53276"/>
                </a:lnTo>
                <a:lnTo>
                  <a:pt x="177177" y="53276"/>
                </a:lnTo>
                <a:lnTo>
                  <a:pt x="189623" y="19443"/>
                </a:lnTo>
                <a:close/>
              </a:path>
              <a:path w="492759" h="131444">
                <a:moveTo>
                  <a:pt x="254749" y="19443"/>
                </a:moveTo>
                <a:lnTo>
                  <a:pt x="237502" y="19443"/>
                </a:lnTo>
                <a:lnTo>
                  <a:pt x="237502" y="53276"/>
                </a:lnTo>
                <a:lnTo>
                  <a:pt x="254749" y="53276"/>
                </a:lnTo>
                <a:lnTo>
                  <a:pt x="254749" y="19443"/>
                </a:lnTo>
                <a:close/>
              </a:path>
              <a:path w="492759" h="131444">
                <a:moveTo>
                  <a:pt x="317957" y="19443"/>
                </a:moveTo>
                <a:lnTo>
                  <a:pt x="298792" y="19443"/>
                </a:lnTo>
                <a:lnTo>
                  <a:pt x="313169" y="53276"/>
                </a:lnTo>
                <a:lnTo>
                  <a:pt x="330403" y="53276"/>
                </a:lnTo>
                <a:lnTo>
                  <a:pt x="317957" y="19443"/>
                </a:lnTo>
                <a:close/>
              </a:path>
              <a:path w="492759" h="131444">
                <a:moveTo>
                  <a:pt x="397502" y="19443"/>
                </a:moveTo>
                <a:lnTo>
                  <a:pt x="363918" y="19443"/>
                </a:lnTo>
                <a:lnTo>
                  <a:pt x="399351" y="53276"/>
                </a:lnTo>
                <a:lnTo>
                  <a:pt x="432603" y="53276"/>
                </a:lnTo>
                <a:lnTo>
                  <a:pt x="397502" y="19443"/>
                </a:lnTo>
                <a:close/>
              </a:path>
              <a:path w="492759" h="131444">
                <a:moveTo>
                  <a:pt x="377329" y="0"/>
                </a:moveTo>
                <a:lnTo>
                  <a:pt x="264325" y="0"/>
                </a:lnTo>
                <a:lnTo>
                  <a:pt x="260489" y="12687"/>
                </a:lnTo>
                <a:lnTo>
                  <a:pt x="390492" y="12687"/>
                </a:lnTo>
                <a:lnTo>
                  <a:pt x="377329" y="0"/>
                </a:lnTo>
                <a:close/>
              </a:path>
            </a:pathLst>
          </a:custGeom>
          <a:solidFill>
            <a:srgbClr val="FFFFFF"/>
          </a:solidFill>
        </p:spPr>
        <p:txBody>
          <a:bodyPr wrap="square" lIns="0" tIns="0" rIns="0" bIns="0" rtlCol="0"/>
          <a:lstStyle/>
          <a:p>
            <a:endParaRPr/>
          </a:p>
        </p:txBody>
      </p:sp>
      <p:sp>
        <p:nvSpPr>
          <p:cNvPr id="18" name="object 25">
            <a:extLst>
              <a:ext uri="{FF2B5EF4-FFF2-40B4-BE49-F238E27FC236}">
                <a16:creationId xmlns="" xmlns:a16="http://schemas.microsoft.com/office/drawing/2014/main" id="{04FB3B88-CED6-46FC-BD34-DF31C0D3292E}"/>
              </a:ext>
            </a:extLst>
          </p:cNvPr>
          <p:cNvSpPr/>
          <p:nvPr/>
        </p:nvSpPr>
        <p:spPr>
          <a:xfrm>
            <a:off x="6928884" y="1400740"/>
            <a:ext cx="118110" cy="163830"/>
          </a:xfrm>
          <a:custGeom>
            <a:avLst/>
            <a:gdLst/>
            <a:ahLst/>
            <a:cxnLst/>
            <a:rect l="l" t="t" r="r" b="b"/>
            <a:pathLst>
              <a:path w="118109" h="163830">
                <a:moveTo>
                  <a:pt x="46650" y="0"/>
                </a:moveTo>
                <a:lnTo>
                  <a:pt x="12922" y="20270"/>
                </a:lnTo>
                <a:lnTo>
                  <a:pt x="0" y="61798"/>
                </a:lnTo>
                <a:lnTo>
                  <a:pt x="4107" y="74142"/>
                </a:lnTo>
                <a:lnTo>
                  <a:pt x="11375" y="84917"/>
                </a:lnTo>
                <a:lnTo>
                  <a:pt x="21520" y="93745"/>
                </a:lnTo>
                <a:lnTo>
                  <a:pt x="50946" y="163379"/>
                </a:lnTo>
                <a:lnTo>
                  <a:pt x="66236" y="163379"/>
                </a:lnTo>
                <a:lnTo>
                  <a:pt x="102934" y="87901"/>
                </a:lnTo>
                <a:lnTo>
                  <a:pt x="104177" y="86353"/>
                </a:lnTo>
                <a:lnTo>
                  <a:pt x="55645" y="86353"/>
                </a:lnTo>
                <a:lnTo>
                  <a:pt x="53295" y="83191"/>
                </a:lnTo>
                <a:lnTo>
                  <a:pt x="53295" y="81083"/>
                </a:lnTo>
                <a:lnTo>
                  <a:pt x="46812" y="66679"/>
                </a:lnTo>
                <a:lnTo>
                  <a:pt x="40073" y="57402"/>
                </a:lnTo>
                <a:lnTo>
                  <a:pt x="38922" y="41218"/>
                </a:lnTo>
                <a:lnTo>
                  <a:pt x="48215" y="32935"/>
                </a:lnTo>
                <a:lnTo>
                  <a:pt x="64887" y="30128"/>
                </a:lnTo>
                <a:lnTo>
                  <a:pt x="112195" y="30128"/>
                </a:lnTo>
                <a:lnTo>
                  <a:pt x="111410" y="28318"/>
                </a:lnTo>
                <a:lnTo>
                  <a:pt x="103761" y="18618"/>
                </a:lnTo>
                <a:lnTo>
                  <a:pt x="93355" y="10597"/>
                </a:lnTo>
                <a:lnTo>
                  <a:pt x="80297" y="4594"/>
                </a:lnTo>
                <a:lnTo>
                  <a:pt x="64693" y="948"/>
                </a:lnTo>
                <a:lnTo>
                  <a:pt x="46650" y="0"/>
                </a:lnTo>
                <a:close/>
              </a:path>
              <a:path w="118109" h="163830">
                <a:moveTo>
                  <a:pt x="112195" y="30128"/>
                </a:moveTo>
                <a:lnTo>
                  <a:pt x="64887" y="30128"/>
                </a:lnTo>
                <a:lnTo>
                  <a:pt x="76692" y="37507"/>
                </a:lnTo>
                <a:lnTo>
                  <a:pt x="81531" y="50027"/>
                </a:lnTo>
                <a:lnTo>
                  <a:pt x="76647" y="62443"/>
                </a:lnTo>
                <a:lnTo>
                  <a:pt x="65068" y="69475"/>
                </a:lnTo>
                <a:lnTo>
                  <a:pt x="65068" y="83191"/>
                </a:lnTo>
                <a:lnTo>
                  <a:pt x="61537" y="86353"/>
                </a:lnTo>
                <a:lnTo>
                  <a:pt x="104177" y="86353"/>
                </a:lnTo>
                <a:lnTo>
                  <a:pt x="111131" y="77694"/>
                </a:lnTo>
                <a:lnTo>
                  <a:pt x="116256" y="65799"/>
                </a:lnTo>
                <a:lnTo>
                  <a:pt x="118027" y="52597"/>
                </a:lnTo>
                <a:lnTo>
                  <a:pt x="118013" y="51397"/>
                </a:lnTo>
                <a:lnTo>
                  <a:pt x="116196" y="39358"/>
                </a:lnTo>
                <a:lnTo>
                  <a:pt x="112195" y="30128"/>
                </a:lnTo>
                <a:close/>
              </a:path>
            </a:pathLst>
          </a:custGeom>
          <a:solidFill>
            <a:srgbClr val="FFFFFF"/>
          </a:solidFill>
        </p:spPr>
        <p:txBody>
          <a:bodyPr wrap="square" lIns="0" tIns="0" rIns="0" bIns="0" rtlCol="0"/>
          <a:lstStyle/>
          <a:p>
            <a:endParaRPr/>
          </a:p>
        </p:txBody>
      </p:sp>
      <p:graphicFrame>
        <p:nvGraphicFramePr>
          <p:cNvPr id="20" name="Table 19"/>
          <p:cNvGraphicFramePr>
            <a:graphicFrameLocks noGrp="1"/>
          </p:cNvGraphicFramePr>
          <p:nvPr>
            <p:extLst>
              <p:ext uri="{D42A27DB-BD31-4B8C-83A1-F6EECF244321}">
                <p14:modId xmlns:p14="http://schemas.microsoft.com/office/powerpoint/2010/main" val="4008664556"/>
              </p:ext>
            </p:extLst>
          </p:nvPr>
        </p:nvGraphicFramePr>
        <p:xfrm>
          <a:off x="7192078" y="591253"/>
          <a:ext cx="4466520" cy="586740"/>
        </p:xfrm>
        <a:graphic>
          <a:graphicData uri="http://schemas.openxmlformats.org/drawingml/2006/table">
            <a:tbl>
              <a:tblPr firstRow="1" bandRow="1">
                <a:tableStyleId>{2D5ABB26-0587-4C30-8999-92F81FD0307C}</a:tableStyleId>
              </a:tblPr>
              <a:tblGrid>
                <a:gridCol w="893304">
                  <a:extLst>
                    <a:ext uri="{9D8B030D-6E8A-4147-A177-3AD203B41FA5}">
                      <a16:colId xmlns="" xmlns:a16="http://schemas.microsoft.com/office/drawing/2014/main" val="20000"/>
                    </a:ext>
                  </a:extLst>
                </a:gridCol>
                <a:gridCol w="893304">
                  <a:extLst>
                    <a:ext uri="{9D8B030D-6E8A-4147-A177-3AD203B41FA5}">
                      <a16:colId xmlns="" xmlns:a16="http://schemas.microsoft.com/office/drawing/2014/main" val="20001"/>
                    </a:ext>
                  </a:extLst>
                </a:gridCol>
                <a:gridCol w="893304">
                  <a:extLst>
                    <a:ext uri="{9D8B030D-6E8A-4147-A177-3AD203B41FA5}">
                      <a16:colId xmlns="" xmlns:a16="http://schemas.microsoft.com/office/drawing/2014/main" val="20002"/>
                    </a:ext>
                  </a:extLst>
                </a:gridCol>
                <a:gridCol w="893304">
                  <a:extLst>
                    <a:ext uri="{9D8B030D-6E8A-4147-A177-3AD203B41FA5}">
                      <a16:colId xmlns="" xmlns:a16="http://schemas.microsoft.com/office/drawing/2014/main" val="20003"/>
                    </a:ext>
                  </a:extLst>
                </a:gridCol>
                <a:gridCol w="893304">
                  <a:extLst>
                    <a:ext uri="{9D8B030D-6E8A-4147-A177-3AD203B41FA5}">
                      <a16:colId xmlns="" xmlns:a16="http://schemas.microsoft.com/office/drawing/2014/main" val="20004"/>
                    </a:ext>
                  </a:extLst>
                </a:gridCol>
              </a:tblGrid>
              <a:tr h="293370">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Overall</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Schedule</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Risk/Issues</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Quality</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Resources</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extLst>
                  <a:ext uri="{0D108BD9-81ED-4DB2-BD59-A6C34878D82A}">
                    <a16:rowId xmlns="" xmlns:a16="http://schemas.microsoft.com/office/drawing/2014/main" val="10000"/>
                  </a:ext>
                </a:extLst>
              </a:tr>
              <a:tr h="293370">
                <a:tc>
                  <a:txBody>
                    <a:bodyPr/>
                    <a:lstStyle/>
                    <a:p>
                      <a:pPr marL="84455" algn="ctr">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84455" algn="ctr">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84455" algn="ctr">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84455" algn="ctr">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84455" algn="ctr">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898990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B8675783-5C1A-4165-BA56-15C4532D450A}"/>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40"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xmlns="" id="{FF124A15-2AB8-4296-872C-6457FDDE596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latin typeface="Trebuchet MS" panose="020B0603020202020204" pitchFamily="34" charset="0"/>
              <a:ea typeface="+mj-ea"/>
              <a:sym typeface="Trebuchet MS" panose="020B0603020202020204" pitchFamily="34" charset="0"/>
            </a:endParaRPr>
          </a:p>
        </p:txBody>
      </p:sp>
      <p:sp>
        <p:nvSpPr>
          <p:cNvPr id="4" name="Title 3">
            <a:extLst>
              <a:ext uri="{FF2B5EF4-FFF2-40B4-BE49-F238E27FC236}">
                <a16:creationId xmlns:a16="http://schemas.microsoft.com/office/drawing/2014/main" xmlns="" id="{72E4586F-D570-4318-81A8-AD12EDC50211}"/>
              </a:ext>
            </a:extLst>
          </p:cNvPr>
          <p:cNvSpPr>
            <a:spLocks noGrp="1"/>
          </p:cNvSpPr>
          <p:nvPr>
            <p:ph type="title"/>
          </p:nvPr>
        </p:nvSpPr>
        <p:spPr>
          <a:xfrm>
            <a:off x="395386" y="453736"/>
            <a:ext cx="10957356" cy="430887"/>
          </a:xfrm>
        </p:spPr>
        <p:txBody>
          <a:bodyPr/>
          <a:lstStyle/>
          <a:p>
            <a:r>
              <a:rPr lang="en-US" dirty="0"/>
              <a:t>Issue Log</a:t>
            </a:r>
          </a:p>
        </p:txBody>
      </p:sp>
      <p:sp>
        <p:nvSpPr>
          <p:cNvPr id="3" name="Slide Number Placeholder 2">
            <a:extLst>
              <a:ext uri="{FF2B5EF4-FFF2-40B4-BE49-F238E27FC236}">
                <a16:creationId xmlns:a16="http://schemas.microsoft.com/office/drawing/2014/main" xmlns="" id="{A2F85BA7-740F-4F6B-8AE4-EDCE312309CE}"/>
              </a:ext>
            </a:extLst>
          </p:cNvPr>
          <p:cNvSpPr>
            <a:spLocks noGrp="1"/>
          </p:cNvSpPr>
          <p:nvPr>
            <p:ph type="sldNum" sz="quarter" idx="7"/>
          </p:nvPr>
        </p:nvSpPr>
        <p:spPr/>
        <p:txBody>
          <a:bodyPr/>
          <a:lstStyle/>
          <a:p>
            <a:fld id="{B6F15528-21DE-4FAA-801E-634DDDAF4B2B}" type="slidenum">
              <a:rPr lang="en-US" smtClean="0"/>
              <a:t>11</a:t>
            </a:fld>
            <a:endParaRPr lang="en-US" dirty="0"/>
          </a:p>
        </p:txBody>
      </p:sp>
      <p:graphicFrame>
        <p:nvGraphicFramePr>
          <p:cNvPr id="38" name="object 2">
            <a:extLst>
              <a:ext uri="{FF2B5EF4-FFF2-40B4-BE49-F238E27FC236}">
                <a16:creationId xmlns:a16="http://schemas.microsoft.com/office/drawing/2014/main" xmlns="" id="{4F88730A-3F80-4BC7-8416-CB1987CD236C}"/>
              </a:ext>
            </a:extLst>
          </p:cNvPr>
          <p:cNvGraphicFramePr>
            <a:graphicFrameLocks noGrp="1"/>
          </p:cNvGraphicFramePr>
          <p:nvPr>
            <p:extLst>
              <p:ext uri="{D42A27DB-BD31-4B8C-83A1-F6EECF244321}">
                <p14:modId xmlns:p14="http://schemas.microsoft.com/office/powerpoint/2010/main" val="1572415282"/>
              </p:ext>
            </p:extLst>
          </p:nvPr>
        </p:nvGraphicFramePr>
        <p:xfrm>
          <a:off x="395386" y="1143000"/>
          <a:ext cx="11334664" cy="3342328"/>
        </p:xfrm>
        <a:graphic>
          <a:graphicData uri="http://schemas.openxmlformats.org/drawingml/2006/table">
            <a:tbl>
              <a:tblPr firstRow="1" bandRow="1">
                <a:tableStyleId>{2D5ABB26-0587-4C30-8999-92F81FD0307C}</a:tableStyleId>
              </a:tblPr>
              <a:tblGrid>
                <a:gridCol w="446123">
                  <a:extLst>
                    <a:ext uri="{9D8B030D-6E8A-4147-A177-3AD203B41FA5}">
                      <a16:colId xmlns:a16="http://schemas.microsoft.com/office/drawing/2014/main" xmlns="" val="20000"/>
                    </a:ext>
                  </a:extLst>
                </a:gridCol>
                <a:gridCol w="4411541">
                  <a:extLst>
                    <a:ext uri="{9D8B030D-6E8A-4147-A177-3AD203B41FA5}">
                      <a16:colId xmlns:a16="http://schemas.microsoft.com/office/drawing/2014/main" xmlns="" val="20001"/>
                    </a:ext>
                  </a:extLst>
                </a:gridCol>
                <a:gridCol w="990600">
                  <a:extLst>
                    <a:ext uri="{9D8B030D-6E8A-4147-A177-3AD203B41FA5}">
                      <a16:colId xmlns:a16="http://schemas.microsoft.com/office/drawing/2014/main" xmlns="" val="20002"/>
                    </a:ext>
                  </a:extLst>
                </a:gridCol>
                <a:gridCol w="1071550">
                  <a:extLst>
                    <a:ext uri="{9D8B030D-6E8A-4147-A177-3AD203B41FA5}">
                      <a16:colId xmlns:a16="http://schemas.microsoft.com/office/drawing/2014/main" xmlns="" val="20003"/>
                    </a:ext>
                  </a:extLst>
                </a:gridCol>
                <a:gridCol w="3500450">
                  <a:extLst>
                    <a:ext uri="{9D8B030D-6E8A-4147-A177-3AD203B41FA5}">
                      <a16:colId xmlns:a16="http://schemas.microsoft.com/office/drawing/2014/main" xmlns="" val="20007"/>
                    </a:ext>
                  </a:extLst>
                </a:gridCol>
                <a:gridCol w="914400">
                  <a:extLst>
                    <a:ext uri="{9D8B030D-6E8A-4147-A177-3AD203B41FA5}">
                      <a16:colId xmlns:a16="http://schemas.microsoft.com/office/drawing/2014/main" xmlns="" val="20008"/>
                    </a:ext>
                  </a:extLst>
                </a:gridCol>
              </a:tblGrid>
              <a:tr h="448056">
                <a:tc>
                  <a:txBody>
                    <a:bodyPr/>
                    <a:lstStyle/>
                    <a:p>
                      <a:pPr marL="100965" algn="ctr">
                        <a:lnSpc>
                          <a:spcPct val="100000"/>
                        </a:lnSpc>
                      </a:pPr>
                      <a:r>
                        <a:rPr sz="1200" b="1" spc="-5" dirty="0">
                          <a:solidFill>
                            <a:srgbClr val="FFFFFF"/>
                          </a:solidFill>
                          <a:latin typeface="Trebuchet MS" panose="020B0603020202020204" pitchFamily="34" charset="0"/>
                          <a:ea typeface="+mn-ea"/>
                          <a:cs typeface="+mn-cs"/>
                        </a:rPr>
                        <a:t>#</a:t>
                      </a: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lang="en-US" sz="1200" b="1" spc="-5" dirty="0">
                          <a:solidFill>
                            <a:srgbClr val="FFFFFF"/>
                          </a:solidFill>
                          <a:latin typeface="Trebuchet MS" panose="020B0603020202020204" pitchFamily="34" charset="0"/>
                          <a:ea typeface="+mn-ea"/>
                          <a:cs typeface="+mn-cs"/>
                        </a:rPr>
                        <a:t>Brief Description</a:t>
                      </a:r>
                      <a:endParaRPr sz="12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sz="1200" b="1" spc="-5" dirty="0">
                          <a:solidFill>
                            <a:srgbClr val="FFFFFF"/>
                          </a:solidFill>
                          <a:latin typeface="Trebuchet MS" panose="020B0603020202020204" pitchFamily="34" charset="0"/>
                          <a:ea typeface="+mn-ea"/>
                          <a:cs typeface="+mn-cs"/>
                        </a:rPr>
                        <a:t>Date Raised</a:t>
                      </a:r>
                    </a:p>
                  </a:txBody>
                  <a:tcPr marL="0" marR="0" marT="0" marB="0" anchor="ctr">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lang="en-US" sz="1200" b="1" spc="-5" dirty="0">
                          <a:solidFill>
                            <a:srgbClr val="FFFFFF"/>
                          </a:solidFill>
                          <a:latin typeface="Trebuchet MS" panose="020B0603020202020204" pitchFamily="34" charset="0"/>
                          <a:ea typeface="+mn-ea"/>
                          <a:cs typeface="+mn-cs"/>
                        </a:rPr>
                        <a:t>Raised by</a:t>
                      </a:r>
                      <a:endParaRPr sz="1200" b="1" spc="-5" dirty="0">
                        <a:solidFill>
                          <a:srgbClr val="FFFFFF"/>
                        </a:solidFill>
                        <a:latin typeface="Trebuchet MS" panose="020B0603020202020204" pitchFamily="34" charset="0"/>
                        <a:ea typeface="+mn-ea"/>
                        <a:cs typeface="+mn-cs"/>
                      </a:endParaRPr>
                    </a:p>
                  </a:txBody>
                  <a:tcPr marL="0" marR="0" marT="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E504F"/>
                    </a:solidFill>
                  </a:tcPr>
                </a:tc>
                <a:tc>
                  <a:txBody>
                    <a:bodyPr/>
                    <a:lstStyle/>
                    <a:p>
                      <a:pPr marL="100965" algn="ctr">
                        <a:lnSpc>
                          <a:spcPct val="100000"/>
                        </a:lnSpc>
                      </a:pPr>
                      <a:r>
                        <a:rPr sz="1200" b="1" spc="-5" dirty="0">
                          <a:solidFill>
                            <a:srgbClr val="FFFFFF"/>
                          </a:solidFill>
                          <a:latin typeface="Trebuchet MS" panose="020B0603020202020204" pitchFamily="34" charset="0"/>
                          <a:ea typeface="+mn-ea"/>
                          <a:cs typeface="+mn-cs"/>
                        </a:rPr>
                        <a:t>Mitigation Measure</a:t>
                      </a: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marR="0" lvl="0" indent="0" algn="ctr" defTabSz="914400" eaLnBrk="1" fontAlgn="auto" latinLnBrk="0" hangingPunct="1">
                        <a:lnSpc>
                          <a:spcPct val="100000"/>
                        </a:lnSpc>
                        <a:spcBef>
                          <a:spcPts val="0"/>
                        </a:spcBef>
                        <a:spcAft>
                          <a:spcPts val="0"/>
                        </a:spcAft>
                        <a:buClrTx/>
                        <a:buSzTx/>
                        <a:buFontTx/>
                        <a:buNone/>
                        <a:tabLst/>
                        <a:defRPr/>
                      </a:pPr>
                      <a:r>
                        <a:rPr lang="en-US" sz="1200" b="1" spc="-5" dirty="0">
                          <a:solidFill>
                            <a:srgbClr val="FFFFFF"/>
                          </a:solidFill>
                          <a:latin typeface="Trebuchet MS" panose="020B0603020202020204" pitchFamily="34" charset="0"/>
                          <a:ea typeface="+mn-ea"/>
                          <a:cs typeface="+mn-cs"/>
                        </a:rPr>
                        <a:t>Status</a:t>
                      </a:r>
                    </a:p>
                  </a:txBody>
                  <a:tcPr marL="0" marR="0" marT="0" marB="0" anchor="ctr">
                    <a:lnL w="12700" cap="flat" cmpd="sng" algn="ctr">
                      <a:solidFill>
                        <a:schemeClr val="bg1"/>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extLst>
                  <a:ext uri="{0D108BD9-81ED-4DB2-BD59-A6C34878D82A}">
                    <a16:rowId xmlns:a16="http://schemas.microsoft.com/office/drawing/2014/main" xmlns="" val="10000"/>
                  </a:ext>
                </a:extLst>
              </a:tr>
              <a:tr h="807056">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1</a:t>
                      </a:r>
                      <a:endParaRPr sz="12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75000"/>
                      </a:schemeClr>
                    </a:solidFill>
                  </a:tcPr>
                </a:tc>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Finalize the</a:t>
                      </a:r>
                      <a:r>
                        <a:rPr lang="en-US" sz="1200" baseline="0" dirty="0">
                          <a:solidFill>
                            <a:schemeClr val="tx1"/>
                          </a:solidFill>
                          <a:latin typeface="Trebuchet MS" panose="020B0603020202020204" pitchFamily="34" charset="0"/>
                          <a:ea typeface="+mn-ea"/>
                          <a:cs typeface="+mn-cs"/>
                        </a:rPr>
                        <a:t> engagement contract</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75000"/>
                      </a:schemeClr>
                    </a:solidFill>
                  </a:tcPr>
                </a:tc>
                <a:tc>
                  <a:txBody>
                    <a:bodyPr/>
                    <a:lstStyle/>
                    <a:p>
                      <a:pPr marL="104775" algn="ctr">
                        <a:lnSpc>
                          <a:spcPct val="100000"/>
                        </a:lnSpc>
                      </a:pPr>
                      <a:r>
                        <a:rPr lang="en-US" sz="1200" dirty="0">
                          <a:solidFill>
                            <a:schemeClr val="tx1"/>
                          </a:solidFill>
                          <a:latin typeface="Trebuchet MS" panose="020B0603020202020204" pitchFamily="34" charset="0"/>
                          <a:ea typeface="+mn-ea"/>
                          <a:cs typeface="+mn-cs"/>
                        </a:rPr>
                        <a:t>15/12/2019</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75000"/>
                      </a:schemeClr>
                    </a:solidFill>
                  </a:tcPr>
                </a:tc>
                <a:tc>
                  <a:txBody>
                    <a:bodyPr/>
                    <a:lstStyle/>
                    <a:p>
                      <a:pPr marL="104775" marR="138430" indent="-109855" algn="ctr">
                        <a:lnSpc>
                          <a:spcPct val="100000"/>
                        </a:lnSpc>
                      </a:pPr>
                      <a:r>
                        <a:rPr lang="en-US" sz="1200" dirty="0">
                          <a:solidFill>
                            <a:schemeClr val="tx1"/>
                          </a:solidFill>
                          <a:latin typeface="Trebuchet MS" panose="020B0603020202020204" pitchFamily="34" charset="0"/>
                          <a:ea typeface="+mn-ea"/>
                          <a:cs typeface="+mn-cs"/>
                        </a:rPr>
                        <a:t>Overall program</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75000"/>
                      </a:schemeClr>
                    </a:solidFill>
                  </a:tcPr>
                </a:tc>
                <a:tc>
                  <a:txBody>
                    <a:bodyPr/>
                    <a:lstStyle/>
                    <a:p>
                      <a:pPr marL="104775" marR="138430" indent="-1270" algn="l">
                        <a:lnSpc>
                          <a:spcPct val="100000"/>
                        </a:lnSpc>
                      </a:pP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75000"/>
                      </a:schemeClr>
                    </a:solidFill>
                  </a:tcPr>
                </a:tc>
                <a:tc>
                  <a:txBody>
                    <a:bodyPr/>
                    <a:lstStyle/>
                    <a:p>
                      <a:pPr marL="104775" marR="138430" indent="-1270" algn="ctr">
                        <a:lnSpc>
                          <a:spcPct val="100000"/>
                        </a:lnSpc>
                      </a:pPr>
                      <a:r>
                        <a:rPr lang="en-US" sz="1200" dirty="0">
                          <a:solidFill>
                            <a:schemeClr val="tx1"/>
                          </a:solidFill>
                          <a:latin typeface="Trebuchet MS" panose="020B0603020202020204" pitchFamily="34" charset="0"/>
                          <a:ea typeface="+mn-ea"/>
                          <a:cs typeface="+mn-cs"/>
                        </a:rPr>
                        <a:t>Closed</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3"/>
                  </a:ext>
                </a:extLst>
              </a:tr>
              <a:tr h="807056">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2</a:t>
                      </a:r>
                      <a:endParaRPr sz="12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104775"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rebuchet MS" panose="020B0603020202020204" pitchFamily="34" charset="0"/>
                          <a:ea typeface="+mn-ea"/>
                          <a:cs typeface="+mn-cs"/>
                        </a:rPr>
                        <a:t>Finalize the team structure incorporate the feedback</a:t>
                      </a:r>
                      <a:r>
                        <a:rPr lang="en-US" sz="1200" baseline="0" dirty="0">
                          <a:solidFill>
                            <a:schemeClr val="tx1"/>
                          </a:solidFill>
                          <a:latin typeface="Trebuchet MS" panose="020B0603020202020204" pitchFamily="34" charset="0"/>
                          <a:ea typeface="+mn-ea"/>
                          <a:cs typeface="+mn-cs"/>
                        </a:rPr>
                        <a:t> received from TMO - </a:t>
                      </a:r>
                      <a:r>
                        <a:rPr lang="en-US" sz="1200" b="0" kern="1200" dirty="0">
                          <a:solidFill>
                            <a:schemeClr val="tx1"/>
                          </a:solidFill>
                          <a:latin typeface="Trebuchet MS" panose="020B0603020202020204" pitchFamily="34" charset="0"/>
                          <a:ea typeface="+mn-ea"/>
                          <a:cs typeface="Traditional Arabic" panose="02020603050405020304" pitchFamily="18" charset="-78"/>
                        </a:rPr>
                        <a:t>The experience and capabilities of Governance and Organization Design Work-streams requires uplift</a:t>
                      </a: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104775" algn="ctr">
                        <a:lnSpc>
                          <a:spcPct val="100000"/>
                        </a:lnSpc>
                      </a:pPr>
                      <a:r>
                        <a:rPr lang="en-US" sz="1200" dirty="0">
                          <a:solidFill>
                            <a:schemeClr val="tx1"/>
                          </a:solidFill>
                          <a:latin typeface="Trebuchet MS" panose="020B0603020202020204" pitchFamily="34" charset="0"/>
                          <a:ea typeface="+mn-ea"/>
                          <a:cs typeface="+mn-cs"/>
                        </a:rPr>
                        <a:t>16/12/2019</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104775" marR="138430" indent="-109855" algn="ctr">
                        <a:lnSpc>
                          <a:spcPct val="100000"/>
                        </a:lnSpc>
                      </a:pPr>
                      <a:r>
                        <a:rPr lang="en-US" sz="1200" dirty="0">
                          <a:solidFill>
                            <a:schemeClr val="tx1"/>
                          </a:solidFill>
                          <a:latin typeface="Trebuchet MS" panose="020B0603020202020204" pitchFamily="34" charset="0"/>
                          <a:ea typeface="+mn-ea"/>
                          <a:cs typeface="+mn-cs"/>
                        </a:rPr>
                        <a:t>Noura</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104775" marR="138430" indent="-1270" algn="l">
                        <a:lnSpc>
                          <a:spcPct val="100000"/>
                        </a:lnSpc>
                      </a:pPr>
                      <a:r>
                        <a:rPr lang="en-US" sz="1200" dirty="0">
                          <a:solidFill>
                            <a:schemeClr val="tx1"/>
                          </a:solidFill>
                          <a:latin typeface="Trebuchet MS" panose="020B0603020202020204" pitchFamily="34" charset="0"/>
                          <a:ea typeface="+mn-ea"/>
                          <a:cs typeface="+mn-cs"/>
                        </a:rPr>
                        <a:t>Mitigation changes proposed are:</a:t>
                      </a:r>
                    </a:p>
                    <a:p>
                      <a:pPr marL="104775" marR="138430" indent="-1270" algn="l">
                        <a:lnSpc>
                          <a:spcPct val="100000"/>
                        </a:lnSpc>
                      </a:pPr>
                      <a:r>
                        <a:rPr lang="en-US" sz="1200" b="1" dirty="0">
                          <a:solidFill>
                            <a:schemeClr val="tx1"/>
                          </a:solidFill>
                          <a:latin typeface="Trebuchet MS" panose="020B0603020202020204" pitchFamily="34" charset="0"/>
                          <a:ea typeface="+mn-ea"/>
                          <a:cs typeface="+mn-cs"/>
                        </a:rPr>
                        <a:t>OD:</a:t>
                      </a:r>
                      <a:r>
                        <a:rPr lang="en-US" sz="1200" dirty="0">
                          <a:solidFill>
                            <a:schemeClr val="tx1"/>
                          </a:solidFill>
                          <a:latin typeface="Trebuchet MS" panose="020B0603020202020204" pitchFamily="34" charset="0"/>
                          <a:ea typeface="+mn-ea"/>
                          <a:cs typeface="+mn-cs"/>
                        </a:rPr>
                        <a:t> Addition of stream lead (Saad Araabi from January)</a:t>
                      </a:r>
                    </a:p>
                    <a:p>
                      <a:pPr marL="104775" marR="138430" indent="-1270" algn="l">
                        <a:lnSpc>
                          <a:spcPct val="100000"/>
                        </a:lnSpc>
                      </a:pPr>
                      <a:r>
                        <a:rPr lang="en-US" sz="1200" dirty="0">
                          <a:solidFill>
                            <a:schemeClr val="tx1"/>
                          </a:solidFill>
                          <a:latin typeface="Trebuchet MS" panose="020B0603020202020204" pitchFamily="34" charset="0"/>
                          <a:ea typeface="+mn-ea"/>
                          <a:cs typeface="+mn-cs"/>
                        </a:rPr>
                        <a:t>Engaged further senior</a:t>
                      </a:r>
                      <a:r>
                        <a:rPr lang="en-US" sz="1200" baseline="0" dirty="0">
                          <a:solidFill>
                            <a:schemeClr val="tx1"/>
                          </a:solidFill>
                          <a:latin typeface="Trebuchet MS" panose="020B0603020202020204" pitchFamily="34" charset="0"/>
                          <a:ea typeface="+mn-ea"/>
                          <a:cs typeface="+mn-cs"/>
                        </a:rPr>
                        <a:t> leadership Mohamad Sbeiti </a:t>
                      </a:r>
                    </a:p>
                    <a:p>
                      <a:pPr marL="104775" marR="138430" indent="-1270" algn="l">
                        <a:lnSpc>
                          <a:spcPct val="100000"/>
                        </a:lnSpc>
                      </a:pPr>
                      <a:r>
                        <a:rPr lang="en-US" sz="1200" b="1" baseline="0" dirty="0">
                          <a:solidFill>
                            <a:schemeClr val="tx1"/>
                          </a:solidFill>
                          <a:latin typeface="Trebuchet MS" panose="020B0603020202020204" pitchFamily="34" charset="0"/>
                          <a:ea typeface="+mn-ea"/>
                          <a:cs typeface="+mn-cs"/>
                        </a:rPr>
                        <a:t>Governance: </a:t>
                      </a:r>
                      <a:r>
                        <a:rPr lang="en-US" sz="1200" b="0" baseline="0" dirty="0">
                          <a:solidFill>
                            <a:schemeClr val="tx1"/>
                          </a:solidFill>
                          <a:latin typeface="Trebuchet MS" panose="020B0603020202020204" pitchFamily="34" charset="0"/>
                          <a:ea typeface="+mn-ea"/>
                          <a:cs typeface="+mn-cs"/>
                        </a:rPr>
                        <a:t>Increased senior leadership time (Maryam)</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104775" marR="138430" indent="-1270" algn="ctr">
                        <a:lnSpc>
                          <a:spcPct val="100000"/>
                        </a:lnSpc>
                      </a:pPr>
                      <a:r>
                        <a:rPr lang="en-US" sz="1200" dirty="0">
                          <a:solidFill>
                            <a:schemeClr val="tx1"/>
                          </a:solidFill>
                          <a:latin typeface="Trebuchet MS" panose="020B0603020202020204" pitchFamily="34" charset="0"/>
                          <a:ea typeface="+mn-ea"/>
                          <a:cs typeface="+mn-cs"/>
                        </a:rPr>
                        <a:t>Open</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extLst>
                  <a:ext uri="{0D108BD9-81ED-4DB2-BD59-A6C34878D82A}">
                    <a16:rowId xmlns:a16="http://schemas.microsoft.com/office/drawing/2014/main" xmlns="" val="10004"/>
                  </a:ext>
                </a:extLst>
              </a:tr>
              <a:tr h="807056">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3</a:t>
                      </a:r>
                      <a:endParaRPr sz="12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104775"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Trebuchet MS" panose="020B0603020202020204" pitchFamily="34" charset="0"/>
                          <a:ea typeface="+mn-ea"/>
                          <a:cs typeface="Traditional Arabic" panose="02020603050405020304" pitchFamily="18" charset="-78"/>
                        </a:rPr>
                        <a:t>Focus groups discussions are delayed due to misalignment of Senior Stakeholders and lack of understanding of CX design process </a:t>
                      </a: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104775" algn="ctr">
                        <a:lnSpc>
                          <a:spcPct val="100000"/>
                        </a:lnSpc>
                      </a:pPr>
                      <a:r>
                        <a:rPr lang="en-US" sz="1200" dirty="0">
                          <a:solidFill>
                            <a:schemeClr val="tx1"/>
                          </a:solidFill>
                          <a:latin typeface="Trebuchet MS" panose="020B0603020202020204" pitchFamily="34" charset="0"/>
                          <a:ea typeface="+mn-ea"/>
                          <a:cs typeface="+mn-cs"/>
                        </a:rPr>
                        <a:t>22/01/2020</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104775" marR="138430" indent="-109855" algn="ctr">
                        <a:lnSpc>
                          <a:spcPct val="100000"/>
                        </a:lnSpc>
                      </a:pPr>
                      <a:r>
                        <a:rPr lang="en-US" sz="1200" dirty="0">
                          <a:solidFill>
                            <a:schemeClr val="tx1"/>
                          </a:solidFill>
                          <a:latin typeface="Trebuchet MS" panose="020B0603020202020204" pitchFamily="34" charset="0"/>
                          <a:ea typeface="+mn-ea"/>
                          <a:cs typeface="+mn-cs"/>
                        </a:rPr>
                        <a:t>Tarafa Homsy</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104775" marR="138430" lvl="0" indent="-127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Trebuchet MS" panose="020B0603020202020204" pitchFamily="34" charset="0"/>
                          <a:ea typeface="+mn-ea"/>
                          <a:cs typeface="Traditional Arabic" panose="02020603050405020304" pitchFamily="18" charset="-78"/>
                        </a:rPr>
                        <a:t>Finalize the CX focus groups by end of Sunday </a:t>
                      </a: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104775" marR="138430" indent="-1270" algn="ctr">
                        <a:lnSpc>
                          <a:spcPct val="100000"/>
                        </a:lnSpc>
                      </a:pPr>
                      <a:r>
                        <a:rPr lang="en-US" sz="1200" dirty="0">
                          <a:solidFill>
                            <a:schemeClr val="tx1"/>
                          </a:solidFill>
                          <a:latin typeface="Trebuchet MS" panose="020B0603020202020204" pitchFamily="34" charset="0"/>
                          <a:ea typeface="+mn-ea"/>
                          <a:cs typeface="+mn-cs"/>
                        </a:rPr>
                        <a:t>Open</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extLst>
                  <a:ext uri="{0D108BD9-81ED-4DB2-BD59-A6C34878D82A}">
                    <a16:rowId xmlns:a16="http://schemas.microsoft.com/office/drawing/2014/main" xmlns="" val="2736965802"/>
                  </a:ext>
                </a:extLst>
              </a:tr>
            </a:tbl>
          </a:graphicData>
        </a:graphic>
      </p:graphicFrame>
    </p:spTree>
    <p:extLst>
      <p:ext uri="{BB962C8B-B14F-4D97-AF65-F5344CB8AC3E}">
        <p14:creationId xmlns:p14="http://schemas.microsoft.com/office/powerpoint/2010/main" val="402625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B8675783-5C1A-4165-BA56-15C4532D450A}"/>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394"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xmlns="" id="{FF124A15-2AB8-4296-872C-6457FDDE596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latin typeface="Trebuchet MS" panose="020B0603020202020204" pitchFamily="34" charset="0"/>
              <a:ea typeface="+mj-ea"/>
              <a:sym typeface="Trebuchet MS" panose="020B0603020202020204" pitchFamily="34" charset="0"/>
            </a:endParaRPr>
          </a:p>
        </p:txBody>
      </p:sp>
      <p:sp>
        <p:nvSpPr>
          <p:cNvPr id="4" name="Title 3">
            <a:extLst>
              <a:ext uri="{FF2B5EF4-FFF2-40B4-BE49-F238E27FC236}">
                <a16:creationId xmlns:a16="http://schemas.microsoft.com/office/drawing/2014/main" xmlns="" id="{72E4586F-D570-4318-81A8-AD12EDC50211}"/>
              </a:ext>
            </a:extLst>
          </p:cNvPr>
          <p:cNvSpPr>
            <a:spLocks noGrp="1"/>
          </p:cNvSpPr>
          <p:nvPr>
            <p:ph type="title"/>
          </p:nvPr>
        </p:nvSpPr>
        <p:spPr>
          <a:xfrm>
            <a:off x="395386" y="453736"/>
            <a:ext cx="10957356" cy="430887"/>
          </a:xfrm>
        </p:spPr>
        <p:txBody>
          <a:bodyPr/>
          <a:lstStyle/>
          <a:p>
            <a:r>
              <a:rPr lang="en-US" dirty="0"/>
              <a:t>Risk Log</a:t>
            </a:r>
          </a:p>
        </p:txBody>
      </p:sp>
      <p:sp>
        <p:nvSpPr>
          <p:cNvPr id="3" name="Slide Number Placeholder 2">
            <a:extLst>
              <a:ext uri="{FF2B5EF4-FFF2-40B4-BE49-F238E27FC236}">
                <a16:creationId xmlns:a16="http://schemas.microsoft.com/office/drawing/2014/main" xmlns="" id="{A2F85BA7-740F-4F6B-8AE4-EDCE312309CE}"/>
              </a:ext>
            </a:extLst>
          </p:cNvPr>
          <p:cNvSpPr>
            <a:spLocks noGrp="1"/>
          </p:cNvSpPr>
          <p:nvPr>
            <p:ph type="sldNum" sz="quarter" idx="7"/>
          </p:nvPr>
        </p:nvSpPr>
        <p:spPr/>
        <p:txBody>
          <a:bodyPr/>
          <a:lstStyle/>
          <a:p>
            <a:fld id="{B6F15528-21DE-4FAA-801E-634DDDAF4B2B}" type="slidenum">
              <a:rPr lang="en-US" smtClean="0"/>
              <a:t>12</a:t>
            </a:fld>
            <a:endParaRPr lang="en-US" dirty="0"/>
          </a:p>
        </p:txBody>
      </p:sp>
      <p:graphicFrame>
        <p:nvGraphicFramePr>
          <p:cNvPr id="8" name="object 2">
            <a:extLst>
              <a:ext uri="{FF2B5EF4-FFF2-40B4-BE49-F238E27FC236}">
                <a16:creationId xmlns:a16="http://schemas.microsoft.com/office/drawing/2014/main" xmlns="" id="{E8ABFB59-3751-4FE8-8871-20A01ABE8AC1}"/>
              </a:ext>
            </a:extLst>
          </p:cNvPr>
          <p:cNvGraphicFramePr>
            <a:graphicFrameLocks noGrp="1"/>
          </p:cNvGraphicFramePr>
          <p:nvPr>
            <p:extLst/>
          </p:nvPr>
        </p:nvGraphicFramePr>
        <p:xfrm>
          <a:off x="395387" y="977320"/>
          <a:ext cx="11415614" cy="4482656"/>
        </p:xfrm>
        <a:graphic>
          <a:graphicData uri="http://schemas.openxmlformats.org/drawingml/2006/table">
            <a:tbl>
              <a:tblPr firstRow="1" bandRow="1">
                <a:tableStyleId>{2D5ABB26-0587-4C30-8999-92F81FD0307C}</a:tableStyleId>
              </a:tblPr>
              <a:tblGrid>
                <a:gridCol w="671426">
                  <a:extLst>
                    <a:ext uri="{9D8B030D-6E8A-4147-A177-3AD203B41FA5}">
                      <a16:colId xmlns:a16="http://schemas.microsoft.com/office/drawing/2014/main" xmlns="" val="20000"/>
                    </a:ext>
                  </a:extLst>
                </a:gridCol>
                <a:gridCol w="2819387">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gridCol w="798904">
                  <a:extLst>
                    <a:ext uri="{9D8B030D-6E8A-4147-A177-3AD203B41FA5}">
                      <a16:colId xmlns:a16="http://schemas.microsoft.com/office/drawing/2014/main" xmlns="" val="20003"/>
                    </a:ext>
                  </a:extLst>
                </a:gridCol>
                <a:gridCol w="608694">
                  <a:extLst>
                    <a:ext uri="{9D8B030D-6E8A-4147-A177-3AD203B41FA5}">
                      <a16:colId xmlns:a16="http://schemas.microsoft.com/office/drawing/2014/main" xmlns="" val="20004"/>
                    </a:ext>
                  </a:extLst>
                </a:gridCol>
                <a:gridCol w="4930466">
                  <a:extLst>
                    <a:ext uri="{9D8B030D-6E8A-4147-A177-3AD203B41FA5}">
                      <a16:colId xmlns:a16="http://schemas.microsoft.com/office/drawing/2014/main" xmlns="" val="20005"/>
                    </a:ext>
                  </a:extLst>
                </a:gridCol>
                <a:gridCol w="672337">
                  <a:extLst>
                    <a:ext uri="{9D8B030D-6E8A-4147-A177-3AD203B41FA5}">
                      <a16:colId xmlns:a16="http://schemas.microsoft.com/office/drawing/2014/main" xmlns="" val="20006"/>
                    </a:ext>
                  </a:extLst>
                </a:gridCol>
              </a:tblGrid>
              <a:tr h="448056">
                <a:tc>
                  <a:txBody>
                    <a:bodyPr/>
                    <a:lstStyle/>
                    <a:p>
                      <a:pPr marL="100965" algn="ctr">
                        <a:lnSpc>
                          <a:spcPct val="100000"/>
                        </a:lnSpc>
                      </a:pPr>
                      <a:r>
                        <a:rPr sz="1100" b="1" spc="-5" dirty="0">
                          <a:solidFill>
                            <a:srgbClr val="FFFFFF"/>
                          </a:solidFill>
                          <a:latin typeface="Trebuchet MS" panose="020B0603020202020204" pitchFamily="34" charset="0"/>
                          <a:ea typeface="+mn-ea"/>
                          <a:cs typeface="+mn-cs"/>
                        </a:rPr>
                        <a:t>#</a:t>
                      </a: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12700">
                      <a:solidFill>
                        <a:srgbClr val="FFFFFF"/>
                      </a:solidFill>
                      <a:prstDash val="solid"/>
                    </a:lnT>
                    <a:lnB w="38100">
                      <a:solidFill>
                        <a:srgbClr val="FFFFFF"/>
                      </a:solidFill>
                      <a:prstDash val="solid"/>
                    </a:lnB>
                    <a:solidFill>
                      <a:srgbClr val="EE504F"/>
                    </a:solidFill>
                  </a:tcPr>
                </a:tc>
                <a:tc>
                  <a:txBody>
                    <a:bodyPr/>
                    <a:lstStyle/>
                    <a:p>
                      <a:pPr marL="100965" algn="ctr">
                        <a:lnSpc>
                          <a:spcPct val="100000"/>
                        </a:lnSpc>
                      </a:pPr>
                      <a:r>
                        <a:rPr lang="en-US" sz="1100" b="1" spc="-5" dirty="0">
                          <a:solidFill>
                            <a:srgbClr val="FFFFFF"/>
                          </a:solidFill>
                          <a:latin typeface="Trebuchet MS" panose="020B0603020202020204" pitchFamily="34" charset="0"/>
                          <a:ea typeface="+mn-ea"/>
                          <a:cs typeface="+mn-cs"/>
                        </a:rPr>
                        <a:t>Brief Description</a:t>
                      </a:r>
                      <a:endParaRPr sz="11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lang="en-US" sz="1100" b="1" spc="-5" dirty="0">
                          <a:solidFill>
                            <a:srgbClr val="FFFFFF"/>
                          </a:solidFill>
                          <a:latin typeface="Trebuchet MS" panose="020B0603020202020204" pitchFamily="34" charset="0"/>
                          <a:ea typeface="+mn-ea"/>
                          <a:cs typeface="+mn-cs"/>
                        </a:rPr>
                        <a:t>Probability</a:t>
                      </a:r>
                      <a:endParaRPr sz="11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sz="1100" b="1" spc="-5" dirty="0">
                          <a:solidFill>
                            <a:srgbClr val="FFFFFF"/>
                          </a:solidFill>
                          <a:latin typeface="Trebuchet MS" panose="020B0603020202020204" pitchFamily="34" charset="0"/>
                          <a:ea typeface="+mn-ea"/>
                          <a:cs typeface="+mn-cs"/>
                        </a:rPr>
                        <a:t>Impact</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lang="en-US" sz="1100" b="1" spc="-5" dirty="0">
                          <a:solidFill>
                            <a:srgbClr val="FFFFFF"/>
                          </a:solidFill>
                          <a:latin typeface="Trebuchet MS" panose="020B0603020202020204" pitchFamily="34" charset="0"/>
                          <a:ea typeface="+mn-ea"/>
                          <a:cs typeface="+mn-cs"/>
                        </a:rPr>
                        <a:t>Risk Score</a:t>
                      </a:r>
                      <a:endParaRPr sz="11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lang="en-US" sz="1100" b="1" spc="-5" dirty="0">
                          <a:solidFill>
                            <a:srgbClr val="FFFFFF"/>
                          </a:solidFill>
                          <a:latin typeface="Trebuchet MS" panose="020B0603020202020204" pitchFamily="34" charset="0"/>
                          <a:ea typeface="+mn-ea"/>
                          <a:cs typeface="+mn-cs"/>
                        </a:rPr>
                        <a:t>Action</a:t>
                      </a:r>
                      <a:r>
                        <a:rPr lang="en-US" sz="1100" b="1" spc="-5" baseline="0" dirty="0">
                          <a:solidFill>
                            <a:srgbClr val="FFFFFF"/>
                          </a:solidFill>
                          <a:latin typeface="Trebuchet MS" panose="020B0603020202020204" pitchFamily="34" charset="0"/>
                          <a:ea typeface="+mn-ea"/>
                          <a:cs typeface="+mn-cs"/>
                        </a:rPr>
                        <a:t> Plan</a:t>
                      </a:r>
                      <a:endParaRPr sz="11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lang="en-US" sz="1100" b="1" spc="-5" dirty="0">
                          <a:solidFill>
                            <a:srgbClr val="FFFFFF"/>
                          </a:solidFill>
                          <a:latin typeface="Trebuchet MS" panose="020B0603020202020204" pitchFamily="34" charset="0"/>
                          <a:ea typeface="+mn-ea"/>
                          <a:cs typeface="+mn-cs"/>
                        </a:rPr>
                        <a:t>status</a:t>
                      </a:r>
                      <a:endParaRPr sz="11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extLst>
                  <a:ext uri="{0D108BD9-81ED-4DB2-BD59-A6C34878D82A}">
                    <a16:rowId xmlns:a16="http://schemas.microsoft.com/office/drawing/2014/main" xmlns="" val="10000"/>
                  </a:ext>
                </a:extLst>
              </a:tr>
              <a:tr h="559880">
                <a:tc>
                  <a:txBody>
                    <a:bodyPr/>
                    <a:lstStyle/>
                    <a:p>
                      <a:pPr marL="79375" algn="ctr">
                        <a:lnSpc>
                          <a:spcPct val="100000"/>
                        </a:lnSpc>
                      </a:pPr>
                      <a:r>
                        <a:rPr lang="en-US" sz="1100" dirty="0">
                          <a:solidFill>
                            <a:schemeClr val="tx1"/>
                          </a:solidFill>
                          <a:latin typeface="Trebuchet MS" panose="020B0603020202020204" pitchFamily="34" charset="0"/>
                          <a:ea typeface="+mn-ea"/>
                          <a:cs typeface="+mn-cs"/>
                        </a:rPr>
                        <a:t>1</a:t>
                      </a:r>
                      <a:endParaRPr sz="11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Availability of process owners and champions significantly impacts on the project timelines</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Low</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High</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1</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Ensure stakeholders are involved and available to the program 100%</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Open</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extLst>
                  <a:ext uri="{0D108BD9-81ED-4DB2-BD59-A6C34878D82A}">
                    <a16:rowId xmlns:a16="http://schemas.microsoft.com/office/drawing/2014/main" xmlns="" val="10001"/>
                  </a:ext>
                </a:extLst>
              </a:tr>
              <a:tr h="559880">
                <a:tc>
                  <a:txBody>
                    <a:bodyPr/>
                    <a:lstStyle/>
                    <a:p>
                      <a:pPr marL="79375" algn="ctr">
                        <a:lnSpc>
                          <a:spcPct val="100000"/>
                        </a:lnSpc>
                      </a:pPr>
                      <a:r>
                        <a:rPr lang="en-US" sz="1100" dirty="0">
                          <a:solidFill>
                            <a:schemeClr val="tx1"/>
                          </a:solidFill>
                          <a:latin typeface="Trebuchet MS" panose="020B0603020202020204" pitchFamily="34" charset="0"/>
                          <a:ea typeface="+mn-ea"/>
                          <a:cs typeface="+mn-cs"/>
                        </a:rPr>
                        <a:t>2</a:t>
                      </a:r>
                      <a:endParaRPr sz="11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A6A6A6"/>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If</a:t>
                      </a:r>
                      <a:r>
                        <a:rPr lang="en-US" sz="1100" b="0" kern="1200" baseline="0" dirty="0">
                          <a:solidFill>
                            <a:schemeClr val="tx1"/>
                          </a:solidFill>
                          <a:latin typeface="Trebuchet MS" panose="020B0603020202020204" pitchFamily="34" charset="0"/>
                          <a:ea typeface="+mn-ea"/>
                          <a:cs typeface="Traditional Arabic" panose="02020603050405020304" pitchFamily="18" charset="-78"/>
                        </a:rPr>
                        <a:t> team mobilization is delayed, overall project timelines will be at risk</a:t>
                      </a:r>
                      <a:endParaRPr lang="en-US" sz="1100" b="0" kern="1200" dirty="0">
                        <a:solidFill>
                          <a:schemeClr val="tx1"/>
                        </a:solidFill>
                        <a:latin typeface="Trebuchet MS" panose="020B0603020202020204" pitchFamily="34" charset="0"/>
                        <a:ea typeface="+mn-ea"/>
                        <a:cs typeface="Traditional Arabic" panose="02020603050405020304" pitchFamily="18" charset="-78"/>
                      </a:endParaRP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79375"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Medium</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High</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2</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Ensure team is fully mobilized by the end of the week</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closed</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xmlns="" val="10002"/>
                  </a:ext>
                </a:extLst>
              </a:tr>
              <a:tr h="559880">
                <a:tc>
                  <a:txBody>
                    <a:bodyPr/>
                    <a:lstStyle/>
                    <a:p>
                      <a:pPr marL="79375" algn="ctr">
                        <a:lnSpc>
                          <a:spcPct val="100000"/>
                        </a:lnSpc>
                      </a:pPr>
                      <a:r>
                        <a:rPr lang="en-US" sz="1100" dirty="0">
                          <a:solidFill>
                            <a:schemeClr val="tx1"/>
                          </a:solidFill>
                          <a:latin typeface="Trebuchet MS" panose="020B0603020202020204" pitchFamily="34" charset="0"/>
                          <a:ea typeface="+mn-ea"/>
                          <a:cs typeface="+mn-cs"/>
                        </a:rPr>
                        <a:t>3</a:t>
                      </a:r>
                      <a:endParaRPr sz="11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A6A6A6"/>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Due to the volume of the core process,</a:t>
                      </a:r>
                      <a:r>
                        <a:rPr lang="en-US" sz="1100" b="0" kern="1200" baseline="0" dirty="0">
                          <a:solidFill>
                            <a:schemeClr val="tx1"/>
                          </a:solidFill>
                          <a:latin typeface="Trebuchet MS" panose="020B0603020202020204" pitchFamily="34" charset="0"/>
                          <a:ea typeface="+mn-ea"/>
                          <a:cs typeface="Traditional Arabic" panose="02020603050405020304" pitchFamily="18" charset="-78"/>
                        </a:rPr>
                        <a:t> validation session with college operations may take longer than planned.</a:t>
                      </a:r>
                      <a:endParaRPr lang="en-US" sz="1100" b="0" kern="1200" dirty="0">
                        <a:solidFill>
                          <a:schemeClr val="tx1"/>
                        </a:solidFill>
                        <a:latin typeface="Trebuchet MS" panose="020B0603020202020204" pitchFamily="34" charset="0"/>
                        <a:ea typeface="+mn-ea"/>
                        <a:cs typeface="Traditional Arabic" panose="02020603050405020304" pitchFamily="18" charset="-78"/>
                      </a:endParaRP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79375"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Medium</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High</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2</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Engage earlier</a:t>
                      </a:r>
                      <a:r>
                        <a:rPr lang="en-US" sz="1100" b="0" kern="1200" baseline="0" dirty="0">
                          <a:solidFill>
                            <a:schemeClr val="tx1"/>
                          </a:solidFill>
                          <a:latin typeface="Trebuchet MS" panose="020B0603020202020204" pitchFamily="34" charset="0"/>
                          <a:ea typeface="+mn-ea"/>
                          <a:cs typeface="Traditional Arabic" panose="02020603050405020304" pitchFamily="18" charset="-78"/>
                        </a:rPr>
                        <a:t> with the college Deans and communicate earlier on the process architecture, design principles and draft of process maps.</a:t>
                      </a:r>
                      <a:endParaRPr lang="en-US" sz="1100" b="0" kern="1200" dirty="0">
                        <a:solidFill>
                          <a:schemeClr val="tx1"/>
                        </a:solidFill>
                        <a:latin typeface="Trebuchet MS" panose="020B0603020202020204" pitchFamily="34" charset="0"/>
                        <a:ea typeface="+mn-ea"/>
                        <a:cs typeface="Traditional Arabic" panose="02020603050405020304" pitchFamily="18" charset="-78"/>
                      </a:endParaRP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Closed</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xmlns="" val="10003"/>
                  </a:ext>
                </a:extLst>
              </a:tr>
              <a:tr h="559880">
                <a:tc>
                  <a:txBody>
                    <a:bodyPr/>
                    <a:lstStyle/>
                    <a:p>
                      <a:pPr marL="79375" algn="ctr">
                        <a:lnSpc>
                          <a:spcPct val="100000"/>
                        </a:lnSpc>
                      </a:pPr>
                      <a:r>
                        <a:rPr lang="en-US" sz="1100" dirty="0">
                          <a:solidFill>
                            <a:schemeClr val="tx1"/>
                          </a:solidFill>
                          <a:latin typeface="Trebuchet MS" panose="020B0603020202020204" pitchFamily="34" charset="0"/>
                          <a:ea typeface="+mn-ea"/>
                          <a:cs typeface="+mn-cs"/>
                        </a:rPr>
                        <a:t>4</a:t>
                      </a:r>
                      <a:endParaRPr sz="11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A6A6A6"/>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In the absence of dedicated</a:t>
                      </a:r>
                      <a:r>
                        <a:rPr lang="en-US" sz="1100" b="0" kern="1200" baseline="0" dirty="0">
                          <a:solidFill>
                            <a:schemeClr val="tx1"/>
                          </a:solidFill>
                          <a:latin typeface="Trebuchet MS" panose="020B0603020202020204" pitchFamily="34" charset="0"/>
                          <a:ea typeface="+mn-ea"/>
                          <a:cs typeface="Traditional Arabic" panose="02020603050405020304" pitchFamily="18" charset="-78"/>
                        </a:rPr>
                        <a:t> governance department, identification of stakeholders and obtaining existing governance information may take longer than planned </a:t>
                      </a:r>
                      <a:endParaRPr lang="en-US" sz="1100" b="0" kern="1200" dirty="0">
                        <a:solidFill>
                          <a:schemeClr val="tx1"/>
                        </a:solidFill>
                        <a:latin typeface="Trebuchet MS" panose="020B0603020202020204" pitchFamily="34" charset="0"/>
                        <a:ea typeface="+mn-ea"/>
                        <a:cs typeface="Traditional Arabic" panose="02020603050405020304" pitchFamily="18" charset="-78"/>
                      </a:endParaRP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79375"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Medium</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High</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1</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Ensure strategy</a:t>
                      </a:r>
                      <a:r>
                        <a:rPr lang="en-US" sz="1100" b="0" kern="1200" baseline="0" dirty="0">
                          <a:solidFill>
                            <a:schemeClr val="tx1"/>
                          </a:solidFill>
                          <a:latin typeface="Trebuchet MS" panose="020B0603020202020204" pitchFamily="34" charset="0"/>
                          <a:ea typeface="+mn-ea"/>
                          <a:cs typeface="Traditional Arabic" panose="02020603050405020304" pitchFamily="18" charset="-78"/>
                        </a:rPr>
                        <a:t> and impact assessment of strategy is delivered on-time</a:t>
                      </a:r>
                      <a:endParaRPr lang="en-US" sz="1100" b="0" kern="1200" dirty="0">
                        <a:solidFill>
                          <a:schemeClr val="tx1"/>
                        </a:solidFill>
                        <a:latin typeface="Trebuchet MS" panose="020B0603020202020204" pitchFamily="34" charset="0"/>
                        <a:ea typeface="+mn-ea"/>
                        <a:cs typeface="Traditional Arabic" panose="02020603050405020304" pitchFamily="18" charset="-78"/>
                      </a:endParaRP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Closed</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xmlns="" val="10004"/>
                  </a:ext>
                </a:extLst>
              </a:tr>
              <a:tr h="559880">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5</a:t>
                      </a:r>
                      <a:endParaRPr sz="1100" b="0" kern="120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A6A6A6"/>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SMEs from Higher Education Institutions are not on ground, and they are needed in all work streams to ensure that all conducted work is within the context of the university</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Low</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High</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1</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Confirmed </a:t>
                      </a:r>
                      <a:r>
                        <a:rPr lang="en-US" sz="1100" b="0" kern="1200" baseline="0" dirty="0">
                          <a:solidFill>
                            <a:schemeClr val="tx1"/>
                          </a:solidFill>
                          <a:latin typeface="Trebuchet MS" panose="020B0603020202020204" pitchFamily="34" charset="0"/>
                          <a:ea typeface="+mn-ea"/>
                          <a:cs typeface="Traditional Arabic" panose="02020603050405020304" pitchFamily="18" charset="-78"/>
                        </a:rPr>
                        <a:t>SME’s: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50" b="0" kern="1200" baseline="0" dirty="0">
                          <a:solidFill>
                            <a:schemeClr val="tx1"/>
                          </a:solidFill>
                          <a:latin typeface="Trebuchet MS" panose="020B0603020202020204" pitchFamily="34" charset="0"/>
                          <a:ea typeface="+mn-ea"/>
                          <a:cs typeface="Traditional Arabic" panose="02020603050405020304" pitchFamily="18" charset="-78"/>
                        </a:rPr>
                        <a:t>Paul Griffith: Higher Education Transformation SME &amp; Program Director</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50" b="0" kern="1200" baseline="0" dirty="0">
                          <a:solidFill>
                            <a:schemeClr val="tx1"/>
                          </a:solidFill>
                          <a:latin typeface="Trebuchet MS" panose="020B0603020202020204" pitchFamily="34" charset="0"/>
                          <a:ea typeface="+mn-ea"/>
                          <a:cs typeface="Traditional Arabic" panose="02020603050405020304" pitchFamily="18" charset="-78"/>
                        </a:rPr>
                        <a:t>Professor Babak Abbasi: Teaching, Research and Curriculum management 5-15</a:t>
                      </a:r>
                      <a:r>
                        <a:rPr lang="en-US" sz="1050" b="0" kern="1200" baseline="30000" dirty="0">
                          <a:solidFill>
                            <a:schemeClr val="tx1"/>
                          </a:solidFill>
                          <a:latin typeface="Trebuchet MS" panose="020B0603020202020204" pitchFamily="34" charset="0"/>
                          <a:ea typeface="+mn-ea"/>
                          <a:cs typeface="Traditional Arabic" panose="02020603050405020304" pitchFamily="18" charset="-78"/>
                        </a:rPr>
                        <a:t>th</a:t>
                      </a:r>
                      <a:r>
                        <a:rPr lang="en-US" sz="1050" b="0" kern="1200" baseline="0" dirty="0">
                          <a:solidFill>
                            <a:schemeClr val="tx1"/>
                          </a:solidFill>
                          <a:latin typeface="Trebuchet MS" panose="020B0603020202020204" pitchFamily="34" charset="0"/>
                          <a:ea typeface="+mn-ea"/>
                          <a:cs typeface="Traditional Arabic" panose="02020603050405020304" pitchFamily="18" charset="-78"/>
                        </a:rPr>
                        <a:t> Jan</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50" b="0" kern="1200" dirty="0">
                          <a:solidFill>
                            <a:schemeClr val="tx1"/>
                          </a:solidFill>
                          <a:latin typeface="Trebuchet MS" panose="020B0603020202020204" pitchFamily="34" charset="0"/>
                          <a:ea typeface="+mn-ea"/>
                          <a:cs typeface="Traditional Arabic" panose="02020603050405020304" pitchFamily="18" charset="-78"/>
                        </a:rPr>
                        <a:t>Mandeep</a:t>
                      </a:r>
                      <a:r>
                        <a:rPr lang="en-US" sz="1050" b="0" kern="1200" baseline="0" dirty="0">
                          <a:solidFill>
                            <a:schemeClr val="tx1"/>
                          </a:solidFill>
                          <a:latin typeface="Trebuchet MS" panose="020B0603020202020204" pitchFamily="34" charset="0"/>
                          <a:ea typeface="+mn-ea"/>
                          <a:cs typeface="Traditional Arabic" panose="02020603050405020304" pitchFamily="18" charset="-78"/>
                        </a:rPr>
                        <a:t> Sudhi: IT HE SME – Throughout January offshore</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Closed</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xmlns="" val="754974312"/>
                  </a:ext>
                </a:extLst>
              </a:tr>
              <a:tr h="559880">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6</a:t>
                      </a:r>
                      <a:endParaRPr sz="1100" b="0" kern="120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F3EFDD"/>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If the CX focus group are delayed then there will be an impact on delaying Process Stream </a:t>
                      </a:r>
                    </a:p>
                  </a:txBody>
                  <a:tcPr marL="45720" marR="45720" anchor="ctr" horzOverflow="overflow">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Medium</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Medium </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2</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50" b="0" kern="1200" dirty="0">
                          <a:solidFill>
                            <a:schemeClr val="tx1"/>
                          </a:solidFill>
                          <a:latin typeface="Trebuchet MS" panose="020B0603020202020204" pitchFamily="34" charset="0"/>
                          <a:ea typeface="+mn-ea"/>
                          <a:cs typeface="Traditional Arabic" panose="02020603050405020304" pitchFamily="18" charset="-78"/>
                        </a:rPr>
                        <a:t>Finalize the CX focus groups by end of Sunday </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100" b="0" kern="1200" dirty="0">
                          <a:solidFill>
                            <a:schemeClr val="tx1"/>
                          </a:solidFill>
                          <a:latin typeface="Trebuchet MS" panose="020B0603020202020204" pitchFamily="34" charset="0"/>
                          <a:ea typeface="+mn-ea"/>
                          <a:cs typeface="Traditional Arabic" panose="02020603050405020304" pitchFamily="18" charset="-78"/>
                        </a:rPr>
                        <a:t>Open </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extLst>
                  <a:ext uri="{0D108BD9-81ED-4DB2-BD59-A6C34878D82A}">
                    <a16:rowId xmlns:a16="http://schemas.microsoft.com/office/drawing/2014/main" xmlns="" val="3787539509"/>
                  </a:ext>
                </a:extLst>
              </a:tr>
            </a:tbl>
          </a:graphicData>
        </a:graphic>
      </p:graphicFrame>
      <p:sp>
        <p:nvSpPr>
          <p:cNvPr id="10" name="object 79">
            <a:extLst>
              <a:ext uri="{FF2B5EF4-FFF2-40B4-BE49-F238E27FC236}">
                <a16:creationId xmlns:a16="http://schemas.microsoft.com/office/drawing/2014/main" xmlns="" id="{C4F0E40A-9761-4275-A98C-4F26D562DAC0}"/>
              </a:ext>
            </a:extLst>
          </p:cNvPr>
          <p:cNvSpPr/>
          <p:nvPr/>
        </p:nvSpPr>
        <p:spPr>
          <a:xfrm>
            <a:off x="247736" y="6667500"/>
            <a:ext cx="4794164" cy="381000"/>
          </a:xfrm>
          <a:custGeom>
            <a:avLst/>
            <a:gdLst/>
            <a:ahLst/>
            <a:cxnLst/>
            <a:rect l="l" t="t" r="r" b="b"/>
            <a:pathLst>
              <a:path w="1311909" h="591184">
                <a:moveTo>
                  <a:pt x="0" y="0"/>
                </a:moveTo>
                <a:lnTo>
                  <a:pt x="1311643" y="0"/>
                </a:lnTo>
                <a:lnTo>
                  <a:pt x="1311643" y="591185"/>
                </a:lnTo>
                <a:lnTo>
                  <a:pt x="0" y="591185"/>
                </a:lnTo>
                <a:lnTo>
                  <a:pt x="0" y="0"/>
                </a:lnTo>
                <a:close/>
              </a:path>
            </a:pathLst>
          </a:custGeom>
          <a:noFill/>
        </p:spPr>
        <p:txBody>
          <a:bodyPr wrap="square" lIns="0" tIns="0" rIns="0" bIns="0" rtlCol="0"/>
          <a:lstStyle/>
          <a:p>
            <a:r>
              <a:rPr lang="en-US" sz="1200" dirty="0">
                <a:latin typeface="Trebuchet MS" panose="020B0603020202020204" pitchFamily="34" charset="0"/>
                <a:cs typeface="Calibri"/>
              </a:rPr>
              <a:t>Rating: 1 : Low 2 : Medium 3 : High</a:t>
            </a:r>
            <a:endParaRPr sz="1200" dirty="0">
              <a:latin typeface="Trebuchet MS" panose="020B0603020202020204" pitchFamily="34" charset="0"/>
              <a:cs typeface="Calibri"/>
            </a:endParaRPr>
          </a:p>
        </p:txBody>
      </p:sp>
    </p:spTree>
    <p:extLst>
      <p:ext uri="{BB962C8B-B14F-4D97-AF65-F5344CB8AC3E}">
        <p14:creationId xmlns:p14="http://schemas.microsoft.com/office/powerpoint/2010/main" val="4106091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B8675783-5C1A-4165-BA56-15C4532D450A}"/>
              </a:ext>
            </a:extLst>
          </p:cNvPr>
          <p:cNvGraphicFramePr>
            <a:graphicFrameLocks noChangeAspect="1"/>
          </p:cNvGraphicFramePr>
          <p:nvPr>
            <p:custDataLst>
              <p:tags r:id="rId2"/>
            </p:custDataLst>
            <p:extLst>
              <p:ext uri="{D42A27DB-BD31-4B8C-83A1-F6EECF244321}">
                <p14:modId xmlns:p14="http://schemas.microsoft.com/office/powerpoint/2010/main" val="2325628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23" name="think-cell Slide" r:id="rId5" imgW="473" imgH="473" progId="TCLayout.ActiveDocument.1">
                  <p:embed/>
                </p:oleObj>
              </mc:Choice>
              <mc:Fallback>
                <p:oleObj name="think-cell Slide" r:id="rId5" imgW="473" imgH="473" progId="TCLayout.ActiveDocument.1">
                  <p:embed/>
                  <p:pic>
                    <p:nvPicPr>
                      <p:cNvPr id="6" name="Object 5" hidden="1">
                        <a:extLst>
                          <a:ext uri="{FF2B5EF4-FFF2-40B4-BE49-F238E27FC236}">
                            <a16:creationId xmlns:a16="http://schemas.microsoft.com/office/drawing/2014/main" xmlns="" id="{B8675783-5C1A-4165-BA56-15C4532D450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xmlns="" id="{FF124A15-2AB8-4296-872C-6457FDDE596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latin typeface="Trebuchet MS" panose="020B0603020202020204" pitchFamily="34" charset="0"/>
              <a:ea typeface="+mj-ea"/>
              <a:sym typeface="Trebuchet MS" panose="020B0603020202020204" pitchFamily="34" charset="0"/>
            </a:endParaRPr>
          </a:p>
        </p:txBody>
      </p:sp>
      <p:sp>
        <p:nvSpPr>
          <p:cNvPr id="4" name="Title 3">
            <a:extLst>
              <a:ext uri="{FF2B5EF4-FFF2-40B4-BE49-F238E27FC236}">
                <a16:creationId xmlns:a16="http://schemas.microsoft.com/office/drawing/2014/main" xmlns="" id="{72E4586F-D570-4318-81A8-AD12EDC50211}"/>
              </a:ext>
            </a:extLst>
          </p:cNvPr>
          <p:cNvSpPr>
            <a:spLocks noGrp="1"/>
          </p:cNvSpPr>
          <p:nvPr>
            <p:ph type="title"/>
          </p:nvPr>
        </p:nvSpPr>
        <p:spPr>
          <a:xfrm>
            <a:off x="395386" y="453736"/>
            <a:ext cx="10957356" cy="430887"/>
          </a:xfrm>
        </p:spPr>
        <p:txBody>
          <a:bodyPr/>
          <a:lstStyle/>
          <a:p>
            <a:r>
              <a:rPr lang="en-US" dirty="0"/>
              <a:t>Risk Log</a:t>
            </a:r>
          </a:p>
        </p:txBody>
      </p:sp>
      <p:sp>
        <p:nvSpPr>
          <p:cNvPr id="3" name="Slide Number Placeholder 2">
            <a:extLst>
              <a:ext uri="{FF2B5EF4-FFF2-40B4-BE49-F238E27FC236}">
                <a16:creationId xmlns:a16="http://schemas.microsoft.com/office/drawing/2014/main" xmlns="" id="{A2F85BA7-740F-4F6B-8AE4-EDCE312309CE}"/>
              </a:ext>
            </a:extLst>
          </p:cNvPr>
          <p:cNvSpPr>
            <a:spLocks noGrp="1"/>
          </p:cNvSpPr>
          <p:nvPr>
            <p:ph type="sldNum" sz="quarter" idx="7"/>
          </p:nvPr>
        </p:nvSpPr>
        <p:spPr/>
        <p:txBody>
          <a:bodyPr/>
          <a:lstStyle/>
          <a:p>
            <a:fld id="{B6F15528-21DE-4FAA-801E-634DDDAF4B2B}" type="slidenum">
              <a:rPr lang="en-US" smtClean="0"/>
              <a:t>13</a:t>
            </a:fld>
            <a:endParaRPr lang="en-US" dirty="0"/>
          </a:p>
        </p:txBody>
      </p:sp>
      <p:graphicFrame>
        <p:nvGraphicFramePr>
          <p:cNvPr id="8" name="object 2">
            <a:extLst>
              <a:ext uri="{FF2B5EF4-FFF2-40B4-BE49-F238E27FC236}">
                <a16:creationId xmlns:a16="http://schemas.microsoft.com/office/drawing/2014/main" xmlns="" id="{E8ABFB59-3751-4FE8-8871-20A01ABE8AC1}"/>
              </a:ext>
            </a:extLst>
          </p:cNvPr>
          <p:cNvGraphicFramePr>
            <a:graphicFrameLocks noGrp="1"/>
          </p:cNvGraphicFramePr>
          <p:nvPr>
            <p:extLst>
              <p:ext uri="{D42A27DB-BD31-4B8C-83A1-F6EECF244321}">
                <p14:modId xmlns:p14="http://schemas.microsoft.com/office/powerpoint/2010/main" val="1703844385"/>
              </p:ext>
            </p:extLst>
          </p:nvPr>
        </p:nvGraphicFramePr>
        <p:xfrm>
          <a:off x="395387" y="977320"/>
          <a:ext cx="11415614" cy="5480496"/>
        </p:xfrm>
        <a:graphic>
          <a:graphicData uri="http://schemas.openxmlformats.org/drawingml/2006/table">
            <a:tbl>
              <a:tblPr firstRow="1" bandRow="1">
                <a:tableStyleId>{2D5ABB26-0587-4C30-8999-92F81FD0307C}</a:tableStyleId>
              </a:tblPr>
              <a:tblGrid>
                <a:gridCol w="671426">
                  <a:extLst>
                    <a:ext uri="{9D8B030D-6E8A-4147-A177-3AD203B41FA5}">
                      <a16:colId xmlns:a16="http://schemas.microsoft.com/office/drawing/2014/main" xmlns="" val="20000"/>
                    </a:ext>
                  </a:extLst>
                </a:gridCol>
                <a:gridCol w="2819387">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gridCol w="798904">
                  <a:extLst>
                    <a:ext uri="{9D8B030D-6E8A-4147-A177-3AD203B41FA5}">
                      <a16:colId xmlns:a16="http://schemas.microsoft.com/office/drawing/2014/main" xmlns="" val="20003"/>
                    </a:ext>
                  </a:extLst>
                </a:gridCol>
                <a:gridCol w="608694">
                  <a:extLst>
                    <a:ext uri="{9D8B030D-6E8A-4147-A177-3AD203B41FA5}">
                      <a16:colId xmlns:a16="http://schemas.microsoft.com/office/drawing/2014/main" xmlns="" val="20004"/>
                    </a:ext>
                  </a:extLst>
                </a:gridCol>
                <a:gridCol w="4930466">
                  <a:extLst>
                    <a:ext uri="{9D8B030D-6E8A-4147-A177-3AD203B41FA5}">
                      <a16:colId xmlns:a16="http://schemas.microsoft.com/office/drawing/2014/main" xmlns="" val="20005"/>
                    </a:ext>
                  </a:extLst>
                </a:gridCol>
                <a:gridCol w="672337">
                  <a:extLst>
                    <a:ext uri="{9D8B030D-6E8A-4147-A177-3AD203B41FA5}">
                      <a16:colId xmlns:a16="http://schemas.microsoft.com/office/drawing/2014/main" xmlns="" val="20006"/>
                    </a:ext>
                  </a:extLst>
                </a:gridCol>
              </a:tblGrid>
              <a:tr h="448056">
                <a:tc>
                  <a:txBody>
                    <a:bodyPr/>
                    <a:lstStyle/>
                    <a:p>
                      <a:pPr marL="100965" algn="ctr">
                        <a:lnSpc>
                          <a:spcPct val="100000"/>
                        </a:lnSpc>
                      </a:pPr>
                      <a:r>
                        <a:rPr sz="1100" b="1" spc="-5" dirty="0">
                          <a:solidFill>
                            <a:srgbClr val="FFFFFF"/>
                          </a:solidFill>
                          <a:latin typeface="Trebuchet MS" panose="020B0603020202020204" pitchFamily="34" charset="0"/>
                          <a:ea typeface="+mn-ea"/>
                          <a:cs typeface="+mn-cs"/>
                        </a:rPr>
                        <a:t>#</a:t>
                      </a: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12700">
                      <a:solidFill>
                        <a:srgbClr val="FFFFFF"/>
                      </a:solidFill>
                      <a:prstDash val="solid"/>
                    </a:lnT>
                    <a:lnB w="38100">
                      <a:solidFill>
                        <a:srgbClr val="FFFFFF"/>
                      </a:solidFill>
                      <a:prstDash val="solid"/>
                    </a:lnB>
                    <a:solidFill>
                      <a:srgbClr val="EE504F"/>
                    </a:solidFill>
                  </a:tcPr>
                </a:tc>
                <a:tc>
                  <a:txBody>
                    <a:bodyPr/>
                    <a:lstStyle/>
                    <a:p>
                      <a:pPr marL="100965" algn="ctr">
                        <a:lnSpc>
                          <a:spcPct val="100000"/>
                        </a:lnSpc>
                      </a:pPr>
                      <a:r>
                        <a:rPr lang="en-US" sz="1100" b="1" spc="-5" dirty="0">
                          <a:solidFill>
                            <a:srgbClr val="FFFFFF"/>
                          </a:solidFill>
                          <a:latin typeface="Trebuchet MS" panose="020B0603020202020204" pitchFamily="34" charset="0"/>
                          <a:ea typeface="+mn-ea"/>
                          <a:cs typeface="+mn-cs"/>
                        </a:rPr>
                        <a:t>Brief Description</a:t>
                      </a:r>
                      <a:endParaRPr sz="11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lang="en-US" sz="1100" b="1" spc="-5" dirty="0">
                          <a:solidFill>
                            <a:srgbClr val="FFFFFF"/>
                          </a:solidFill>
                          <a:latin typeface="Trebuchet MS" panose="020B0603020202020204" pitchFamily="34" charset="0"/>
                          <a:ea typeface="+mn-ea"/>
                          <a:cs typeface="+mn-cs"/>
                        </a:rPr>
                        <a:t>Probability</a:t>
                      </a:r>
                      <a:endParaRPr sz="11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sz="1100" b="1" spc="-5" dirty="0">
                          <a:solidFill>
                            <a:srgbClr val="FFFFFF"/>
                          </a:solidFill>
                          <a:latin typeface="Trebuchet MS" panose="020B0603020202020204" pitchFamily="34" charset="0"/>
                          <a:ea typeface="+mn-ea"/>
                          <a:cs typeface="+mn-cs"/>
                        </a:rPr>
                        <a:t>Impact</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lang="en-US" sz="1100" b="1" spc="-5" dirty="0">
                          <a:solidFill>
                            <a:srgbClr val="FFFFFF"/>
                          </a:solidFill>
                          <a:latin typeface="Trebuchet MS" panose="020B0603020202020204" pitchFamily="34" charset="0"/>
                          <a:ea typeface="+mn-ea"/>
                          <a:cs typeface="+mn-cs"/>
                        </a:rPr>
                        <a:t>Risk Score</a:t>
                      </a:r>
                      <a:endParaRPr sz="11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lang="en-US" sz="1100" b="1" spc="-5" dirty="0">
                          <a:solidFill>
                            <a:srgbClr val="FFFFFF"/>
                          </a:solidFill>
                          <a:latin typeface="Trebuchet MS" panose="020B0603020202020204" pitchFamily="34" charset="0"/>
                          <a:ea typeface="+mn-ea"/>
                          <a:cs typeface="+mn-cs"/>
                        </a:rPr>
                        <a:t>Action</a:t>
                      </a:r>
                      <a:r>
                        <a:rPr lang="en-US" sz="1100" b="1" spc="-5" baseline="0" dirty="0">
                          <a:solidFill>
                            <a:srgbClr val="FFFFFF"/>
                          </a:solidFill>
                          <a:latin typeface="Trebuchet MS" panose="020B0603020202020204" pitchFamily="34" charset="0"/>
                          <a:ea typeface="+mn-ea"/>
                          <a:cs typeface="+mn-cs"/>
                        </a:rPr>
                        <a:t> Plan</a:t>
                      </a:r>
                      <a:endParaRPr sz="11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lang="en-US" sz="1100" b="1" spc="-5" dirty="0">
                          <a:solidFill>
                            <a:srgbClr val="FFFFFF"/>
                          </a:solidFill>
                          <a:latin typeface="Trebuchet MS" panose="020B0603020202020204" pitchFamily="34" charset="0"/>
                          <a:ea typeface="+mn-ea"/>
                          <a:cs typeface="+mn-cs"/>
                        </a:rPr>
                        <a:t>status</a:t>
                      </a:r>
                      <a:endParaRPr sz="11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extLst>
                  <a:ext uri="{0D108BD9-81ED-4DB2-BD59-A6C34878D82A}">
                    <a16:rowId xmlns:a16="http://schemas.microsoft.com/office/drawing/2014/main" xmlns="" val="10000"/>
                  </a:ext>
                </a:extLst>
              </a:tr>
              <a:tr h="559880">
                <a:tc>
                  <a:txBody>
                    <a:bodyPr/>
                    <a:lstStyle/>
                    <a:p>
                      <a:pPr marL="79375" algn="ctr">
                        <a:lnSpc>
                          <a:spcPct val="100000"/>
                        </a:lnSpc>
                      </a:pPr>
                      <a:r>
                        <a:rPr lang="en-US" sz="1100" dirty="0" smtClean="0">
                          <a:solidFill>
                            <a:schemeClr val="tx1"/>
                          </a:solidFill>
                          <a:latin typeface="Trebuchet MS" panose="020B0603020202020204" pitchFamily="34" charset="0"/>
                          <a:ea typeface="+mn-ea"/>
                          <a:cs typeface="+mn-cs"/>
                        </a:rPr>
                        <a:t>7</a:t>
                      </a:r>
                      <a:endParaRPr sz="11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l">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Risk: Designing an Organization structure for current not the future state.  </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Low</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High</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1</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l">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Ensure the design is driven by the long-term strategy and new operating context of the university. </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Open</a:t>
                      </a: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extLst>
                  <a:ext uri="{0D108BD9-81ED-4DB2-BD59-A6C34878D82A}">
                    <a16:rowId xmlns:a16="http://schemas.microsoft.com/office/drawing/2014/main" xmlns="" val="10001"/>
                  </a:ext>
                </a:extLst>
              </a:tr>
              <a:tr h="559880">
                <a:tc>
                  <a:txBody>
                    <a:bodyPr/>
                    <a:lstStyle/>
                    <a:p>
                      <a:pPr marL="79375" algn="ctr">
                        <a:lnSpc>
                          <a:spcPct val="100000"/>
                        </a:lnSpc>
                      </a:pPr>
                      <a:r>
                        <a:rPr lang="en-US" sz="1100" dirty="0" smtClean="0">
                          <a:solidFill>
                            <a:schemeClr val="tx1"/>
                          </a:solidFill>
                          <a:latin typeface="Trebuchet MS" panose="020B0603020202020204" pitchFamily="34" charset="0"/>
                          <a:ea typeface="+mn-ea"/>
                          <a:cs typeface="+mn-cs"/>
                        </a:rPr>
                        <a:t>8</a:t>
                      </a:r>
                      <a:endParaRPr sz="11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l">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Risk: Finalizing the solid business case for the OD options on time</a:t>
                      </a: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Medium</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High</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2</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l">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Need continuous follow-up with KPMG and verification of the business case content. </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Open</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extLst>
                  <a:ext uri="{0D108BD9-81ED-4DB2-BD59-A6C34878D82A}">
                    <a16:rowId xmlns:a16="http://schemas.microsoft.com/office/drawing/2014/main" xmlns="" val="10002"/>
                  </a:ext>
                </a:extLst>
              </a:tr>
              <a:tr h="559880">
                <a:tc>
                  <a:txBody>
                    <a:bodyPr/>
                    <a:lstStyle/>
                    <a:p>
                      <a:pPr marL="79375" algn="ctr">
                        <a:lnSpc>
                          <a:spcPct val="100000"/>
                        </a:lnSpc>
                      </a:pPr>
                      <a:r>
                        <a:rPr lang="en-US" sz="1100" dirty="0" smtClean="0">
                          <a:solidFill>
                            <a:schemeClr val="tx1"/>
                          </a:solidFill>
                          <a:latin typeface="Trebuchet MS" panose="020B0603020202020204" pitchFamily="34" charset="0"/>
                          <a:ea typeface="+mn-ea"/>
                          <a:cs typeface="+mn-cs"/>
                        </a:rPr>
                        <a:t>9</a:t>
                      </a:r>
                      <a:endParaRPr sz="11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Risk: Confidentiality </a:t>
                      </a: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Medium</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High</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2</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l">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KPMG are not to speak to anyone from UAEU about the OD options except concerned OD stream team</a:t>
                      </a:r>
                      <a:r>
                        <a:rPr lang="en-US" sz="1100" b="0" dirty="0" smtClean="0">
                          <a:solidFill>
                            <a:schemeClr val="tx1"/>
                          </a:solidFill>
                          <a:latin typeface="Trebuchet MS" panose="020B0603020202020204" pitchFamily="34" charset="0"/>
                          <a:ea typeface="+mn-ea"/>
                          <a:cs typeface="Traditional Arabic" panose="02020603050405020304" pitchFamily="18" charset="-78"/>
                        </a:rPr>
                        <a:t>.</a:t>
                      </a:r>
                      <a:endParaRPr lang="en-US" sz="1100" b="0" dirty="0">
                        <a:solidFill>
                          <a:schemeClr val="tx1"/>
                        </a:solidFill>
                        <a:latin typeface="Trebuchet MS" panose="020B0603020202020204" pitchFamily="34" charset="0"/>
                        <a:ea typeface="+mn-ea"/>
                        <a:cs typeface="Traditional Arabic" panose="02020603050405020304" pitchFamily="18" charset="-78"/>
                      </a:endParaRPr>
                    </a:p>
                    <a:p>
                      <a:pPr marL="79375" marR="138430" indent="-1270" algn="l">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OD stream team and Transformation Team to limit discussing and sharing information about the work in this stream.</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Open</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extLst>
                  <a:ext uri="{0D108BD9-81ED-4DB2-BD59-A6C34878D82A}">
                    <a16:rowId xmlns:a16="http://schemas.microsoft.com/office/drawing/2014/main" xmlns="" val="10003"/>
                  </a:ext>
                </a:extLst>
              </a:tr>
              <a:tr h="559880">
                <a:tc>
                  <a:txBody>
                    <a:bodyPr/>
                    <a:lstStyle/>
                    <a:p>
                      <a:pPr marL="79375" algn="ctr">
                        <a:lnSpc>
                          <a:spcPct val="100000"/>
                        </a:lnSpc>
                      </a:pPr>
                      <a:r>
                        <a:rPr lang="en-US" sz="1100" dirty="0" smtClean="0">
                          <a:solidFill>
                            <a:schemeClr val="tx1"/>
                          </a:solidFill>
                          <a:latin typeface="Trebuchet MS" panose="020B0603020202020204" pitchFamily="34" charset="0"/>
                          <a:ea typeface="+mn-ea"/>
                          <a:cs typeface="+mn-cs"/>
                        </a:rPr>
                        <a:t>10</a:t>
                      </a:r>
                      <a:endParaRPr sz="11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l">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Risk: </a:t>
                      </a:r>
                      <a:r>
                        <a:rPr lang="en-US" sz="1100" b="0" dirty="0" smtClean="0">
                          <a:solidFill>
                            <a:schemeClr val="tx1"/>
                          </a:solidFill>
                          <a:latin typeface="Trebuchet MS" panose="020B0603020202020204" pitchFamily="34" charset="0"/>
                          <a:ea typeface="+mn-ea"/>
                          <a:cs typeface="Traditional Arabic" panose="02020603050405020304" pitchFamily="18" charset="-78"/>
                        </a:rPr>
                        <a:t>CAA </a:t>
                      </a:r>
                      <a:r>
                        <a:rPr lang="en-US" sz="1100" b="0" dirty="0">
                          <a:solidFill>
                            <a:schemeClr val="tx1"/>
                          </a:solidFill>
                          <a:latin typeface="Trebuchet MS" panose="020B0603020202020204" pitchFamily="34" charset="0"/>
                          <a:ea typeface="+mn-ea"/>
                          <a:cs typeface="Traditional Arabic" panose="02020603050405020304" pitchFamily="18" charset="-78"/>
                        </a:rPr>
                        <a:t>Re-licensure:</a:t>
                      </a:r>
                    </a:p>
                    <a:p>
                      <a:pPr marL="79375" marR="138430" indent="-1270" algn="l">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Commitment to Accreditation Committee and Risk Management Office Director, to deliver Risk Management related processes and policies by end of January. </a:t>
                      </a:r>
                      <a:r>
                        <a:rPr lang="en-US" sz="1100" b="0" dirty="0" smtClean="0">
                          <a:solidFill>
                            <a:schemeClr val="tx1"/>
                          </a:solidFill>
                          <a:latin typeface="Trebuchet MS" panose="020B0603020202020204" pitchFamily="34" charset="0"/>
                          <a:ea typeface="+mn-ea"/>
                          <a:cs typeface="Traditional Arabic" panose="02020603050405020304" pitchFamily="18" charset="-78"/>
                        </a:rPr>
                        <a:t>(</a:t>
                      </a:r>
                      <a:r>
                        <a:rPr lang="en-US" sz="1100" b="0" dirty="0">
                          <a:solidFill>
                            <a:schemeClr val="tx1"/>
                          </a:solidFill>
                          <a:latin typeface="Trebuchet MS" panose="020B0603020202020204" pitchFamily="34" charset="0"/>
                          <a:ea typeface="+mn-ea"/>
                          <a:cs typeface="Traditional Arabic" panose="02020603050405020304" pitchFamily="18" charset="-78"/>
                        </a:rPr>
                        <a:t>UAEU deadline is to respond to CAA is mid-February)</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Medium</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High</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1</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l">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Risk Management Process workshop will be conducted on Monday 27th January.</a:t>
                      </a:r>
                    </a:p>
                    <a:p>
                      <a:pPr marL="79375" marR="138430" indent="-1270" algn="l">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Need to finalize draft processes flowcharts, process manuals and policy manual by 10th February.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Open</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extLst>
                  <a:ext uri="{0D108BD9-81ED-4DB2-BD59-A6C34878D82A}">
                    <a16:rowId xmlns:a16="http://schemas.microsoft.com/office/drawing/2014/main" xmlns="" val="10004"/>
                  </a:ext>
                </a:extLst>
              </a:tr>
              <a:tr h="559880">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US" sz="1100" b="0" kern="1200" dirty="0" smtClean="0">
                          <a:solidFill>
                            <a:schemeClr val="tx1"/>
                          </a:solidFill>
                          <a:latin typeface="Trebuchet MS" panose="020B0603020202020204" pitchFamily="34" charset="0"/>
                          <a:ea typeface="+mn-ea"/>
                          <a:cs typeface="Traditional Arabic" panose="02020603050405020304" pitchFamily="18" charset="-78"/>
                        </a:rPr>
                        <a:t>11</a:t>
                      </a:r>
                      <a:endParaRPr sz="1100" b="0" kern="120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Concern: </a:t>
                      </a:r>
                    </a:p>
                    <a:p>
                      <a:pPr marL="79375" marR="138430" lvl="0" indent="-127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Management Processes have yet not been reviewed for validity and comprehensiveness </a:t>
                      </a: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Low</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High</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1</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l">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The team to benchmark proposed processes with reference models to identify gaps in processes. </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Open</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extLst>
                  <a:ext uri="{0D108BD9-81ED-4DB2-BD59-A6C34878D82A}">
                    <a16:rowId xmlns:a16="http://schemas.microsoft.com/office/drawing/2014/main" xmlns="" val="754974312"/>
                  </a:ext>
                </a:extLst>
              </a:tr>
              <a:tr h="559880">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US" sz="1100" b="0" kern="1200" dirty="0" smtClean="0">
                          <a:solidFill>
                            <a:schemeClr val="tx1"/>
                          </a:solidFill>
                          <a:latin typeface="Trebuchet MS" panose="020B0603020202020204" pitchFamily="34" charset="0"/>
                          <a:ea typeface="+mn-ea"/>
                          <a:cs typeface="Traditional Arabic" panose="02020603050405020304" pitchFamily="18" charset="-78"/>
                        </a:rPr>
                        <a:t>12</a:t>
                      </a:r>
                      <a:endParaRPr sz="1100" b="0" kern="120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l">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In a hurry to submit all the journeys and close the CX stream</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Medium</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Medium </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2</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buFont typeface="Arial" panose="020B0604020202020204" pitchFamily="34" charset="0"/>
                        <a:buChar char="•"/>
                      </a:pPr>
                      <a:r>
                        <a:rPr lang="en-US" sz="1100" b="0" dirty="0">
                          <a:solidFill>
                            <a:schemeClr val="tx1"/>
                          </a:solidFill>
                          <a:latin typeface="Trebuchet MS" panose="020B0603020202020204" pitchFamily="34" charset="0"/>
                          <a:ea typeface="+mn-ea"/>
                          <a:cs typeface="Traditional Arabic" panose="02020603050405020304" pitchFamily="18" charset="-78"/>
                        </a:rPr>
                        <a:t>Focus group sessions will not be conducted unless we ensure that the right Personas will be covered by the team</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Open</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extLst>
                  <a:ext uri="{0D108BD9-81ED-4DB2-BD59-A6C34878D82A}">
                    <a16:rowId xmlns:a16="http://schemas.microsoft.com/office/drawing/2014/main" xmlns="" val="3787539509"/>
                  </a:ext>
                </a:extLst>
              </a:tr>
              <a:tr h="559880">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US" sz="1100" b="0" kern="1200" dirty="0" smtClean="0">
                          <a:solidFill>
                            <a:schemeClr val="tx1"/>
                          </a:solidFill>
                          <a:latin typeface="Trebuchet MS" panose="020B0603020202020204" pitchFamily="34" charset="0"/>
                          <a:ea typeface="+mn-ea"/>
                          <a:cs typeface="Traditional Arabic" panose="02020603050405020304" pitchFamily="18" charset="-78"/>
                        </a:rPr>
                        <a:t>13</a:t>
                      </a:r>
                      <a:endParaRPr sz="1100" b="0" kern="120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CX team can’t proceed with conducting any focus group sessions with students without obtaining security clearance as per the university policies and procedures.  </a:t>
                      </a: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Medium</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Medium </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2</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buFont typeface="Arial" panose="020B0604020202020204" pitchFamily="34" charset="0"/>
                        <a:buChar char="•"/>
                      </a:pPr>
                      <a:r>
                        <a:rPr lang="en-US" sz="1100" b="0" dirty="0">
                          <a:solidFill>
                            <a:schemeClr val="tx1"/>
                          </a:solidFill>
                          <a:latin typeface="Trebuchet MS" panose="020B0603020202020204" pitchFamily="34" charset="0"/>
                          <a:ea typeface="+mn-ea"/>
                          <a:cs typeface="Traditional Arabic" panose="02020603050405020304" pitchFamily="18" charset="-78"/>
                        </a:rPr>
                        <a:t>Request of security clearance was submitted a week ago and awaiting to receive confirmation from the HR department. </a:t>
                      </a:r>
                    </a:p>
                    <a:p>
                      <a:pPr marL="79375" marR="138430" indent="-1270" algn="ctr">
                        <a:lnSpc>
                          <a:spcPct val="100000"/>
                        </a:lnSpc>
                        <a:buFont typeface="Arial" panose="020B0604020202020204" pitchFamily="34" charset="0"/>
                        <a:buChar char="•"/>
                      </a:pPr>
                      <a:r>
                        <a:rPr lang="en-US" sz="1100" b="0" dirty="0">
                          <a:solidFill>
                            <a:schemeClr val="tx1"/>
                          </a:solidFill>
                          <a:latin typeface="Trebuchet MS" panose="020B0603020202020204" pitchFamily="34" charset="0"/>
                          <a:ea typeface="+mn-ea"/>
                          <a:cs typeface="Traditional Arabic" panose="02020603050405020304" pitchFamily="18" charset="-78"/>
                        </a:rPr>
                        <a:t>Start with focus group sessions related to faculty and industry partners until clearance is obtained.  </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Open</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r>
            </a:tbl>
          </a:graphicData>
        </a:graphic>
      </p:graphicFrame>
      <p:sp>
        <p:nvSpPr>
          <p:cNvPr id="10" name="object 79">
            <a:extLst>
              <a:ext uri="{FF2B5EF4-FFF2-40B4-BE49-F238E27FC236}">
                <a16:creationId xmlns:a16="http://schemas.microsoft.com/office/drawing/2014/main" xmlns="" id="{C4F0E40A-9761-4275-A98C-4F26D562DAC0}"/>
              </a:ext>
            </a:extLst>
          </p:cNvPr>
          <p:cNvSpPr/>
          <p:nvPr/>
        </p:nvSpPr>
        <p:spPr>
          <a:xfrm>
            <a:off x="247736" y="6667500"/>
            <a:ext cx="4794164" cy="381000"/>
          </a:xfrm>
          <a:custGeom>
            <a:avLst/>
            <a:gdLst/>
            <a:ahLst/>
            <a:cxnLst/>
            <a:rect l="l" t="t" r="r" b="b"/>
            <a:pathLst>
              <a:path w="1311909" h="591184">
                <a:moveTo>
                  <a:pt x="0" y="0"/>
                </a:moveTo>
                <a:lnTo>
                  <a:pt x="1311643" y="0"/>
                </a:lnTo>
                <a:lnTo>
                  <a:pt x="1311643" y="591185"/>
                </a:lnTo>
                <a:lnTo>
                  <a:pt x="0" y="591185"/>
                </a:lnTo>
                <a:lnTo>
                  <a:pt x="0" y="0"/>
                </a:lnTo>
                <a:close/>
              </a:path>
            </a:pathLst>
          </a:custGeom>
          <a:noFill/>
        </p:spPr>
        <p:txBody>
          <a:bodyPr wrap="square" lIns="0" tIns="0" rIns="0" bIns="0" rtlCol="0"/>
          <a:lstStyle/>
          <a:p>
            <a:r>
              <a:rPr lang="en-US" sz="1200" dirty="0">
                <a:latin typeface="Trebuchet MS" panose="020B0603020202020204" pitchFamily="34" charset="0"/>
                <a:cs typeface="Calibri"/>
              </a:rPr>
              <a:t>Rating: 1 : Low 2 : Medium 3 : High</a:t>
            </a:r>
            <a:endParaRPr sz="1200" dirty="0">
              <a:latin typeface="Trebuchet MS" panose="020B0603020202020204" pitchFamily="34" charset="0"/>
              <a:cs typeface="Calibri"/>
            </a:endParaRPr>
          </a:p>
        </p:txBody>
      </p:sp>
    </p:spTree>
    <p:extLst>
      <p:ext uri="{BB962C8B-B14F-4D97-AF65-F5344CB8AC3E}">
        <p14:creationId xmlns:p14="http://schemas.microsoft.com/office/powerpoint/2010/main" val="2319877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B8675783-5C1A-4165-BA56-15C4532D450A}"/>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18"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xmlns="" id="{FF124A15-2AB8-4296-872C-6457FDDE596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latin typeface="Trebuchet MS" panose="020B0603020202020204" pitchFamily="34" charset="0"/>
              <a:ea typeface="+mj-ea"/>
              <a:sym typeface="Trebuchet MS" panose="020B0603020202020204" pitchFamily="34" charset="0"/>
            </a:endParaRPr>
          </a:p>
        </p:txBody>
      </p:sp>
      <p:sp>
        <p:nvSpPr>
          <p:cNvPr id="4" name="Title 3">
            <a:extLst>
              <a:ext uri="{FF2B5EF4-FFF2-40B4-BE49-F238E27FC236}">
                <a16:creationId xmlns:a16="http://schemas.microsoft.com/office/drawing/2014/main" xmlns="" id="{72E4586F-D570-4318-81A8-AD12EDC50211}"/>
              </a:ext>
            </a:extLst>
          </p:cNvPr>
          <p:cNvSpPr>
            <a:spLocks noGrp="1"/>
          </p:cNvSpPr>
          <p:nvPr>
            <p:ph type="title"/>
          </p:nvPr>
        </p:nvSpPr>
        <p:spPr>
          <a:xfrm>
            <a:off x="395386" y="453736"/>
            <a:ext cx="10957356" cy="430887"/>
          </a:xfrm>
        </p:spPr>
        <p:txBody>
          <a:bodyPr/>
          <a:lstStyle/>
          <a:p>
            <a:r>
              <a:rPr lang="en-US" dirty="0"/>
              <a:t>Risk Log</a:t>
            </a:r>
          </a:p>
        </p:txBody>
      </p:sp>
      <p:sp>
        <p:nvSpPr>
          <p:cNvPr id="3" name="Slide Number Placeholder 2">
            <a:extLst>
              <a:ext uri="{FF2B5EF4-FFF2-40B4-BE49-F238E27FC236}">
                <a16:creationId xmlns:a16="http://schemas.microsoft.com/office/drawing/2014/main" xmlns="" id="{A2F85BA7-740F-4F6B-8AE4-EDCE312309CE}"/>
              </a:ext>
            </a:extLst>
          </p:cNvPr>
          <p:cNvSpPr>
            <a:spLocks noGrp="1"/>
          </p:cNvSpPr>
          <p:nvPr>
            <p:ph type="sldNum" sz="quarter" idx="7"/>
          </p:nvPr>
        </p:nvSpPr>
        <p:spPr/>
        <p:txBody>
          <a:bodyPr/>
          <a:lstStyle/>
          <a:p>
            <a:fld id="{B6F15528-21DE-4FAA-801E-634DDDAF4B2B}" type="slidenum">
              <a:rPr lang="en-US" smtClean="0"/>
              <a:t>14</a:t>
            </a:fld>
            <a:endParaRPr lang="en-US" dirty="0"/>
          </a:p>
        </p:txBody>
      </p:sp>
      <p:graphicFrame>
        <p:nvGraphicFramePr>
          <p:cNvPr id="8" name="object 2">
            <a:extLst>
              <a:ext uri="{FF2B5EF4-FFF2-40B4-BE49-F238E27FC236}">
                <a16:creationId xmlns:a16="http://schemas.microsoft.com/office/drawing/2014/main" xmlns="" id="{E8ABFB59-3751-4FE8-8871-20A01ABE8AC1}"/>
              </a:ext>
            </a:extLst>
          </p:cNvPr>
          <p:cNvGraphicFramePr>
            <a:graphicFrameLocks noGrp="1"/>
          </p:cNvGraphicFramePr>
          <p:nvPr>
            <p:extLst>
              <p:ext uri="{D42A27DB-BD31-4B8C-83A1-F6EECF244321}">
                <p14:modId xmlns:p14="http://schemas.microsoft.com/office/powerpoint/2010/main" val="2580479670"/>
              </p:ext>
            </p:extLst>
          </p:nvPr>
        </p:nvGraphicFramePr>
        <p:xfrm>
          <a:off x="395387" y="977320"/>
          <a:ext cx="11415614" cy="3918016"/>
        </p:xfrm>
        <a:graphic>
          <a:graphicData uri="http://schemas.openxmlformats.org/drawingml/2006/table">
            <a:tbl>
              <a:tblPr firstRow="1" bandRow="1">
                <a:tableStyleId>{2D5ABB26-0587-4C30-8999-92F81FD0307C}</a:tableStyleId>
              </a:tblPr>
              <a:tblGrid>
                <a:gridCol w="671426">
                  <a:extLst>
                    <a:ext uri="{9D8B030D-6E8A-4147-A177-3AD203B41FA5}">
                      <a16:colId xmlns:a16="http://schemas.microsoft.com/office/drawing/2014/main" xmlns="" val="20000"/>
                    </a:ext>
                  </a:extLst>
                </a:gridCol>
                <a:gridCol w="2819387">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gridCol w="798904">
                  <a:extLst>
                    <a:ext uri="{9D8B030D-6E8A-4147-A177-3AD203B41FA5}">
                      <a16:colId xmlns:a16="http://schemas.microsoft.com/office/drawing/2014/main" xmlns="" val="20003"/>
                    </a:ext>
                  </a:extLst>
                </a:gridCol>
                <a:gridCol w="608694">
                  <a:extLst>
                    <a:ext uri="{9D8B030D-6E8A-4147-A177-3AD203B41FA5}">
                      <a16:colId xmlns:a16="http://schemas.microsoft.com/office/drawing/2014/main" xmlns="" val="20004"/>
                    </a:ext>
                  </a:extLst>
                </a:gridCol>
                <a:gridCol w="4930466">
                  <a:extLst>
                    <a:ext uri="{9D8B030D-6E8A-4147-A177-3AD203B41FA5}">
                      <a16:colId xmlns:a16="http://schemas.microsoft.com/office/drawing/2014/main" xmlns="" val="20005"/>
                    </a:ext>
                  </a:extLst>
                </a:gridCol>
                <a:gridCol w="672337">
                  <a:extLst>
                    <a:ext uri="{9D8B030D-6E8A-4147-A177-3AD203B41FA5}">
                      <a16:colId xmlns:a16="http://schemas.microsoft.com/office/drawing/2014/main" xmlns="" val="20006"/>
                    </a:ext>
                  </a:extLst>
                </a:gridCol>
              </a:tblGrid>
              <a:tr h="448056">
                <a:tc>
                  <a:txBody>
                    <a:bodyPr/>
                    <a:lstStyle/>
                    <a:p>
                      <a:pPr marL="100965" algn="ctr">
                        <a:lnSpc>
                          <a:spcPct val="100000"/>
                        </a:lnSpc>
                      </a:pPr>
                      <a:r>
                        <a:rPr sz="1100" b="1" spc="-5" dirty="0">
                          <a:solidFill>
                            <a:srgbClr val="FFFFFF"/>
                          </a:solidFill>
                          <a:latin typeface="Trebuchet MS" panose="020B0603020202020204" pitchFamily="34" charset="0"/>
                          <a:ea typeface="+mn-ea"/>
                          <a:cs typeface="+mn-cs"/>
                        </a:rPr>
                        <a:t>#</a:t>
                      </a: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12700">
                      <a:solidFill>
                        <a:srgbClr val="FFFFFF"/>
                      </a:solidFill>
                      <a:prstDash val="solid"/>
                    </a:lnT>
                    <a:lnB w="38100">
                      <a:solidFill>
                        <a:srgbClr val="FFFFFF"/>
                      </a:solidFill>
                      <a:prstDash val="solid"/>
                    </a:lnB>
                    <a:solidFill>
                      <a:srgbClr val="EE504F"/>
                    </a:solidFill>
                  </a:tcPr>
                </a:tc>
                <a:tc>
                  <a:txBody>
                    <a:bodyPr/>
                    <a:lstStyle/>
                    <a:p>
                      <a:pPr marL="100965" algn="ctr">
                        <a:lnSpc>
                          <a:spcPct val="100000"/>
                        </a:lnSpc>
                      </a:pPr>
                      <a:r>
                        <a:rPr lang="en-US" sz="1100" b="1" spc="-5" dirty="0">
                          <a:solidFill>
                            <a:srgbClr val="FFFFFF"/>
                          </a:solidFill>
                          <a:latin typeface="Trebuchet MS" panose="020B0603020202020204" pitchFamily="34" charset="0"/>
                          <a:ea typeface="+mn-ea"/>
                          <a:cs typeface="+mn-cs"/>
                        </a:rPr>
                        <a:t>Brief Description</a:t>
                      </a:r>
                      <a:endParaRPr sz="11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lang="en-US" sz="1100" b="1" spc="-5" dirty="0">
                          <a:solidFill>
                            <a:srgbClr val="FFFFFF"/>
                          </a:solidFill>
                          <a:latin typeface="Trebuchet MS" panose="020B0603020202020204" pitchFamily="34" charset="0"/>
                          <a:ea typeface="+mn-ea"/>
                          <a:cs typeface="+mn-cs"/>
                        </a:rPr>
                        <a:t>Probability</a:t>
                      </a:r>
                      <a:endParaRPr sz="11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sz="1100" b="1" spc="-5" dirty="0">
                          <a:solidFill>
                            <a:srgbClr val="FFFFFF"/>
                          </a:solidFill>
                          <a:latin typeface="Trebuchet MS" panose="020B0603020202020204" pitchFamily="34" charset="0"/>
                          <a:ea typeface="+mn-ea"/>
                          <a:cs typeface="+mn-cs"/>
                        </a:rPr>
                        <a:t>Impact</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lang="en-US" sz="1100" b="1" spc="-5" dirty="0">
                          <a:solidFill>
                            <a:srgbClr val="FFFFFF"/>
                          </a:solidFill>
                          <a:latin typeface="Trebuchet MS" panose="020B0603020202020204" pitchFamily="34" charset="0"/>
                          <a:ea typeface="+mn-ea"/>
                          <a:cs typeface="+mn-cs"/>
                        </a:rPr>
                        <a:t>Risk Score</a:t>
                      </a:r>
                      <a:endParaRPr sz="11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lang="en-US" sz="1100" b="1" spc="-5" dirty="0">
                          <a:solidFill>
                            <a:srgbClr val="FFFFFF"/>
                          </a:solidFill>
                          <a:latin typeface="Trebuchet MS" panose="020B0603020202020204" pitchFamily="34" charset="0"/>
                          <a:ea typeface="+mn-ea"/>
                          <a:cs typeface="+mn-cs"/>
                        </a:rPr>
                        <a:t>Action</a:t>
                      </a:r>
                      <a:r>
                        <a:rPr lang="en-US" sz="1100" b="1" spc="-5" baseline="0" dirty="0">
                          <a:solidFill>
                            <a:srgbClr val="FFFFFF"/>
                          </a:solidFill>
                          <a:latin typeface="Trebuchet MS" panose="020B0603020202020204" pitchFamily="34" charset="0"/>
                          <a:ea typeface="+mn-ea"/>
                          <a:cs typeface="+mn-cs"/>
                        </a:rPr>
                        <a:t> Plan</a:t>
                      </a:r>
                      <a:endParaRPr sz="11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lang="en-US" sz="1100" b="1" spc="-5" dirty="0">
                          <a:solidFill>
                            <a:srgbClr val="FFFFFF"/>
                          </a:solidFill>
                          <a:latin typeface="Trebuchet MS" panose="020B0603020202020204" pitchFamily="34" charset="0"/>
                          <a:ea typeface="+mn-ea"/>
                          <a:cs typeface="+mn-cs"/>
                        </a:rPr>
                        <a:t>status</a:t>
                      </a:r>
                      <a:endParaRPr sz="11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extLst>
                  <a:ext uri="{0D108BD9-81ED-4DB2-BD59-A6C34878D82A}">
                    <a16:rowId xmlns:a16="http://schemas.microsoft.com/office/drawing/2014/main" xmlns="" val="10000"/>
                  </a:ext>
                </a:extLst>
              </a:tr>
              <a:tr h="559880">
                <a:tc>
                  <a:txBody>
                    <a:bodyPr/>
                    <a:lstStyle/>
                    <a:p>
                      <a:pPr marL="79375" algn="ctr">
                        <a:lnSpc>
                          <a:spcPct val="100000"/>
                        </a:lnSpc>
                      </a:pPr>
                      <a:r>
                        <a:rPr lang="en-US" sz="1100" dirty="0" smtClean="0">
                          <a:solidFill>
                            <a:schemeClr val="tx1"/>
                          </a:solidFill>
                          <a:latin typeface="Trebuchet MS" panose="020B0603020202020204" pitchFamily="34" charset="0"/>
                          <a:ea typeface="+mn-ea"/>
                          <a:cs typeface="+mn-cs"/>
                        </a:rPr>
                        <a:t>14</a:t>
                      </a:r>
                      <a:endParaRPr sz="11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defTabSz="914400" rtl="0" eaLnBrk="1" latinLnBrk="0" hangingPunct="1">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Report not capturing the academic nature of the university</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Low</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High</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1</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Ensure the Paul Griffith is leading the review of the Governance Assessment Report and involvement in developing the remaining governance deliverables. </a:t>
                      </a:r>
                    </a:p>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 </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Open</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extLst>
                  <a:ext uri="{0D108BD9-81ED-4DB2-BD59-A6C34878D82A}">
                    <a16:rowId xmlns:a16="http://schemas.microsoft.com/office/drawing/2014/main" xmlns="" val="10001"/>
                  </a:ext>
                </a:extLst>
              </a:tr>
              <a:tr h="559880">
                <a:tc>
                  <a:txBody>
                    <a:bodyPr/>
                    <a:lstStyle/>
                    <a:p>
                      <a:pPr marL="79375" algn="ctr">
                        <a:lnSpc>
                          <a:spcPct val="100000"/>
                        </a:lnSpc>
                      </a:pPr>
                      <a:r>
                        <a:rPr lang="en-US" sz="1100" dirty="0" smtClean="0">
                          <a:solidFill>
                            <a:schemeClr val="tx1"/>
                          </a:solidFill>
                          <a:latin typeface="Trebuchet MS" panose="020B0603020202020204" pitchFamily="34" charset="0"/>
                          <a:ea typeface="+mn-ea"/>
                          <a:cs typeface="+mn-cs"/>
                        </a:rPr>
                        <a:t>15</a:t>
                      </a:r>
                      <a:endParaRPr sz="11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defTabSz="914400" rtl="0" eaLnBrk="1" latinLnBrk="0" hangingPunct="1">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Missing Stream Lead of Governance </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Medium</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High</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2</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Ensure a qualified stream lead is on the ground to lead the progress with the governance stream in absence of Maryam Zaman.</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Open</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extLst>
                  <a:ext uri="{0D108BD9-81ED-4DB2-BD59-A6C34878D82A}">
                    <a16:rowId xmlns:a16="http://schemas.microsoft.com/office/drawing/2014/main" xmlns="" val="10002"/>
                  </a:ext>
                </a:extLst>
              </a:tr>
              <a:tr h="559880">
                <a:tc>
                  <a:txBody>
                    <a:bodyPr/>
                    <a:lstStyle/>
                    <a:p>
                      <a:pPr marL="79375" algn="ctr">
                        <a:lnSpc>
                          <a:spcPct val="100000"/>
                        </a:lnSpc>
                      </a:pPr>
                      <a:r>
                        <a:rPr lang="en-US" sz="1100" dirty="0" smtClean="0">
                          <a:solidFill>
                            <a:schemeClr val="tx1"/>
                          </a:solidFill>
                          <a:latin typeface="Trebuchet MS" panose="020B0603020202020204" pitchFamily="34" charset="0"/>
                          <a:ea typeface="+mn-ea"/>
                          <a:cs typeface="+mn-cs"/>
                        </a:rPr>
                        <a:t>16</a:t>
                      </a:r>
                      <a:endParaRPr sz="11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Lateness in finalizing the current IT assessment</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Medium</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High</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2</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Open</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extLst>
                  <a:ext uri="{0D108BD9-81ED-4DB2-BD59-A6C34878D82A}">
                    <a16:rowId xmlns:a16="http://schemas.microsoft.com/office/drawing/2014/main" xmlns="" val="10003"/>
                  </a:ext>
                </a:extLst>
              </a:tr>
              <a:tr h="559880">
                <a:tc>
                  <a:txBody>
                    <a:bodyPr/>
                    <a:lstStyle/>
                    <a:p>
                      <a:pPr marL="79375" algn="ctr">
                        <a:lnSpc>
                          <a:spcPct val="100000"/>
                        </a:lnSpc>
                      </a:pPr>
                      <a:r>
                        <a:rPr lang="en-US" sz="1100" dirty="0" smtClean="0">
                          <a:solidFill>
                            <a:schemeClr val="tx1"/>
                          </a:solidFill>
                          <a:latin typeface="Trebuchet MS" panose="020B0603020202020204" pitchFamily="34" charset="0"/>
                          <a:ea typeface="+mn-ea"/>
                          <a:cs typeface="+mn-cs"/>
                        </a:rPr>
                        <a:t>17</a:t>
                      </a:r>
                      <a:endParaRPr sz="11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Acquiring and implementing new software in different functions in the university  </a:t>
                      </a: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Medium</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High</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1</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To be discussed with KPMG</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Open</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extLst>
                  <a:ext uri="{0D108BD9-81ED-4DB2-BD59-A6C34878D82A}">
                    <a16:rowId xmlns:a16="http://schemas.microsoft.com/office/drawing/2014/main" xmlns="" val="10004"/>
                  </a:ext>
                </a:extLst>
              </a:tr>
              <a:tr h="559880">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US" sz="1100" b="0" kern="1200" dirty="0" smtClean="0">
                          <a:solidFill>
                            <a:schemeClr val="tx1"/>
                          </a:solidFill>
                          <a:latin typeface="Trebuchet MS" panose="020B0603020202020204" pitchFamily="34" charset="0"/>
                          <a:ea typeface="+mn-ea"/>
                          <a:cs typeface="Traditional Arabic" panose="02020603050405020304" pitchFamily="18" charset="-78"/>
                        </a:rPr>
                        <a:t>18</a:t>
                      </a:r>
                      <a:endParaRPr sz="1100" b="0" kern="120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Clarity of ownership of Research Processes</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Low</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High</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1</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To meet the Provost and discuss with him the available options</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Open</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extLst>
                  <a:ext uri="{0D108BD9-81ED-4DB2-BD59-A6C34878D82A}">
                    <a16:rowId xmlns:a16="http://schemas.microsoft.com/office/drawing/2014/main" xmlns="" val="754974312"/>
                  </a:ext>
                </a:extLst>
              </a:tr>
              <a:tr h="559880">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US" sz="1100" b="0" kern="1200" smtClean="0">
                          <a:solidFill>
                            <a:schemeClr val="tx1"/>
                          </a:solidFill>
                          <a:latin typeface="Trebuchet MS" panose="020B0603020202020204" pitchFamily="34" charset="0"/>
                          <a:ea typeface="+mn-ea"/>
                          <a:cs typeface="Traditional Arabic" panose="02020603050405020304" pitchFamily="18" charset="-78"/>
                        </a:rPr>
                        <a:t>19</a:t>
                      </a:r>
                      <a:endParaRPr sz="1100" b="0" kern="120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Influence of Process owners of Teaching Processes</a:t>
                      </a: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Medium</a:t>
                      </a:r>
                    </a:p>
                  </a:txBody>
                  <a:tcPr marL="45720" marR="4572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Medium </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lvl="0" indent="-1270" algn="ctr" defTabSz="914400" rtl="0" eaLnBrk="1" fontAlgn="auto" latinLnBrk="0" hangingPunct="1">
                        <a:lnSpc>
                          <a:spcPct val="100000"/>
                        </a:lnSpc>
                        <a:spcBef>
                          <a:spcPts val="0"/>
                        </a:spcBef>
                        <a:spcAft>
                          <a:spcPts val="0"/>
                        </a:spcAft>
                        <a:buClrTx/>
                        <a:buSzTx/>
                        <a:buFont typeface="+mj-lt"/>
                        <a:buNone/>
                        <a:tabLst/>
                        <a:defRPr/>
                      </a:pPr>
                      <a:r>
                        <a:rPr lang="en-US" sz="1100" b="0" dirty="0">
                          <a:solidFill>
                            <a:schemeClr val="tx1"/>
                          </a:solidFill>
                          <a:latin typeface="Trebuchet MS" panose="020B0603020202020204" pitchFamily="34" charset="0"/>
                          <a:ea typeface="+mn-ea"/>
                          <a:cs typeface="Traditional Arabic" panose="02020603050405020304" pitchFamily="18" charset="-78"/>
                        </a:rPr>
                        <a:t>2</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To expand the discussion to a wider audience and incorporate their feedback</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tc>
                  <a:txBody>
                    <a:bodyPr/>
                    <a:lstStyle/>
                    <a:p>
                      <a:pPr marL="79375" marR="138430" indent="-1270" algn="ctr">
                        <a:lnSpc>
                          <a:spcPct val="100000"/>
                        </a:lnSpc>
                      </a:pPr>
                      <a:r>
                        <a:rPr lang="en-US" sz="1100" b="0" dirty="0">
                          <a:solidFill>
                            <a:schemeClr val="tx1"/>
                          </a:solidFill>
                          <a:latin typeface="Trebuchet MS" panose="020B0603020202020204" pitchFamily="34" charset="0"/>
                          <a:ea typeface="+mn-ea"/>
                          <a:cs typeface="Traditional Arabic" panose="02020603050405020304" pitchFamily="18" charset="-78"/>
                        </a:rPr>
                        <a:t>Open</a:t>
                      </a:r>
                      <a:endParaRPr sz="1100" b="0" dirty="0">
                        <a:solidFill>
                          <a:schemeClr val="tx1"/>
                        </a:solidFill>
                        <a:latin typeface="Trebuchet MS" panose="020B0603020202020204" pitchFamily="34" charset="0"/>
                        <a:ea typeface="+mn-ea"/>
                        <a:cs typeface="Traditional Arabic" panose="02020603050405020304" pitchFamily="18" charset="-78"/>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3EFDD"/>
                    </a:solidFill>
                  </a:tcPr>
                </a:tc>
                <a:extLst>
                  <a:ext uri="{0D108BD9-81ED-4DB2-BD59-A6C34878D82A}">
                    <a16:rowId xmlns:a16="http://schemas.microsoft.com/office/drawing/2014/main" xmlns="" val="3787539509"/>
                  </a:ext>
                </a:extLst>
              </a:tr>
            </a:tbl>
          </a:graphicData>
        </a:graphic>
      </p:graphicFrame>
      <p:sp>
        <p:nvSpPr>
          <p:cNvPr id="10" name="object 79">
            <a:extLst>
              <a:ext uri="{FF2B5EF4-FFF2-40B4-BE49-F238E27FC236}">
                <a16:creationId xmlns:a16="http://schemas.microsoft.com/office/drawing/2014/main" xmlns="" id="{C4F0E40A-9761-4275-A98C-4F26D562DAC0}"/>
              </a:ext>
            </a:extLst>
          </p:cNvPr>
          <p:cNvSpPr/>
          <p:nvPr/>
        </p:nvSpPr>
        <p:spPr>
          <a:xfrm>
            <a:off x="247736" y="6667500"/>
            <a:ext cx="4794164" cy="381000"/>
          </a:xfrm>
          <a:custGeom>
            <a:avLst/>
            <a:gdLst/>
            <a:ahLst/>
            <a:cxnLst/>
            <a:rect l="l" t="t" r="r" b="b"/>
            <a:pathLst>
              <a:path w="1311909" h="591184">
                <a:moveTo>
                  <a:pt x="0" y="0"/>
                </a:moveTo>
                <a:lnTo>
                  <a:pt x="1311643" y="0"/>
                </a:lnTo>
                <a:lnTo>
                  <a:pt x="1311643" y="591185"/>
                </a:lnTo>
                <a:lnTo>
                  <a:pt x="0" y="591185"/>
                </a:lnTo>
                <a:lnTo>
                  <a:pt x="0" y="0"/>
                </a:lnTo>
                <a:close/>
              </a:path>
            </a:pathLst>
          </a:custGeom>
          <a:noFill/>
        </p:spPr>
        <p:txBody>
          <a:bodyPr wrap="square" lIns="0" tIns="0" rIns="0" bIns="0" rtlCol="0"/>
          <a:lstStyle/>
          <a:p>
            <a:r>
              <a:rPr lang="en-US" sz="1200" dirty="0">
                <a:latin typeface="Trebuchet MS" panose="020B0603020202020204" pitchFamily="34" charset="0"/>
                <a:cs typeface="Calibri"/>
              </a:rPr>
              <a:t>Rating: 1 : Low 2 : Medium 3 : High</a:t>
            </a:r>
            <a:endParaRPr sz="1200" dirty="0">
              <a:latin typeface="Trebuchet MS" panose="020B0603020202020204" pitchFamily="34" charset="0"/>
              <a:cs typeface="Calibri"/>
            </a:endParaRPr>
          </a:p>
        </p:txBody>
      </p:sp>
    </p:spTree>
    <p:extLst>
      <p:ext uri="{BB962C8B-B14F-4D97-AF65-F5344CB8AC3E}">
        <p14:creationId xmlns:p14="http://schemas.microsoft.com/office/powerpoint/2010/main" val="574073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B8675783-5C1A-4165-BA56-15C4532D450A}"/>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34"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xmlns="" id="{FF124A15-2AB8-4296-872C-6457FDDE596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latin typeface="Trebuchet MS" panose="020B0603020202020204" pitchFamily="34" charset="0"/>
              <a:ea typeface="+mj-ea"/>
              <a:sym typeface="Trebuchet MS" panose="020B0603020202020204" pitchFamily="34" charset="0"/>
            </a:endParaRPr>
          </a:p>
        </p:txBody>
      </p:sp>
      <p:sp>
        <p:nvSpPr>
          <p:cNvPr id="4" name="Title 3">
            <a:extLst>
              <a:ext uri="{FF2B5EF4-FFF2-40B4-BE49-F238E27FC236}">
                <a16:creationId xmlns:a16="http://schemas.microsoft.com/office/drawing/2014/main" xmlns="" id="{72E4586F-D570-4318-81A8-AD12EDC50211}"/>
              </a:ext>
            </a:extLst>
          </p:cNvPr>
          <p:cNvSpPr>
            <a:spLocks noGrp="1"/>
          </p:cNvSpPr>
          <p:nvPr>
            <p:ph type="title"/>
          </p:nvPr>
        </p:nvSpPr>
        <p:spPr>
          <a:xfrm>
            <a:off x="395386" y="453736"/>
            <a:ext cx="10957356" cy="430887"/>
          </a:xfrm>
        </p:spPr>
        <p:txBody>
          <a:bodyPr/>
          <a:lstStyle/>
          <a:p>
            <a:r>
              <a:rPr lang="en-US" dirty="0"/>
              <a:t>Meeting </a:t>
            </a:r>
            <a:r>
              <a:rPr lang="en-US" dirty="0" smtClean="0"/>
              <a:t>Actions (No </a:t>
            </a:r>
            <a:r>
              <a:rPr lang="en-US" dirty="0"/>
              <a:t>a</a:t>
            </a:r>
            <a:r>
              <a:rPr lang="en-US" dirty="0" smtClean="0"/>
              <a:t>ction pending)</a:t>
            </a:r>
            <a:endParaRPr lang="en-US" dirty="0"/>
          </a:p>
        </p:txBody>
      </p:sp>
      <p:sp>
        <p:nvSpPr>
          <p:cNvPr id="3" name="Slide Number Placeholder 2">
            <a:extLst>
              <a:ext uri="{FF2B5EF4-FFF2-40B4-BE49-F238E27FC236}">
                <a16:creationId xmlns:a16="http://schemas.microsoft.com/office/drawing/2014/main" xmlns="" id="{A2F85BA7-740F-4F6B-8AE4-EDCE312309CE}"/>
              </a:ext>
            </a:extLst>
          </p:cNvPr>
          <p:cNvSpPr>
            <a:spLocks noGrp="1"/>
          </p:cNvSpPr>
          <p:nvPr>
            <p:ph type="sldNum" sz="quarter" idx="7"/>
          </p:nvPr>
        </p:nvSpPr>
        <p:spPr/>
        <p:txBody>
          <a:bodyPr/>
          <a:lstStyle/>
          <a:p>
            <a:fld id="{B6F15528-21DE-4FAA-801E-634DDDAF4B2B}" type="slidenum">
              <a:rPr lang="en-US" smtClean="0"/>
              <a:t>15</a:t>
            </a:fld>
            <a:endParaRPr lang="en-US" dirty="0"/>
          </a:p>
        </p:txBody>
      </p:sp>
      <p:graphicFrame>
        <p:nvGraphicFramePr>
          <p:cNvPr id="38" name="object 2">
            <a:extLst>
              <a:ext uri="{FF2B5EF4-FFF2-40B4-BE49-F238E27FC236}">
                <a16:creationId xmlns:a16="http://schemas.microsoft.com/office/drawing/2014/main" xmlns="" id="{4F88730A-3F80-4BC7-8416-CB1987CD236C}"/>
              </a:ext>
            </a:extLst>
          </p:cNvPr>
          <p:cNvGraphicFramePr>
            <a:graphicFrameLocks noGrp="1"/>
          </p:cNvGraphicFramePr>
          <p:nvPr>
            <p:extLst>
              <p:ext uri="{D42A27DB-BD31-4B8C-83A1-F6EECF244321}">
                <p14:modId xmlns:p14="http://schemas.microsoft.com/office/powerpoint/2010/main" val="958365622"/>
              </p:ext>
            </p:extLst>
          </p:nvPr>
        </p:nvGraphicFramePr>
        <p:xfrm>
          <a:off x="395386" y="1143000"/>
          <a:ext cx="11187013" cy="4535424"/>
        </p:xfrm>
        <a:graphic>
          <a:graphicData uri="http://schemas.openxmlformats.org/drawingml/2006/table">
            <a:tbl>
              <a:tblPr firstRow="1" bandRow="1">
                <a:tableStyleId>{2D5ABB26-0587-4C30-8999-92F81FD0307C}</a:tableStyleId>
              </a:tblPr>
              <a:tblGrid>
                <a:gridCol w="650090">
                  <a:extLst>
                    <a:ext uri="{9D8B030D-6E8A-4147-A177-3AD203B41FA5}">
                      <a16:colId xmlns:a16="http://schemas.microsoft.com/office/drawing/2014/main" xmlns="" val="20000"/>
                    </a:ext>
                  </a:extLst>
                </a:gridCol>
                <a:gridCol w="6428495">
                  <a:extLst>
                    <a:ext uri="{9D8B030D-6E8A-4147-A177-3AD203B41FA5}">
                      <a16:colId xmlns:a16="http://schemas.microsoft.com/office/drawing/2014/main" xmlns="" val="20001"/>
                    </a:ext>
                  </a:extLst>
                </a:gridCol>
                <a:gridCol w="1443502">
                  <a:extLst>
                    <a:ext uri="{9D8B030D-6E8A-4147-A177-3AD203B41FA5}">
                      <a16:colId xmlns:a16="http://schemas.microsoft.com/office/drawing/2014/main" xmlns="" val="20002"/>
                    </a:ext>
                  </a:extLst>
                </a:gridCol>
                <a:gridCol w="1332463">
                  <a:extLst>
                    <a:ext uri="{9D8B030D-6E8A-4147-A177-3AD203B41FA5}">
                      <a16:colId xmlns:a16="http://schemas.microsoft.com/office/drawing/2014/main" xmlns="" val="20003"/>
                    </a:ext>
                  </a:extLst>
                </a:gridCol>
                <a:gridCol w="1332463">
                  <a:extLst>
                    <a:ext uri="{9D8B030D-6E8A-4147-A177-3AD203B41FA5}">
                      <a16:colId xmlns:a16="http://schemas.microsoft.com/office/drawing/2014/main" xmlns="" val="20008"/>
                    </a:ext>
                  </a:extLst>
                </a:gridCol>
              </a:tblGrid>
              <a:tr h="448056">
                <a:tc>
                  <a:txBody>
                    <a:bodyPr/>
                    <a:lstStyle/>
                    <a:p>
                      <a:pPr marL="100965" algn="ctr">
                        <a:lnSpc>
                          <a:spcPct val="100000"/>
                        </a:lnSpc>
                      </a:pPr>
                      <a:r>
                        <a:rPr sz="1200" b="1" spc="-5" dirty="0">
                          <a:solidFill>
                            <a:srgbClr val="FFFFFF"/>
                          </a:solidFill>
                          <a:latin typeface="Trebuchet MS" panose="020B0603020202020204" pitchFamily="34" charset="0"/>
                          <a:ea typeface="+mn-ea"/>
                          <a:cs typeface="+mn-cs"/>
                        </a:rPr>
                        <a:t>#</a:t>
                      </a: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lang="en-US" sz="1200" b="1" spc="-5" dirty="0">
                          <a:solidFill>
                            <a:srgbClr val="FFFFFF"/>
                          </a:solidFill>
                          <a:latin typeface="Trebuchet MS" panose="020B0603020202020204" pitchFamily="34" charset="0"/>
                          <a:ea typeface="+mn-ea"/>
                          <a:cs typeface="+mn-cs"/>
                        </a:rPr>
                        <a:t>Action Description</a:t>
                      </a:r>
                      <a:endParaRPr sz="1200" b="1" spc="-5" dirty="0">
                        <a:solidFill>
                          <a:srgbClr val="FFFFFF"/>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sz="1200" b="1" spc="-5" dirty="0">
                          <a:solidFill>
                            <a:srgbClr val="FFFFFF"/>
                          </a:solidFill>
                          <a:latin typeface="Trebuchet MS" panose="020B0603020202020204" pitchFamily="34" charset="0"/>
                          <a:ea typeface="+mn-ea"/>
                          <a:cs typeface="+mn-cs"/>
                        </a:rPr>
                        <a:t>Date Raised</a:t>
                      </a:r>
                    </a:p>
                  </a:txBody>
                  <a:tcPr marL="0" marR="0" marT="0" marB="0" anchor="ctr">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tc>
                  <a:txBody>
                    <a:bodyPr/>
                    <a:lstStyle/>
                    <a:p>
                      <a:pPr marL="100965" algn="ctr">
                        <a:lnSpc>
                          <a:spcPct val="100000"/>
                        </a:lnSpc>
                      </a:pPr>
                      <a:r>
                        <a:rPr lang="en-US" sz="1200" b="1" spc="-5" dirty="0">
                          <a:solidFill>
                            <a:srgbClr val="FFFFFF"/>
                          </a:solidFill>
                          <a:latin typeface="Trebuchet MS" panose="020B0603020202020204" pitchFamily="34" charset="0"/>
                          <a:ea typeface="+mn-ea"/>
                          <a:cs typeface="+mn-cs"/>
                        </a:rPr>
                        <a:t>Raised by</a:t>
                      </a:r>
                      <a:endParaRPr sz="1200" b="1" spc="-5" dirty="0">
                        <a:solidFill>
                          <a:srgbClr val="FFFFFF"/>
                        </a:solidFill>
                        <a:latin typeface="Trebuchet MS" panose="020B0603020202020204" pitchFamily="34" charset="0"/>
                        <a:ea typeface="+mn-ea"/>
                        <a:cs typeface="+mn-cs"/>
                      </a:endParaRPr>
                    </a:p>
                  </a:txBody>
                  <a:tcPr marL="0" marR="0" marT="0"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E504F"/>
                    </a:solidFill>
                  </a:tcPr>
                </a:tc>
                <a:tc>
                  <a:txBody>
                    <a:bodyPr/>
                    <a:lstStyle/>
                    <a:p>
                      <a:pPr marL="100965" marR="0" lvl="0" indent="0" algn="ctr" defTabSz="914400" eaLnBrk="1" fontAlgn="auto" latinLnBrk="0" hangingPunct="1">
                        <a:lnSpc>
                          <a:spcPct val="100000"/>
                        </a:lnSpc>
                        <a:spcBef>
                          <a:spcPts val="0"/>
                        </a:spcBef>
                        <a:spcAft>
                          <a:spcPts val="0"/>
                        </a:spcAft>
                        <a:buClrTx/>
                        <a:buSzTx/>
                        <a:buFontTx/>
                        <a:buNone/>
                        <a:tabLst/>
                        <a:defRPr/>
                      </a:pPr>
                      <a:r>
                        <a:rPr lang="en-US" sz="1200" b="1" spc="-5" dirty="0">
                          <a:solidFill>
                            <a:srgbClr val="FFFFFF"/>
                          </a:solidFill>
                          <a:latin typeface="Trebuchet MS" panose="020B0603020202020204" pitchFamily="34" charset="0"/>
                          <a:ea typeface="+mn-ea"/>
                          <a:cs typeface="+mn-cs"/>
                        </a:rPr>
                        <a:t>Status</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EE504F"/>
                    </a:solidFill>
                  </a:tcPr>
                </a:tc>
                <a:extLst>
                  <a:ext uri="{0D108BD9-81ED-4DB2-BD59-A6C34878D82A}">
                    <a16:rowId xmlns:a16="http://schemas.microsoft.com/office/drawing/2014/main" xmlns="" val="10000"/>
                  </a:ext>
                </a:extLst>
              </a:tr>
              <a:tr h="771144">
                <a:tc>
                  <a:txBody>
                    <a:bodyPr/>
                    <a:lstStyle/>
                    <a:p>
                      <a:pPr marL="104775" algn="l">
                        <a:lnSpc>
                          <a:spcPct val="100000"/>
                        </a:lnSpc>
                      </a:pPr>
                      <a:r>
                        <a:rPr sz="1200" dirty="0">
                          <a:solidFill>
                            <a:schemeClr val="tx1"/>
                          </a:solidFill>
                          <a:latin typeface="Trebuchet MS" panose="020B0603020202020204" pitchFamily="34" charset="0"/>
                          <a:ea typeface="+mn-ea"/>
                          <a:cs typeface="+mn-cs"/>
                        </a:rPr>
                        <a:t>1</a:t>
                      </a: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rebuchet MS" panose="020B0603020202020204" pitchFamily="34" charset="0"/>
                          <a:ea typeface="+mn-ea"/>
                          <a:cs typeface="+mn-cs"/>
                        </a:rPr>
                        <a:t>Amir and Sherif to review the plan by end of the day 24</a:t>
                      </a:r>
                      <a:r>
                        <a:rPr lang="en-US" sz="1200" baseline="30000" dirty="0">
                          <a:solidFill>
                            <a:schemeClr val="tx1"/>
                          </a:solidFill>
                          <a:latin typeface="Trebuchet MS" panose="020B0603020202020204" pitchFamily="34" charset="0"/>
                          <a:ea typeface="+mn-ea"/>
                          <a:cs typeface="+mn-cs"/>
                        </a:rPr>
                        <a:t>th</a:t>
                      </a:r>
                      <a:r>
                        <a:rPr lang="en-US" sz="1200" dirty="0">
                          <a:solidFill>
                            <a:schemeClr val="tx1"/>
                          </a:solidFill>
                          <a:latin typeface="Trebuchet MS" panose="020B0603020202020204" pitchFamily="34" charset="0"/>
                          <a:ea typeface="+mn-ea"/>
                          <a:cs typeface="+mn-cs"/>
                        </a:rPr>
                        <a:t> and finalize the plan</a:t>
                      </a:r>
                    </a:p>
                    <a:p>
                      <a:pPr marL="104775" marR="0" lvl="0" indent="0" algn="l" defTabSz="91440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Trebuchet MS" panose="020B0603020202020204" pitchFamily="34" charset="0"/>
                        <a:ea typeface="+mn-ea"/>
                        <a:cs typeface="+mn-cs"/>
                      </a:endParaRPr>
                    </a:p>
                    <a:p>
                      <a:pPr marL="104775"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rebuchet MS" panose="020B0603020202020204" pitchFamily="34" charset="0"/>
                          <a:ea typeface="+mn-ea"/>
                          <a:cs typeface="+mn-cs"/>
                        </a:rPr>
                        <a:t>Update:</a:t>
                      </a:r>
                      <a:r>
                        <a:rPr lang="en-US" sz="1200" baseline="0" dirty="0">
                          <a:solidFill>
                            <a:schemeClr val="tx1"/>
                          </a:solidFill>
                          <a:latin typeface="Trebuchet MS" panose="020B0603020202020204" pitchFamily="34" charset="0"/>
                          <a:ea typeface="+mn-ea"/>
                          <a:cs typeface="+mn-cs"/>
                        </a:rPr>
                        <a:t> </a:t>
                      </a:r>
                      <a:r>
                        <a:rPr lang="en-US" sz="1200" dirty="0">
                          <a:solidFill>
                            <a:schemeClr val="tx1"/>
                          </a:solidFill>
                          <a:latin typeface="Trebuchet MS" panose="020B0603020202020204" pitchFamily="34" charset="0"/>
                          <a:ea typeface="+mn-ea"/>
                          <a:cs typeface="+mn-cs"/>
                        </a:rPr>
                        <a:t>Plan was reviewed and a</a:t>
                      </a:r>
                      <a:r>
                        <a:rPr lang="en-US" sz="1200" baseline="0" dirty="0">
                          <a:solidFill>
                            <a:schemeClr val="tx1"/>
                          </a:solidFill>
                          <a:latin typeface="Trebuchet MS" panose="020B0603020202020204" pitchFamily="34" charset="0"/>
                          <a:ea typeface="+mn-ea"/>
                          <a:cs typeface="+mn-cs"/>
                        </a:rPr>
                        <a:t> risk on College processes identified. Activities for January are being modified to accommodate for the mitigation plans</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c>
                  <a:txBody>
                    <a:bodyPr/>
                    <a:lstStyle/>
                    <a:p>
                      <a:pPr marL="104775" algn="ctr">
                        <a:lnSpc>
                          <a:spcPct val="100000"/>
                        </a:lnSpc>
                      </a:pPr>
                      <a:r>
                        <a:rPr lang="en-US" sz="1200" dirty="0">
                          <a:solidFill>
                            <a:schemeClr val="tx1"/>
                          </a:solidFill>
                          <a:latin typeface="Trebuchet MS" panose="020B0603020202020204" pitchFamily="34" charset="0"/>
                          <a:ea typeface="+mn-ea"/>
                          <a:cs typeface="+mn-cs"/>
                        </a:rPr>
                        <a:t>24/11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09855" algn="ctr">
                        <a:lnSpc>
                          <a:spcPct val="100000"/>
                        </a:lnSpc>
                      </a:pPr>
                      <a:r>
                        <a:rPr lang="en-US" sz="1200" dirty="0">
                          <a:solidFill>
                            <a:schemeClr val="tx1"/>
                          </a:solidFill>
                          <a:latin typeface="Trebuchet MS" panose="020B0603020202020204" pitchFamily="34" charset="0"/>
                          <a:ea typeface="+mn-ea"/>
                          <a:cs typeface="+mn-cs"/>
                        </a:rPr>
                        <a:t>Amir</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270" algn="l">
                        <a:lnSpc>
                          <a:spcPct val="100000"/>
                        </a:lnSpc>
                      </a:pPr>
                      <a:r>
                        <a:rPr lang="en-US" sz="1200" dirty="0">
                          <a:solidFill>
                            <a:schemeClr val="tx1"/>
                          </a:solidFill>
                          <a:latin typeface="Trebuchet MS" panose="020B0603020202020204" pitchFamily="34" charset="0"/>
                          <a:ea typeface="+mn-ea"/>
                          <a:cs typeface="+mn-cs"/>
                        </a:rPr>
                        <a:t>Closed</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xmlns="" val="10002"/>
                  </a:ext>
                </a:extLst>
              </a:tr>
              <a:tr h="91440">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2</a:t>
                      </a:r>
                      <a:endParaRPr sz="12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Amir and Sherif to review and ensure the status report is aligned</a:t>
                      </a:r>
                      <a:r>
                        <a:rPr lang="en-US" sz="1200" baseline="0" dirty="0">
                          <a:solidFill>
                            <a:schemeClr val="tx1"/>
                          </a:solidFill>
                          <a:latin typeface="Trebuchet MS" panose="020B0603020202020204" pitchFamily="34" charset="0"/>
                          <a:ea typeface="+mn-ea"/>
                          <a:cs typeface="+mn-cs"/>
                        </a:rPr>
                        <a:t> prior to Sunday weekly status update meetings</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a:txBody>
                    <a:bodyPr/>
                    <a:lstStyle/>
                    <a:p>
                      <a:pPr marL="104775" algn="ctr">
                        <a:lnSpc>
                          <a:spcPct val="100000"/>
                        </a:lnSpc>
                      </a:pPr>
                      <a:r>
                        <a:rPr lang="en-US" sz="1200" dirty="0">
                          <a:solidFill>
                            <a:schemeClr val="tx1"/>
                          </a:solidFill>
                          <a:latin typeface="Trebuchet MS" panose="020B0603020202020204" pitchFamily="34" charset="0"/>
                          <a:ea typeface="+mn-ea"/>
                          <a:cs typeface="+mn-cs"/>
                        </a:rPr>
                        <a:t>24/11</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a:txBody>
                    <a:bodyPr/>
                    <a:lstStyle/>
                    <a:p>
                      <a:pPr marL="104775" marR="138430" indent="-109855" algn="ctr">
                        <a:lnSpc>
                          <a:spcPct val="100000"/>
                        </a:lnSpc>
                      </a:pPr>
                      <a:r>
                        <a:rPr lang="en-US" sz="1200" dirty="0">
                          <a:solidFill>
                            <a:schemeClr val="tx1"/>
                          </a:solidFill>
                          <a:latin typeface="Trebuchet MS" panose="020B0603020202020204" pitchFamily="34" charset="0"/>
                          <a:ea typeface="+mn-ea"/>
                          <a:cs typeface="+mn-cs"/>
                        </a:rPr>
                        <a:t>Ashraf</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a:txBody>
                    <a:bodyPr/>
                    <a:lstStyle/>
                    <a:p>
                      <a:pPr marL="104775" marR="138430" indent="-1270" algn="l">
                        <a:lnSpc>
                          <a:spcPct val="100000"/>
                        </a:lnSpc>
                      </a:pPr>
                      <a:r>
                        <a:rPr lang="en-US" sz="1200" dirty="0">
                          <a:solidFill>
                            <a:schemeClr val="tx1"/>
                          </a:solidFill>
                          <a:latin typeface="Trebuchet MS" panose="020B0603020202020204" pitchFamily="34" charset="0"/>
                          <a:ea typeface="+mn-ea"/>
                          <a:cs typeface="+mn-cs"/>
                        </a:rPr>
                        <a:t>Closed</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3"/>
                  </a:ext>
                </a:extLst>
              </a:tr>
              <a:tr h="91440">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3</a:t>
                      </a: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chemeClr val="bg1">
                        <a:lumMod val="85000"/>
                      </a:schemeClr>
                    </a:solidFill>
                  </a:tcPr>
                </a:tc>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UAEU to send KPMG </a:t>
                      </a:r>
                      <a:r>
                        <a:rPr lang="en-US" sz="1200" baseline="0" dirty="0">
                          <a:solidFill>
                            <a:schemeClr val="tx1"/>
                          </a:solidFill>
                          <a:latin typeface="Trebuchet MS" panose="020B0603020202020204" pitchFamily="34" charset="0"/>
                          <a:ea typeface="+mn-ea"/>
                          <a:cs typeface="+mn-cs"/>
                        </a:rPr>
                        <a:t>the new drafted Laws and KPMG to review and advise on potential impact on the operating model</a:t>
                      </a: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a:txBody>
                    <a:bodyPr/>
                    <a:lstStyle/>
                    <a:p>
                      <a:pPr marL="104775" algn="ctr">
                        <a:lnSpc>
                          <a:spcPct val="100000"/>
                        </a:lnSpc>
                      </a:pPr>
                      <a:r>
                        <a:rPr lang="en-US" sz="1200" dirty="0">
                          <a:solidFill>
                            <a:schemeClr val="tx1"/>
                          </a:solidFill>
                          <a:latin typeface="Trebuchet MS" panose="020B0603020202020204" pitchFamily="34" charset="0"/>
                          <a:ea typeface="+mn-ea"/>
                          <a:cs typeface="+mn-cs"/>
                        </a:rPr>
                        <a:t>24/11</a:t>
                      </a:r>
                      <a:endParaRPr sz="12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chemeClr val="bg1">
                        <a:lumMod val="85000"/>
                      </a:schemeClr>
                    </a:solidFill>
                  </a:tcPr>
                </a:tc>
                <a:tc>
                  <a:txBody>
                    <a:bodyPr/>
                    <a:lstStyle/>
                    <a:p>
                      <a:pPr marL="104775" marR="138430" indent="-109855" algn="ctr">
                        <a:lnSpc>
                          <a:spcPct val="100000"/>
                        </a:lnSpc>
                      </a:pPr>
                      <a:r>
                        <a:rPr lang="en-US" sz="1200" dirty="0">
                          <a:solidFill>
                            <a:schemeClr val="tx1"/>
                          </a:solidFill>
                          <a:latin typeface="Trebuchet MS" panose="020B0603020202020204" pitchFamily="34" charset="0"/>
                          <a:ea typeface="+mn-ea"/>
                          <a:cs typeface="+mn-cs"/>
                        </a:rPr>
                        <a:t>Ashraf</a:t>
                      </a:r>
                      <a:endParaRPr sz="12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chemeClr val="bg1">
                        <a:lumMod val="85000"/>
                      </a:schemeClr>
                    </a:solidFill>
                  </a:tcPr>
                </a:tc>
                <a:tc>
                  <a:txBody>
                    <a:bodyPr/>
                    <a:lstStyle/>
                    <a:p>
                      <a:pPr marL="104775" marR="138430" indent="-1270" algn="l">
                        <a:lnSpc>
                          <a:spcPct val="100000"/>
                        </a:lnSpc>
                      </a:pPr>
                      <a:r>
                        <a:rPr lang="en-US" sz="1200" dirty="0">
                          <a:solidFill>
                            <a:schemeClr val="tx1"/>
                          </a:solidFill>
                          <a:latin typeface="Trebuchet MS" panose="020B0603020202020204" pitchFamily="34" charset="0"/>
                          <a:ea typeface="+mn-ea"/>
                          <a:cs typeface="+mn-cs"/>
                        </a:rPr>
                        <a:t>Closed</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91440">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4</a:t>
                      </a: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Add Time/Resource/Quality/Risk and issue indicator to the status report</a:t>
                      </a: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c>
                  <a:txBody>
                    <a:bodyPr/>
                    <a:lstStyle/>
                    <a:p>
                      <a:pPr marL="104775" algn="ctr">
                        <a:lnSpc>
                          <a:spcPct val="100000"/>
                        </a:lnSpc>
                      </a:pPr>
                      <a:r>
                        <a:rPr lang="en-US" sz="1200" dirty="0">
                          <a:solidFill>
                            <a:schemeClr val="tx1"/>
                          </a:solidFill>
                          <a:latin typeface="Trebuchet MS" panose="020B0603020202020204" pitchFamily="34" charset="0"/>
                          <a:ea typeface="+mn-ea"/>
                          <a:cs typeface="+mn-cs"/>
                        </a:rPr>
                        <a:t>22/12</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09855" algn="ctr">
                        <a:lnSpc>
                          <a:spcPct val="100000"/>
                        </a:lnSpc>
                      </a:pPr>
                      <a:r>
                        <a:rPr lang="en-US" sz="1200" dirty="0">
                          <a:solidFill>
                            <a:schemeClr val="tx1"/>
                          </a:solidFill>
                          <a:latin typeface="Trebuchet MS" panose="020B0603020202020204" pitchFamily="34" charset="0"/>
                          <a:ea typeface="+mn-ea"/>
                          <a:cs typeface="+mn-cs"/>
                        </a:rPr>
                        <a:t>Ashraf</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270" algn="l">
                        <a:lnSpc>
                          <a:spcPct val="100000"/>
                        </a:lnSpc>
                      </a:pPr>
                      <a:r>
                        <a:rPr lang="en-US" sz="1200" dirty="0">
                          <a:solidFill>
                            <a:schemeClr val="tx1"/>
                          </a:solidFill>
                          <a:latin typeface="Trebuchet MS" panose="020B0603020202020204" pitchFamily="34" charset="0"/>
                          <a:ea typeface="+mn-ea"/>
                          <a:cs typeface="+mn-cs"/>
                        </a:rPr>
                        <a:t>Closed</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xmlns="" val="10004"/>
                  </a:ext>
                </a:extLst>
              </a:tr>
              <a:tr h="91440">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5</a:t>
                      </a: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Add Sign Off activities to the process plan</a:t>
                      </a: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c>
                  <a:txBody>
                    <a:bodyPr/>
                    <a:lstStyle/>
                    <a:p>
                      <a:pPr marL="104775" algn="ctr">
                        <a:lnSpc>
                          <a:spcPct val="100000"/>
                        </a:lnSpc>
                      </a:pPr>
                      <a:r>
                        <a:rPr lang="en-US" sz="1200" dirty="0">
                          <a:solidFill>
                            <a:schemeClr val="tx1"/>
                          </a:solidFill>
                          <a:latin typeface="Trebuchet MS" panose="020B0603020202020204" pitchFamily="34" charset="0"/>
                          <a:ea typeface="+mn-ea"/>
                          <a:cs typeface="+mn-cs"/>
                        </a:rPr>
                        <a:t>22/12</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09855" algn="ctr">
                        <a:lnSpc>
                          <a:spcPct val="100000"/>
                        </a:lnSpc>
                      </a:pPr>
                      <a:r>
                        <a:rPr lang="en-US" sz="1200" dirty="0">
                          <a:solidFill>
                            <a:schemeClr val="tx1"/>
                          </a:solidFill>
                          <a:latin typeface="Trebuchet MS" panose="020B0603020202020204" pitchFamily="34" charset="0"/>
                          <a:ea typeface="+mn-ea"/>
                          <a:cs typeface="+mn-cs"/>
                        </a:rPr>
                        <a:t>Ashraf</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270" algn="l">
                        <a:lnSpc>
                          <a:spcPct val="100000"/>
                        </a:lnSpc>
                      </a:pPr>
                      <a:r>
                        <a:rPr lang="en-US" sz="1200" dirty="0">
                          <a:solidFill>
                            <a:schemeClr val="tx1"/>
                          </a:solidFill>
                          <a:latin typeface="Trebuchet MS" panose="020B0603020202020204" pitchFamily="34" charset="0"/>
                          <a:ea typeface="+mn-ea"/>
                          <a:cs typeface="+mn-cs"/>
                        </a:rPr>
                        <a:t>Closed</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xmlns="" val="10005"/>
                  </a:ext>
                </a:extLst>
              </a:tr>
              <a:tr h="207264">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6</a:t>
                      </a: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Share and review procedure template with Sherif and the PMO team</a:t>
                      </a: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c>
                  <a:txBody>
                    <a:bodyPr/>
                    <a:lstStyle/>
                    <a:p>
                      <a:pPr marL="104775" algn="ctr">
                        <a:lnSpc>
                          <a:spcPct val="100000"/>
                        </a:lnSpc>
                      </a:pPr>
                      <a:r>
                        <a:rPr lang="en-US" sz="1200" dirty="0">
                          <a:solidFill>
                            <a:schemeClr val="tx1"/>
                          </a:solidFill>
                          <a:latin typeface="Trebuchet MS" panose="020B0603020202020204" pitchFamily="34" charset="0"/>
                          <a:ea typeface="+mn-ea"/>
                          <a:cs typeface="+mn-cs"/>
                        </a:rPr>
                        <a:t>22/12</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09855" algn="ctr">
                        <a:lnSpc>
                          <a:spcPct val="100000"/>
                        </a:lnSpc>
                      </a:pPr>
                      <a:r>
                        <a:rPr lang="en-US" sz="1200" dirty="0">
                          <a:solidFill>
                            <a:schemeClr val="tx1"/>
                          </a:solidFill>
                          <a:latin typeface="Trebuchet MS" panose="020B0603020202020204" pitchFamily="34" charset="0"/>
                          <a:ea typeface="+mn-ea"/>
                          <a:cs typeface="+mn-cs"/>
                        </a:rPr>
                        <a:t>Ashraf</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270" algn="l">
                        <a:lnSpc>
                          <a:spcPct val="100000"/>
                        </a:lnSpc>
                      </a:pPr>
                      <a:r>
                        <a:rPr lang="en-US" sz="1200" dirty="0">
                          <a:solidFill>
                            <a:schemeClr val="tx1"/>
                          </a:solidFill>
                          <a:latin typeface="Trebuchet MS" panose="020B0603020202020204" pitchFamily="34" charset="0"/>
                          <a:ea typeface="+mn-ea"/>
                          <a:cs typeface="+mn-cs"/>
                        </a:rPr>
                        <a:t>Closed</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xmlns="" val="10006"/>
                  </a:ext>
                </a:extLst>
              </a:tr>
              <a:tr h="91440">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7</a:t>
                      </a: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Organize 2 deep dive sessions</a:t>
                      </a:r>
                      <a:r>
                        <a:rPr lang="en-US" sz="1200" baseline="0" dirty="0">
                          <a:solidFill>
                            <a:schemeClr val="tx1"/>
                          </a:solidFill>
                          <a:latin typeface="Trebuchet MS" panose="020B0603020202020204" pitchFamily="34" charset="0"/>
                          <a:ea typeface="+mn-ea"/>
                          <a:cs typeface="+mn-cs"/>
                        </a:rPr>
                        <a:t> on OD assessment and Process design principle:</a:t>
                      </a:r>
                    </a:p>
                    <a:p>
                      <a:pPr marL="104775" algn="l">
                        <a:lnSpc>
                          <a:spcPct val="100000"/>
                        </a:lnSpc>
                      </a:pPr>
                      <a:endParaRPr lang="en-US" sz="1200" baseline="0" dirty="0">
                        <a:solidFill>
                          <a:schemeClr val="tx1"/>
                        </a:solidFill>
                        <a:latin typeface="Trebuchet MS" panose="020B0603020202020204" pitchFamily="34" charset="0"/>
                        <a:ea typeface="+mn-ea"/>
                        <a:cs typeface="+mn-cs"/>
                      </a:endParaRPr>
                    </a:p>
                    <a:p>
                      <a:pPr marL="104775" algn="l">
                        <a:lnSpc>
                          <a:spcPct val="100000"/>
                        </a:lnSpc>
                      </a:pPr>
                      <a:r>
                        <a:rPr lang="en-US" sz="1200" baseline="0" dirty="0">
                          <a:solidFill>
                            <a:schemeClr val="tx1"/>
                          </a:solidFill>
                          <a:latin typeface="Trebuchet MS" panose="020B0603020202020204" pitchFamily="34" charset="0"/>
                          <a:ea typeface="+mn-ea"/>
                          <a:cs typeface="+mn-cs"/>
                        </a:rPr>
                        <a:t>Deep dives been completed. Further sessions required</a:t>
                      </a: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c>
                  <a:txBody>
                    <a:bodyPr/>
                    <a:lstStyle/>
                    <a:p>
                      <a:pPr marL="104775" algn="ctr">
                        <a:lnSpc>
                          <a:spcPct val="100000"/>
                        </a:lnSpc>
                      </a:pPr>
                      <a:r>
                        <a:rPr lang="en-US" sz="1200" dirty="0">
                          <a:solidFill>
                            <a:schemeClr val="tx1"/>
                          </a:solidFill>
                          <a:latin typeface="Trebuchet MS" panose="020B0603020202020204" pitchFamily="34" charset="0"/>
                          <a:ea typeface="+mn-ea"/>
                          <a:cs typeface="+mn-cs"/>
                        </a:rPr>
                        <a:t>22/12</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09855" algn="ctr">
                        <a:lnSpc>
                          <a:spcPct val="100000"/>
                        </a:lnSpc>
                      </a:pPr>
                      <a:r>
                        <a:rPr lang="en-US" sz="1200" dirty="0">
                          <a:solidFill>
                            <a:schemeClr val="tx1"/>
                          </a:solidFill>
                          <a:latin typeface="Trebuchet MS" panose="020B0603020202020204" pitchFamily="34" charset="0"/>
                          <a:ea typeface="+mn-ea"/>
                          <a:cs typeface="+mn-cs"/>
                        </a:rPr>
                        <a:t>Ashraf</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270" algn="l">
                        <a:lnSpc>
                          <a:spcPct val="100000"/>
                        </a:lnSpc>
                      </a:pPr>
                      <a:r>
                        <a:rPr lang="en-US" sz="1200" dirty="0">
                          <a:solidFill>
                            <a:schemeClr val="tx1"/>
                          </a:solidFill>
                          <a:latin typeface="Trebuchet MS" panose="020B0603020202020204" pitchFamily="34" charset="0"/>
                          <a:ea typeface="+mn-ea"/>
                          <a:cs typeface="+mn-cs"/>
                        </a:rPr>
                        <a:t>Closed</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xmlns="" val="10007"/>
                  </a:ext>
                </a:extLst>
              </a:tr>
              <a:tr h="91440">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8</a:t>
                      </a: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Provide feedback from review of the University law – Due</a:t>
                      </a:r>
                      <a:r>
                        <a:rPr lang="en-US" sz="1200" baseline="0" dirty="0">
                          <a:solidFill>
                            <a:schemeClr val="tx1"/>
                          </a:solidFill>
                          <a:latin typeface="Trebuchet MS" panose="020B0603020202020204" pitchFamily="34" charset="0"/>
                          <a:ea typeface="+mn-ea"/>
                          <a:cs typeface="+mn-cs"/>
                        </a:rPr>
                        <a:t> by 6/01</a:t>
                      </a: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c>
                  <a:txBody>
                    <a:bodyPr/>
                    <a:lstStyle/>
                    <a:p>
                      <a:pPr marL="104775" algn="ctr">
                        <a:lnSpc>
                          <a:spcPct val="100000"/>
                        </a:lnSpc>
                      </a:pPr>
                      <a:r>
                        <a:rPr lang="en-US" sz="1200" dirty="0">
                          <a:solidFill>
                            <a:schemeClr val="tx1"/>
                          </a:solidFill>
                          <a:latin typeface="Trebuchet MS" panose="020B0603020202020204" pitchFamily="34" charset="0"/>
                          <a:ea typeface="+mn-ea"/>
                          <a:cs typeface="+mn-cs"/>
                        </a:rPr>
                        <a:t>22/12</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09855" algn="ctr">
                        <a:lnSpc>
                          <a:spcPct val="100000"/>
                        </a:lnSpc>
                      </a:pPr>
                      <a:r>
                        <a:rPr lang="en-US" sz="1200" dirty="0">
                          <a:solidFill>
                            <a:schemeClr val="tx1"/>
                          </a:solidFill>
                          <a:latin typeface="Trebuchet MS" panose="020B0603020202020204" pitchFamily="34" charset="0"/>
                          <a:ea typeface="+mn-ea"/>
                          <a:cs typeface="+mn-cs"/>
                        </a:rPr>
                        <a:t>Ashraf</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270" algn="l">
                        <a:lnSpc>
                          <a:spcPct val="100000"/>
                        </a:lnSpc>
                      </a:pPr>
                      <a:r>
                        <a:rPr lang="en-US" sz="1200" dirty="0">
                          <a:solidFill>
                            <a:schemeClr val="tx1"/>
                          </a:solidFill>
                          <a:latin typeface="Trebuchet MS" panose="020B0603020202020204" pitchFamily="34" charset="0"/>
                          <a:ea typeface="+mn-ea"/>
                          <a:cs typeface="+mn-cs"/>
                        </a:rPr>
                        <a:t>Closed</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xmlns="" val="10008"/>
                  </a:ext>
                </a:extLst>
              </a:tr>
              <a:tr h="91440">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9</a:t>
                      </a: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algn="l">
                        <a:lnSpc>
                          <a:spcPct val="100000"/>
                        </a:lnSpc>
                      </a:pPr>
                      <a:r>
                        <a:rPr lang="en-US" sz="1200" dirty="0">
                          <a:solidFill>
                            <a:schemeClr val="tx1"/>
                          </a:solidFill>
                          <a:latin typeface="Trebuchet MS" panose="020B0603020202020204" pitchFamily="34" charset="0"/>
                          <a:ea typeface="+mn-ea"/>
                          <a:cs typeface="+mn-cs"/>
                        </a:rPr>
                        <a:t>Provide feedback on the HR policies – Due 7/01</a:t>
                      </a: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c>
                  <a:txBody>
                    <a:bodyPr/>
                    <a:lstStyle/>
                    <a:p>
                      <a:pPr marL="104775" algn="ctr">
                        <a:lnSpc>
                          <a:spcPct val="100000"/>
                        </a:lnSpc>
                      </a:pPr>
                      <a:r>
                        <a:rPr lang="en-US" sz="1200" dirty="0">
                          <a:solidFill>
                            <a:schemeClr val="tx1"/>
                          </a:solidFill>
                          <a:latin typeface="Trebuchet MS" panose="020B0603020202020204" pitchFamily="34" charset="0"/>
                          <a:ea typeface="+mn-ea"/>
                          <a:cs typeface="+mn-cs"/>
                        </a:rPr>
                        <a:t>22/12</a:t>
                      </a: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09855" algn="ctr">
                        <a:lnSpc>
                          <a:spcPct val="100000"/>
                        </a:lnSpc>
                      </a:pPr>
                      <a:r>
                        <a:rPr lang="en-US" sz="1200" dirty="0">
                          <a:solidFill>
                            <a:schemeClr val="tx1"/>
                          </a:solidFill>
                          <a:latin typeface="Trebuchet MS" panose="020B0603020202020204" pitchFamily="34" charset="0"/>
                          <a:ea typeface="+mn-ea"/>
                          <a:cs typeface="+mn-cs"/>
                        </a:rPr>
                        <a:t>Sherif</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270" algn="l">
                        <a:lnSpc>
                          <a:spcPct val="100000"/>
                        </a:lnSpc>
                      </a:pPr>
                      <a:r>
                        <a:rPr lang="en-US" sz="1200" dirty="0">
                          <a:solidFill>
                            <a:schemeClr val="tx1"/>
                          </a:solidFill>
                          <a:latin typeface="Trebuchet MS" panose="020B0603020202020204" pitchFamily="34" charset="0"/>
                          <a:ea typeface="+mn-ea"/>
                          <a:cs typeface="+mn-cs"/>
                        </a:rPr>
                        <a:t>Closed</a:t>
                      </a: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xmlns="" val="10009"/>
                  </a:ext>
                </a:extLst>
              </a:tr>
              <a:tr h="91440">
                <a:tc>
                  <a:txBody>
                    <a:bodyPr/>
                    <a:lstStyle/>
                    <a:p>
                      <a:pPr marL="104775"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c>
                  <a:txBody>
                    <a:bodyPr/>
                    <a:lstStyle/>
                    <a:p>
                      <a:pPr marL="104775" algn="ctr">
                        <a:lnSpc>
                          <a:spcPct val="100000"/>
                        </a:lnSpc>
                      </a:pP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09855" algn="ctr">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270"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r>
              <a:tr h="91440">
                <a:tc>
                  <a:txBody>
                    <a:bodyPr/>
                    <a:lstStyle/>
                    <a:p>
                      <a:pPr marL="104775"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c>
                  <a:txBody>
                    <a:bodyPr/>
                    <a:lstStyle/>
                    <a:p>
                      <a:pPr marL="104775" algn="ctr">
                        <a:lnSpc>
                          <a:spcPct val="100000"/>
                        </a:lnSpc>
                      </a:pP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09855" algn="ctr">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270"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r>
              <a:tr h="91440">
                <a:tc>
                  <a:txBody>
                    <a:bodyPr/>
                    <a:lstStyle/>
                    <a:p>
                      <a:pPr marL="104775"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c>
                  <a:txBody>
                    <a:bodyPr/>
                    <a:lstStyle/>
                    <a:p>
                      <a:pPr marL="104775" algn="ctr">
                        <a:lnSpc>
                          <a:spcPct val="100000"/>
                        </a:lnSpc>
                      </a:pP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09855" algn="ctr">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270"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r>
              <a:tr h="91440">
                <a:tc>
                  <a:txBody>
                    <a:bodyPr/>
                    <a:lstStyle/>
                    <a:p>
                      <a:pPr marL="104775"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c>
                  <a:txBody>
                    <a:bodyPr/>
                    <a:lstStyle/>
                    <a:p>
                      <a:pPr marL="104775" algn="ctr">
                        <a:lnSpc>
                          <a:spcPct val="100000"/>
                        </a:lnSpc>
                      </a:pP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09855" algn="ctr">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270"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r>
              <a:tr h="91440">
                <a:tc>
                  <a:txBody>
                    <a:bodyPr/>
                    <a:lstStyle/>
                    <a:p>
                      <a:pPr marL="104775"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c>
                  <a:txBody>
                    <a:bodyPr/>
                    <a:lstStyle/>
                    <a:p>
                      <a:pPr marL="104775" algn="ctr">
                        <a:lnSpc>
                          <a:spcPct val="100000"/>
                        </a:lnSpc>
                      </a:pP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09855" algn="ctr">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270"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r>
              <a:tr h="91440">
                <a:tc>
                  <a:txBody>
                    <a:bodyPr/>
                    <a:lstStyle/>
                    <a:p>
                      <a:pPr marL="104775"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a:solidFill>
                        <a:srgbClr val="FFFFFF"/>
                      </a:solidFill>
                      <a:prstDash val="solid"/>
                    </a:lnL>
                    <a:lnR w="12700" cap="flat" cmpd="sng" algn="ctr">
                      <a:solidFill>
                        <a:schemeClr val="bg1"/>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c>
                  <a:txBody>
                    <a:bodyPr/>
                    <a:lstStyle/>
                    <a:p>
                      <a:pPr marL="104775" algn="ctr">
                        <a:lnSpc>
                          <a:spcPct val="100000"/>
                        </a:lnSpc>
                      </a:pPr>
                      <a:endParaRPr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09855" algn="ctr">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9D9D9"/>
                    </a:solidFill>
                  </a:tcPr>
                </a:tc>
                <a:tc>
                  <a:txBody>
                    <a:bodyPr/>
                    <a:lstStyle/>
                    <a:p>
                      <a:pPr marL="104775" marR="138430" indent="-1270" algn="l">
                        <a:lnSpc>
                          <a:spcPct val="100000"/>
                        </a:lnSpc>
                      </a:pPr>
                      <a:endParaRPr lang="en-US" sz="1200" dirty="0">
                        <a:solidFill>
                          <a:schemeClr val="tx1"/>
                        </a:solidFill>
                        <a:latin typeface="Trebuchet MS" panose="020B0603020202020204" pitchFamily="34" charset="0"/>
                        <a:ea typeface="+mn-ea"/>
                        <a:cs typeface="+mn-cs"/>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9D9D9"/>
                    </a:solidFill>
                  </a:tcPr>
                </a:tc>
              </a:tr>
            </a:tbl>
          </a:graphicData>
        </a:graphic>
      </p:graphicFrame>
    </p:spTree>
    <p:extLst>
      <p:ext uri="{BB962C8B-B14F-4D97-AF65-F5344CB8AC3E}">
        <p14:creationId xmlns:p14="http://schemas.microsoft.com/office/powerpoint/2010/main" val="239141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7997"/>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232916" y="1993392"/>
            <a:ext cx="9726168" cy="2627375"/>
          </a:xfrm>
          <a:prstGeom prst="rect">
            <a:avLst/>
          </a:prstGeom>
          <a:blipFill>
            <a:blip r:embed="rId3" cstate="print"/>
            <a:stretch>
              <a:fillRect/>
            </a:stretch>
          </a:blipFill>
        </p:spPr>
        <p:txBody>
          <a:bodyPr wrap="square" lIns="0" tIns="0" rIns="0" bIns="0" rtlCol="0"/>
          <a:lstStyle/>
          <a:p>
            <a:endParaRPr dirty="0"/>
          </a:p>
        </p:txBody>
      </p:sp>
      <p:sp>
        <p:nvSpPr>
          <p:cNvPr id="4" name="Slide Number Placeholder 3">
            <a:extLst>
              <a:ext uri="{FF2B5EF4-FFF2-40B4-BE49-F238E27FC236}">
                <a16:creationId xmlns:a16="http://schemas.microsoft.com/office/drawing/2014/main" xmlns="" id="{E15CCBCB-EE41-4D4A-9013-303986737775}"/>
              </a:ext>
            </a:extLst>
          </p:cNvPr>
          <p:cNvSpPr>
            <a:spLocks noGrp="1"/>
          </p:cNvSpPr>
          <p:nvPr>
            <p:ph type="sldNum" sz="quarter" idx="7"/>
          </p:nvPr>
        </p:nvSpPr>
        <p:spPr/>
        <p:txBody>
          <a:bodyPr/>
          <a:lstStyle/>
          <a:p>
            <a:fld id="{B6F15528-21DE-4FAA-801E-634DDDAF4B2B}" type="slidenum">
              <a:rPr lang="en-US" smtClean="0"/>
              <a:t>16</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7D0B981D-0AE8-42ED-ACA2-ABDACFC3EABF}"/>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61"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xmlns="" id="{AB93FCC0-7728-4E96-B635-78D1840D5B9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Trebuchet MS" panose="020B0603020202020204" pitchFamily="34" charset="0"/>
              <a:ea typeface="+mj-ea"/>
              <a:sym typeface="Trebuchet MS" panose="020B0603020202020204" pitchFamily="34" charset="0"/>
            </a:endParaRPr>
          </a:p>
        </p:txBody>
      </p:sp>
      <p:sp>
        <p:nvSpPr>
          <p:cNvPr id="2" name="Title 1">
            <a:extLst>
              <a:ext uri="{FF2B5EF4-FFF2-40B4-BE49-F238E27FC236}">
                <a16:creationId xmlns:a16="http://schemas.microsoft.com/office/drawing/2014/main" xmlns="" id="{5E64B6F3-E98C-4B10-941A-EE38ED08564E}"/>
              </a:ext>
            </a:extLst>
          </p:cNvPr>
          <p:cNvSpPr>
            <a:spLocks noGrp="1"/>
          </p:cNvSpPr>
          <p:nvPr>
            <p:ph type="title"/>
          </p:nvPr>
        </p:nvSpPr>
        <p:spPr>
          <a:xfrm>
            <a:off x="4152900" y="2751892"/>
            <a:ext cx="5448300" cy="1354217"/>
          </a:xfrm>
        </p:spPr>
        <p:txBody>
          <a:bodyPr/>
          <a:lstStyle/>
          <a:p>
            <a:pPr algn="ctr"/>
            <a:r>
              <a:rPr lang="en-US" sz="4400" dirty="0">
                <a:solidFill>
                  <a:schemeClr val="bg1"/>
                </a:solidFill>
              </a:rPr>
              <a:t>Overall Program</a:t>
            </a:r>
          </a:p>
        </p:txBody>
      </p:sp>
      <p:sp>
        <p:nvSpPr>
          <p:cNvPr id="3" name="Slide Number Placeholder 2">
            <a:extLst>
              <a:ext uri="{FF2B5EF4-FFF2-40B4-BE49-F238E27FC236}">
                <a16:creationId xmlns:a16="http://schemas.microsoft.com/office/drawing/2014/main" xmlns="" id="{1513042F-DAE9-4F1F-8BC9-C4F80C220AF9}"/>
              </a:ext>
            </a:extLst>
          </p:cNvPr>
          <p:cNvSpPr>
            <a:spLocks noGrp="1"/>
          </p:cNvSpPr>
          <p:nvPr>
            <p:ph type="sldNum" sz="quarter" idx="7"/>
          </p:nvPr>
        </p:nvSpPr>
        <p:spPr/>
        <p:txBody>
          <a:bodyPr/>
          <a:lstStyle/>
          <a:p>
            <a:fld id="{B6F15528-21DE-4FAA-801E-634DDDAF4B2B}" type="slidenum">
              <a:rPr lang="en-US" smtClean="0"/>
              <a:t>2</a:t>
            </a:fld>
            <a:endParaRPr lang="en-US" dirty="0"/>
          </a:p>
        </p:txBody>
      </p:sp>
    </p:spTree>
    <p:extLst>
      <p:ext uri="{BB962C8B-B14F-4D97-AF65-F5344CB8AC3E}">
        <p14:creationId xmlns:p14="http://schemas.microsoft.com/office/powerpoint/2010/main" val="1507299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FFF0C614-D090-414E-9A94-3E0EF69770BB}"/>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820"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xmlns="" id="{AD97F20A-D8D4-41F9-9A7F-A6AF10344AB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latin typeface="Trebuchet MS" panose="020B0603020202020204" pitchFamily="34" charset="0"/>
              <a:ea typeface="+mj-ea"/>
              <a:sym typeface="Trebuchet MS" panose="020B0603020202020204" pitchFamily="34" charset="0"/>
            </a:endParaRPr>
          </a:p>
        </p:txBody>
      </p:sp>
      <p:sp>
        <p:nvSpPr>
          <p:cNvPr id="5" name="object 5"/>
          <p:cNvSpPr/>
          <p:nvPr/>
        </p:nvSpPr>
        <p:spPr>
          <a:xfrm>
            <a:off x="9829800" y="0"/>
            <a:ext cx="2142744" cy="579120"/>
          </a:xfrm>
          <a:prstGeom prst="rect">
            <a:avLst/>
          </a:prstGeom>
          <a:blipFill>
            <a:blip r:embed="rId7" cstate="print"/>
            <a:stretch>
              <a:fillRect/>
            </a:stretch>
          </a:blipFill>
        </p:spPr>
        <p:txBody>
          <a:bodyPr wrap="square" lIns="0" tIns="0" rIns="0" bIns="0" rtlCol="0"/>
          <a:lstStyle/>
          <a:p>
            <a:endParaRPr dirty="0"/>
          </a:p>
        </p:txBody>
      </p:sp>
      <p:sp>
        <p:nvSpPr>
          <p:cNvPr id="8" name="Title 7">
            <a:extLst>
              <a:ext uri="{FF2B5EF4-FFF2-40B4-BE49-F238E27FC236}">
                <a16:creationId xmlns:a16="http://schemas.microsoft.com/office/drawing/2014/main" xmlns="" id="{4A2F47CB-7BE6-4358-A4D2-746C6CE46B42}"/>
              </a:ext>
            </a:extLst>
          </p:cNvPr>
          <p:cNvSpPr>
            <a:spLocks noGrp="1"/>
          </p:cNvSpPr>
          <p:nvPr>
            <p:ph type="title"/>
          </p:nvPr>
        </p:nvSpPr>
        <p:spPr>
          <a:xfrm>
            <a:off x="395386" y="453736"/>
            <a:ext cx="10957356" cy="430887"/>
          </a:xfrm>
        </p:spPr>
        <p:txBody>
          <a:bodyPr/>
          <a:lstStyle/>
          <a:p>
            <a:r>
              <a:rPr lang="en-US" dirty="0"/>
              <a:t>Summary</a:t>
            </a:r>
          </a:p>
        </p:txBody>
      </p:sp>
      <p:sp>
        <p:nvSpPr>
          <p:cNvPr id="2" name="Slide Number Placeholder 1">
            <a:extLst>
              <a:ext uri="{FF2B5EF4-FFF2-40B4-BE49-F238E27FC236}">
                <a16:creationId xmlns:a16="http://schemas.microsoft.com/office/drawing/2014/main" xmlns="" id="{0A910B77-3C62-4689-997B-7811D2E78B4E}"/>
              </a:ext>
            </a:extLst>
          </p:cNvPr>
          <p:cNvSpPr>
            <a:spLocks noGrp="1"/>
          </p:cNvSpPr>
          <p:nvPr>
            <p:ph type="sldNum" sz="quarter" idx="7"/>
          </p:nvPr>
        </p:nvSpPr>
        <p:spPr/>
        <p:txBody>
          <a:bodyPr/>
          <a:lstStyle/>
          <a:p>
            <a:fld id="{B6F15528-21DE-4FAA-801E-634DDDAF4B2B}" type="slidenum">
              <a:rPr lang="en-US" smtClean="0"/>
              <a:t>3</a:t>
            </a:fld>
            <a:endParaRPr lang="en-US" dirty="0"/>
          </a:p>
        </p:txBody>
      </p:sp>
      <p:graphicFrame>
        <p:nvGraphicFramePr>
          <p:cNvPr id="10" name="object 86">
            <a:extLst>
              <a:ext uri="{FF2B5EF4-FFF2-40B4-BE49-F238E27FC236}">
                <a16:creationId xmlns:a16="http://schemas.microsoft.com/office/drawing/2014/main" xmlns="" id="{26446D6F-8C5E-4068-AC93-3FF89D35762E}"/>
              </a:ext>
            </a:extLst>
          </p:cNvPr>
          <p:cNvGraphicFramePr>
            <a:graphicFrameLocks noGrp="1"/>
          </p:cNvGraphicFramePr>
          <p:nvPr>
            <p:extLst>
              <p:ext uri="{D42A27DB-BD31-4B8C-83A1-F6EECF244321}">
                <p14:modId xmlns:p14="http://schemas.microsoft.com/office/powerpoint/2010/main" val="3652503768"/>
              </p:ext>
            </p:extLst>
          </p:nvPr>
        </p:nvGraphicFramePr>
        <p:xfrm>
          <a:off x="395386" y="1095560"/>
          <a:ext cx="3804593" cy="891540"/>
        </p:xfrm>
        <a:graphic>
          <a:graphicData uri="http://schemas.openxmlformats.org/drawingml/2006/table">
            <a:tbl>
              <a:tblPr firstRow="1" bandRow="1">
                <a:tableStyleId>{2D5ABB26-0587-4C30-8999-92F81FD0307C}</a:tableStyleId>
              </a:tblPr>
              <a:tblGrid>
                <a:gridCol w="2292426">
                  <a:extLst>
                    <a:ext uri="{9D8B030D-6E8A-4147-A177-3AD203B41FA5}">
                      <a16:colId xmlns:a16="http://schemas.microsoft.com/office/drawing/2014/main" xmlns="" val="20000"/>
                    </a:ext>
                  </a:extLst>
                </a:gridCol>
                <a:gridCol w="1512167">
                  <a:extLst>
                    <a:ext uri="{9D8B030D-6E8A-4147-A177-3AD203B41FA5}">
                      <a16:colId xmlns:a16="http://schemas.microsoft.com/office/drawing/2014/main" xmlns="" val="20001"/>
                    </a:ext>
                  </a:extLst>
                </a:gridCol>
              </a:tblGrid>
              <a:tr h="181438">
                <a:tc>
                  <a:txBody>
                    <a:bodyPr/>
                    <a:lstStyle/>
                    <a:p>
                      <a:endParaRPr sz="2000" dirty="0">
                        <a:latin typeface="Trebuchet MS" panose="020B0603020202020204" pitchFamily="34" charset="0"/>
                        <a:cs typeface="Wingdings"/>
                      </a:endParaRPr>
                    </a:p>
                  </a:txBody>
                  <a:tcPr marL="0" marR="0" marT="0" marB="0">
                    <a:lnL>
                      <a:noFill/>
                    </a:lnL>
                    <a:lnR>
                      <a:noFill/>
                    </a:lnR>
                    <a:lnT w="12700">
                      <a:noFill/>
                      <a:prstDash val="solid"/>
                    </a:lnT>
                    <a:lnB w="12700">
                      <a:noFill/>
                      <a:prstDash val="solid"/>
                    </a:lnB>
                    <a:lnTlToBr w="12700" cmpd="sng">
                      <a:noFill/>
                      <a:prstDash val="solid"/>
                    </a:lnTlToBr>
                    <a:lnBlToTr w="12700" cmpd="sng">
                      <a:noFill/>
                      <a:prstDash val="solid"/>
                    </a:lnBlToTr>
                  </a:tcPr>
                </a:tc>
                <a:tc>
                  <a:txBody>
                    <a:bodyPr/>
                    <a:lstStyle/>
                    <a:p>
                      <a:endParaRPr sz="2000" dirty="0">
                        <a:latin typeface="Trebuchet MS" panose="020B0603020202020204" pitchFamily="34" charset="0"/>
                        <a:cs typeface="Wingdings"/>
                      </a:endParaRPr>
                    </a:p>
                  </a:txBody>
                  <a:tcPr marL="0" marR="0" marT="0" marB="0">
                    <a:lnL>
                      <a:noFill/>
                    </a:lnL>
                    <a:lnR>
                      <a:noFill/>
                    </a:lnR>
                    <a:lnT w="12700">
                      <a:noFill/>
                      <a:prstDash val="solid"/>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293370">
                <a:tc>
                  <a:txBody>
                    <a:bodyPr/>
                    <a:lstStyle/>
                    <a:p>
                      <a:pPr marL="84455">
                        <a:lnSpc>
                          <a:spcPct val="100000"/>
                        </a:lnSpc>
                      </a:pPr>
                      <a:r>
                        <a:rPr sz="1200" b="1" spc="-5" dirty="0">
                          <a:solidFill>
                            <a:schemeClr val="bg1"/>
                          </a:solidFill>
                          <a:latin typeface="Trebuchet MS" panose="020B0603020202020204" pitchFamily="34" charset="0"/>
                          <a:cs typeface="Calibri"/>
                        </a:rPr>
                        <a:t>S</a:t>
                      </a:r>
                      <a:r>
                        <a:rPr sz="1200" b="1" spc="-10" dirty="0">
                          <a:solidFill>
                            <a:schemeClr val="bg1"/>
                          </a:solidFill>
                          <a:latin typeface="Trebuchet MS" panose="020B0603020202020204" pitchFamily="34" charset="0"/>
                          <a:cs typeface="Calibri"/>
                        </a:rPr>
                        <a:t>t</a:t>
                      </a:r>
                      <a:r>
                        <a:rPr sz="1200" b="1" spc="-20" dirty="0">
                          <a:solidFill>
                            <a:schemeClr val="bg1"/>
                          </a:solidFill>
                          <a:latin typeface="Trebuchet MS" panose="020B0603020202020204" pitchFamily="34" charset="0"/>
                          <a:cs typeface="Calibri"/>
                        </a:rPr>
                        <a:t>a</a:t>
                      </a:r>
                      <a:r>
                        <a:rPr sz="1200" b="1" dirty="0">
                          <a:solidFill>
                            <a:schemeClr val="bg1"/>
                          </a:solidFill>
                          <a:latin typeface="Trebuchet MS" panose="020B0603020202020204" pitchFamily="34" charset="0"/>
                          <a:cs typeface="Calibri"/>
                        </a:rPr>
                        <a:t>tus</a:t>
                      </a:r>
                      <a:r>
                        <a:rPr sz="1200" b="1" spc="-20" dirty="0">
                          <a:solidFill>
                            <a:schemeClr val="bg1"/>
                          </a:solidFill>
                          <a:latin typeface="Trebuchet MS" panose="020B0603020202020204" pitchFamily="34" charset="0"/>
                          <a:cs typeface="Calibri"/>
                        </a:rPr>
                        <a:t> R</a:t>
                      </a:r>
                      <a:r>
                        <a:rPr sz="1200" b="1" spc="-5" dirty="0">
                          <a:solidFill>
                            <a:schemeClr val="bg1"/>
                          </a:solidFill>
                          <a:latin typeface="Trebuchet MS" panose="020B0603020202020204" pitchFamily="34" charset="0"/>
                          <a:cs typeface="Calibri"/>
                        </a:rPr>
                        <a:t>e</a:t>
                      </a:r>
                      <a:r>
                        <a:rPr sz="1200" b="1" dirty="0">
                          <a:solidFill>
                            <a:schemeClr val="bg1"/>
                          </a:solidFill>
                          <a:latin typeface="Trebuchet MS" panose="020B0603020202020204" pitchFamily="34" charset="0"/>
                          <a:cs typeface="Calibri"/>
                        </a:rPr>
                        <a:t>po</a:t>
                      </a:r>
                      <a:r>
                        <a:rPr sz="1200" b="1" spc="5" dirty="0">
                          <a:solidFill>
                            <a:schemeClr val="bg1"/>
                          </a:solidFill>
                          <a:latin typeface="Trebuchet MS" panose="020B0603020202020204" pitchFamily="34" charset="0"/>
                          <a:cs typeface="Calibri"/>
                        </a:rPr>
                        <a:t>r</a:t>
                      </a:r>
                      <a:r>
                        <a:rPr sz="1200" b="1" dirty="0">
                          <a:solidFill>
                            <a:schemeClr val="bg1"/>
                          </a:solidFill>
                          <a:latin typeface="Trebuchet MS" panose="020B0603020202020204" pitchFamily="34" charset="0"/>
                          <a:cs typeface="Calibri"/>
                        </a:rPr>
                        <a:t>t</a:t>
                      </a:r>
                      <a:r>
                        <a:rPr sz="1200" b="1" spc="-5" dirty="0">
                          <a:solidFill>
                            <a:schemeClr val="bg1"/>
                          </a:solidFill>
                          <a:latin typeface="Trebuchet MS" panose="020B0603020202020204" pitchFamily="34" charset="0"/>
                          <a:cs typeface="Calibri"/>
                        </a:rPr>
                        <a:t> D</a:t>
                      </a:r>
                      <a:r>
                        <a:rPr sz="1200" b="1" spc="-20" dirty="0">
                          <a:solidFill>
                            <a:schemeClr val="bg1"/>
                          </a:solidFill>
                          <a:latin typeface="Trebuchet MS" panose="020B0603020202020204" pitchFamily="34" charset="0"/>
                          <a:cs typeface="Calibri"/>
                        </a:rPr>
                        <a:t>a</a:t>
                      </a:r>
                      <a:r>
                        <a:rPr sz="1200" b="1" spc="-10" dirty="0">
                          <a:solidFill>
                            <a:schemeClr val="bg1"/>
                          </a:solidFill>
                          <a:latin typeface="Trebuchet MS" panose="020B0603020202020204" pitchFamily="34" charset="0"/>
                          <a:cs typeface="Calibri"/>
                        </a:rPr>
                        <a:t>t</a:t>
                      </a:r>
                      <a:r>
                        <a:rPr sz="1200" b="1" dirty="0">
                          <a:solidFill>
                            <a:schemeClr val="bg1"/>
                          </a:solidFill>
                          <a:latin typeface="Trebuchet MS" panose="020B0603020202020204" pitchFamily="34" charset="0"/>
                          <a:cs typeface="Calibri"/>
                        </a:rPr>
                        <a:t>e</a:t>
                      </a:r>
                    </a:p>
                  </a:txBody>
                  <a:tcPr marL="0" marR="0" marT="0" marB="0" anchor="ctr">
                    <a:lnL w="12700">
                      <a:noFill/>
                      <a:prstDash val="solid"/>
                    </a:lnL>
                    <a:lnR w="12700">
                      <a:noFill/>
                      <a:prstDash val="solid"/>
                    </a:lnR>
                    <a:lnT w="12700">
                      <a:noFill/>
                      <a:prstDash val="soli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nSpc>
                          <a:spcPct val="100000"/>
                        </a:lnSpc>
                      </a:pPr>
                      <a:r>
                        <a:rPr lang="en-US" sz="1200" b="1" dirty="0">
                          <a:solidFill>
                            <a:schemeClr val="tx1"/>
                          </a:solidFill>
                          <a:latin typeface="Trebuchet MS" panose="020B0603020202020204" pitchFamily="34" charset="0"/>
                          <a:cs typeface="Calibri"/>
                        </a:rPr>
                        <a:t>26 January 2019</a:t>
                      </a:r>
                      <a:endParaRPr sz="1200" b="1" dirty="0">
                        <a:solidFill>
                          <a:schemeClr val="tx1"/>
                        </a:solidFill>
                        <a:latin typeface="Trebuchet MS" panose="020B0603020202020204" pitchFamily="34" charset="0"/>
                        <a:cs typeface="Calibri"/>
                      </a:endParaRPr>
                    </a:p>
                  </a:txBody>
                  <a:tcPr marL="0" marR="0" marT="0" marB="0" anchor="ctr">
                    <a:lnL w="12700">
                      <a:noFill/>
                      <a:prstDash val="solid"/>
                    </a:lnL>
                    <a:lnR w="12700">
                      <a:noFill/>
                      <a:prstDash val="solid"/>
                    </a:lnR>
                    <a:lnT w="12700">
                      <a:noFill/>
                      <a:prstDash val="soli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xmlns="" val="10001"/>
                  </a:ext>
                </a:extLst>
              </a:tr>
              <a:tr h="293370">
                <a:tc>
                  <a:txBody>
                    <a:bodyPr/>
                    <a:lstStyle/>
                    <a:p>
                      <a:pPr marL="84455">
                        <a:lnSpc>
                          <a:spcPct val="100000"/>
                        </a:lnSpc>
                      </a:pPr>
                      <a:r>
                        <a:rPr lang="en-US" sz="1200" b="1" dirty="0">
                          <a:solidFill>
                            <a:schemeClr val="bg1"/>
                          </a:solidFill>
                          <a:latin typeface="Trebuchet MS" panose="020B0603020202020204" pitchFamily="34" charset="0"/>
                          <a:cs typeface="Calibri"/>
                        </a:rPr>
                        <a:t>Project Status</a:t>
                      </a:r>
                    </a:p>
                  </a:txBody>
                  <a:tcPr marL="0" marR="0" marT="0" marB="0" anchor="ctr">
                    <a:lnL w="12700">
                      <a:noFill/>
                      <a:prstDash val="solid"/>
                    </a:lnL>
                    <a:lnR w="12700">
                      <a:noFill/>
                      <a:prstDash val="solid"/>
                    </a:lnR>
                    <a:lnT w="12700" cap="flat" cmpd="sng" algn="ctr">
                      <a:solidFill>
                        <a:schemeClr val="bg1"/>
                      </a:solidFill>
                      <a:prstDash val="solid"/>
                      <a:round/>
                      <a:headEnd type="none" w="med" len="med"/>
                      <a:tailEnd type="none" w="med" len="med"/>
                    </a:lnT>
                    <a:lnB w="38100">
                      <a:noFill/>
                      <a:prstDash val="solid"/>
                    </a:lnB>
                    <a:lnTlToBr w="12700" cmpd="sng">
                      <a:noFill/>
                      <a:prstDash val="solid"/>
                    </a:lnTlToBr>
                    <a:lnBlToTr w="12700" cmpd="sng">
                      <a:noFill/>
                      <a:prstDash val="solid"/>
                    </a:lnBlToTr>
                    <a:solidFill>
                      <a:srgbClr val="EE504F"/>
                    </a:solidFill>
                  </a:tcPr>
                </a:tc>
                <a:tc>
                  <a:txBody>
                    <a:bodyPr/>
                    <a:lstStyle/>
                    <a:p>
                      <a:pPr marL="84455">
                        <a:lnSpc>
                          <a:spcPct val="100000"/>
                        </a:lnSpc>
                      </a:pPr>
                      <a:endParaRPr sz="1200" b="1" dirty="0">
                        <a:solidFill>
                          <a:schemeClr val="tx1"/>
                        </a:solidFill>
                        <a:latin typeface="Trebuchet MS" panose="020B0603020202020204" pitchFamily="34" charset="0"/>
                        <a:cs typeface="Calibri"/>
                      </a:endParaRPr>
                    </a:p>
                  </a:txBody>
                  <a:tcPr marL="0" marR="0" marT="0" marB="0" anchor="ctr">
                    <a:lnL w="12700">
                      <a:noFill/>
                      <a:prstDash val="solid"/>
                    </a:lnL>
                    <a:lnR w="12700">
                      <a:noFill/>
                      <a:prstDash val="solid"/>
                    </a:lnR>
                    <a:lnT w="12700" cap="flat" cmpd="sng" algn="ctr">
                      <a:solidFill>
                        <a:schemeClr val="bg1"/>
                      </a:solidFill>
                      <a:prstDash val="solid"/>
                      <a:round/>
                      <a:headEnd type="none" w="med" len="med"/>
                      <a:tailEnd type="none" w="med" len="med"/>
                    </a:lnT>
                    <a:lnB w="38100">
                      <a:noFill/>
                      <a:prstDash val="soli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xmlns="" val="871589050"/>
                  </a:ext>
                </a:extLst>
              </a:tr>
            </a:tbl>
          </a:graphicData>
        </a:graphic>
      </p:graphicFrame>
      <p:sp>
        <p:nvSpPr>
          <p:cNvPr id="11" name="object 62">
            <a:extLst>
              <a:ext uri="{FF2B5EF4-FFF2-40B4-BE49-F238E27FC236}">
                <a16:creationId xmlns:a16="http://schemas.microsoft.com/office/drawing/2014/main" xmlns="" id="{70F55F77-98A6-4EED-A142-F064F3D1A573}"/>
              </a:ext>
            </a:extLst>
          </p:cNvPr>
          <p:cNvSpPr/>
          <p:nvPr/>
        </p:nvSpPr>
        <p:spPr>
          <a:xfrm>
            <a:off x="8602798" y="1545177"/>
            <a:ext cx="457200" cy="184785"/>
          </a:xfrm>
          <a:custGeom>
            <a:avLst/>
            <a:gdLst/>
            <a:ahLst/>
            <a:cxnLst/>
            <a:rect l="l" t="t" r="r" b="b"/>
            <a:pathLst>
              <a:path w="457200" h="184785">
                <a:moveTo>
                  <a:pt x="0" y="0"/>
                </a:moveTo>
                <a:lnTo>
                  <a:pt x="457200" y="0"/>
                </a:lnTo>
                <a:lnTo>
                  <a:pt x="457200" y="184403"/>
                </a:lnTo>
                <a:lnTo>
                  <a:pt x="0" y="184403"/>
                </a:lnTo>
                <a:lnTo>
                  <a:pt x="0" y="0"/>
                </a:lnTo>
                <a:close/>
              </a:path>
            </a:pathLst>
          </a:custGeom>
          <a:solidFill>
            <a:srgbClr val="00B050"/>
          </a:solidFill>
        </p:spPr>
        <p:txBody>
          <a:bodyPr wrap="square" lIns="0" tIns="0" rIns="0" bIns="0" rtlCol="0"/>
          <a:lstStyle/>
          <a:p>
            <a:endParaRPr sz="1050" dirty="0"/>
          </a:p>
        </p:txBody>
      </p:sp>
      <p:sp>
        <p:nvSpPr>
          <p:cNvPr id="12" name="object 63">
            <a:extLst>
              <a:ext uri="{FF2B5EF4-FFF2-40B4-BE49-F238E27FC236}">
                <a16:creationId xmlns:a16="http://schemas.microsoft.com/office/drawing/2014/main" xmlns="" id="{8E9E8BCB-57F0-4441-9352-29C04A656600}"/>
              </a:ext>
            </a:extLst>
          </p:cNvPr>
          <p:cNvSpPr/>
          <p:nvPr/>
        </p:nvSpPr>
        <p:spPr>
          <a:xfrm>
            <a:off x="8602798" y="1833212"/>
            <a:ext cx="457200" cy="184785"/>
          </a:xfrm>
          <a:custGeom>
            <a:avLst/>
            <a:gdLst/>
            <a:ahLst/>
            <a:cxnLst/>
            <a:rect l="l" t="t" r="r" b="b"/>
            <a:pathLst>
              <a:path w="457200" h="184785">
                <a:moveTo>
                  <a:pt x="0" y="0"/>
                </a:moveTo>
                <a:lnTo>
                  <a:pt x="457200" y="0"/>
                </a:lnTo>
                <a:lnTo>
                  <a:pt x="457200" y="184403"/>
                </a:lnTo>
                <a:lnTo>
                  <a:pt x="0" y="184403"/>
                </a:lnTo>
                <a:lnTo>
                  <a:pt x="0" y="0"/>
                </a:lnTo>
                <a:close/>
              </a:path>
            </a:pathLst>
          </a:custGeom>
          <a:solidFill>
            <a:srgbClr val="FFC000"/>
          </a:solidFill>
        </p:spPr>
        <p:txBody>
          <a:bodyPr wrap="square" lIns="0" tIns="0" rIns="0" bIns="0" rtlCol="0"/>
          <a:lstStyle/>
          <a:p>
            <a:endParaRPr sz="1050" dirty="0"/>
          </a:p>
        </p:txBody>
      </p:sp>
      <p:sp>
        <p:nvSpPr>
          <p:cNvPr id="13" name="object 64">
            <a:extLst>
              <a:ext uri="{FF2B5EF4-FFF2-40B4-BE49-F238E27FC236}">
                <a16:creationId xmlns:a16="http://schemas.microsoft.com/office/drawing/2014/main" xmlns="" id="{CAC6C5B4-FB01-4C6E-B659-4401D158361C}"/>
              </a:ext>
            </a:extLst>
          </p:cNvPr>
          <p:cNvSpPr/>
          <p:nvPr/>
        </p:nvSpPr>
        <p:spPr>
          <a:xfrm>
            <a:off x="8602798" y="2119725"/>
            <a:ext cx="457200" cy="184785"/>
          </a:xfrm>
          <a:custGeom>
            <a:avLst/>
            <a:gdLst/>
            <a:ahLst/>
            <a:cxnLst/>
            <a:rect l="l" t="t" r="r" b="b"/>
            <a:pathLst>
              <a:path w="457200" h="184785">
                <a:moveTo>
                  <a:pt x="0" y="0"/>
                </a:moveTo>
                <a:lnTo>
                  <a:pt x="457200" y="0"/>
                </a:lnTo>
                <a:lnTo>
                  <a:pt x="457200" y="184403"/>
                </a:lnTo>
                <a:lnTo>
                  <a:pt x="0" y="184403"/>
                </a:lnTo>
                <a:lnTo>
                  <a:pt x="0" y="0"/>
                </a:lnTo>
                <a:close/>
              </a:path>
            </a:pathLst>
          </a:custGeom>
          <a:solidFill>
            <a:srgbClr val="FF2929"/>
          </a:solidFill>
        </p:spPr>
        <p:txBody>
          <a:bodyPr wrap="square" lIns="0" tIns="0" rIns="0" bIns="0" rtlCol="0"/>
          <a:lstStyle/>
          <a:p>
            <a:endParaRPr sz="1050" dirty="0"/>
          </a:p>
        </p:txBody>
      </p:sp>
      <p:sp>
        <p:nvSpPr>
          <p:cNvPr id="14" name="object 65">
            <a:extLst>
              <a:ext uri="{FF2B5EF4-FFF2-40B4-BE49-F238E27FC236}">
                <a16:creationId xmlns:a16="http://schemas.microsoft.com/office/drawing/2014/main" xmlns="" id="{23A18BF4-49EA-4C7D-BE6F-25A3FE43E3D0}"/>
              </a:ext>
            </a:extLst>
          </p:cNvPr>
          <p:cNvSpPr/>
          <p:nvPr/>
        </p:nvSpPr>
        <p:spPr>
          <a:xfrm>
            <a:off x="6666095" y="1524991"/>
            <a:ext cx="1507490" cy="988060"/>
          </a:xfrm>
          <a:custGeom>
            <a:avLst/>
            <a:gdLst/>
            <a:ahLst/>
            <a:cxnLst/>
            <a:rect l="l" t="t" r="r" b="b"/>
            <a:pathLst>
              <a:path w="1507490" h="988060">
                <a:moveTo>
                  <a:pt x="753618" y="0"/>
                </a:moveTo>
                <a:lnTo>
                  <a:pt x="691808" y="1636"/>
                </a:lnTo>
                <a:lnTo>
                  <a:pt x="631375" y="6462"/>
                </a:lnTo>
                <a:lnTo>
                  <a:pt x="572513" y="14350"/>
                </a:lnTo>
                <a:lnTo>
                  <a:pt x="515414" y="25172"/>
                </a:lnTo>
                <a:lnTo>
                  <a:pt x="460273" y="38803"/>
                </a:lnTo>
                <a:lnTo>
                  <a:pt x="407284" y="55113"/>
                </a:lnTo>
                <a:lnTo>
                  <a:pt x="356641" y="73978"/>
                </a:lnTo>
                <a:lnTo>
                  <a:pt x="308538" y="95269"/>
                </a:lnTo>
                <a:lnTo>
                  <a:pt x="263169" y="118859"/>
                </a:lnTo>
                <a:lnTo>
                  <a:pt x="220727" y="144622"/>
                </a:lnTo>
                <a:lnTo>
                  <a:pt x="181407" y="172430"/>
                </a:lnTo>
                <a:lnTo>
                  <a:pt x="145403" y="202157"/>
                </a:lnTo>
                <a:lnTo>
                  <a:pt x="112908" y="233674"/>
                </a:lnTo>
                <a:lnTo>
                  <a:pt x="84116" y="266856"/>
                </a:lnTo>
                <a:lnTo>
                  <a:pt x="59222" y="301575"/>
                </a:lnTo>
                <a:lnTo>
                  <a:pt x="38419" y="337703"/>
                </a:lnTo>
                <a:lnTo>
                  <a:pt x="21901" y="375115"/>
                </a:lnTo>
                <a:lnTo>
                  <a:pt x="9863" y="413682"/>
                </a:lnTo>
                <a:lnTo>
                  <a:pt x="2498" y="453278"/>
                </a:lnTo>
                <a:lnTo>
                  <a:pt x="0" y="493775"/>
                </a:lnTo>
                <a:lnTo>
                  <a:pt x="2498" y="534273"/>
                </a:lnTo>
                <a:lnTo>
                  <a:pt x="9863" y="573869"/>
                </a:lnTo>
                <a:lnTo>
                  <a:pt x="21901" y="612436"/>
                </a:lnTo>
                <a:lnTo>
                  <a:pt x="38419" y="649848"/>
                </a:lnTo>
                <a:lnTo>
                  <a:pt x="59222" y="685976"/>
                </a:lnTo>
                <a:lnTo>
                  <a:pt x="84116" y="720695"/>
                </a:lnTo>
                <a:lnTo>
                  <a:pt x="112908" y="753877"/>
                </a:lnTo>
                <a:lnTo>
                  <a:pt x="145403" y="785394"/>
                </a:lnTo>
                <a:lnTo>
                  <a:pt x="181407" y="815121"/>
                </a:lnTo>
                <a:lnTo>
                  <a:pt x="220727" y="842929"/>
                </a:lnTo>
                <a:lnTo>
                  <a:pt x="263169" y="868692"/>
                </a:lnTo>
                <a:lnTo>
                  <a:pt x="308538" y="892282"/>
                </a:lnTo>
                <a:lnTo>
                  <a:pt x="356641" y="913573"/>
                </a:lnTo>
                <a:lnTo>
                  <a:pt x="407284" y="932438"/>
                </a:lnTo>
                <a:lnTo>
                  <a:pt x="460273" y="948748"/>
                </a:lnTo>
                <a:lnTo>
                  <a:pt x="515414" y="962379"/>
                </a:lnTo>
                <a:lnTo>
                  <a:pt x="572513" y="973201"/>
                </a:lnTo>
                <a:lnTo>
                  <a:pt x="631375" y="981089"/>
                </a:lnTo>
                <a:lnTo>
                  <a:pt x="691808" y="985915"/>
                </a:lnTo>
                <a:lnTo>
                  <a:pt x="753618" y="987551"/>
                </a:lnTo>
                <a:lnTo>
                  <a:pt x="815427" y="985915"/>
                </a:lnTo>
                <a:lnTo>
                  <a:pt x="875860" y="981089"/>
                </a:lnTo>
                <a:lnTo>
                  <a:pt x="934722" y="973201"/>
                </a:lnTo>
                <a:lnTo>
                  <a:pt x="991821" y="962379"/>
                </a:lnTo>
                <a:lnTo>
                  <a:pt x="1046962" y="948748"/>
                </a:lnTo>
                <a:lnTo>
                  <a:pt x="1099951" y="932438"/>
                </a:lnTo>
                <a:lnTo>
                  <a:pt x="1150594" y="913573"/>
                </a:lnTo>
                <a:lnTo>
                  <a:pt x="1198697" y="892282"/>
                </a:lnTo>
                <a:lnTo>
                  <a:pt x="1244066" y="868692"/>
                </a:lnTo>
                <a:lnTo>
                  <a:pt x="1286508" y="842929"/>
                </a:lnTo>
                <a:lnTo>
                  <a:pt x="1325828" y="815121"/>
                </a:lnTo>
                <a:lnTo>
                  <a:pt x="1361832" y="785394"/>
                </a:lnTo>
                <a:lnTo>
                  <a:pt x="1394327" y="753877"/>
                </a:lnTo>
                <a:lnTo>
                  <a:pt x="1423119" y="720695"/>
                </a:lnTo>
                <a:lnTo>
                  <a:pt x="1448013" y="685976"/>
                </a:lnTo>
                <a:lnTo>
                  <a:pt x="1468816" y="649848"/>
                </a:lnTo>
                <a:lnTo>
                  <a:pt x="1485334" y="612436"/>
                </a:lnTo>
                <a:lnTo>
                  <a:pt x="1497372" y="573869"/>
                </a:lnTo>
                <a:lnTo>
                  <a:pt x="1504737" y="534273"/>
                </a:lnTo>
                <a:lnTo>
                  <a:pt x="1507236" y="493775"/>
                </a:lnTo>
                <a:lnTo>
                  <a:pt x="1504737" y="453278"/>
                </a:lnTo>
                <a:lnTo>
                  <a:pt x="1497372" y="413682"/>
                </a:lnTo>
                <a:lnTo>
                  <a:pt x="1485334" y="375115"/>
                </a:lnTo>
                <a:lnTo>
                  <a:pt x="1468816" y="337703"/>
                </a:lnTo>
                <a:lnTo>
                  <a:pt x="1448013" y="301575"/>
                </a:lnTo>
                <a:lnTo>
                  <a:pt x="1423119" y="266856"/>
                </a:lnTo>
                <a:lnTo>
                  <a:pt x="1394327" y="233674"/>
                </a:lnTo>
                <a:lnTo>
                  <a:pt x="1361832" y="202157"/>
                </a:lnTo>
                <a:lnTo>
                  <a:pt x="1325828" y="172430"/>
                </a:lnTo>
                <a:lnTo>
                  <a:pt x="1286508" y="144622"/>
                </a:lnTo>
                <a:lnTo>
                  <a:pt x="1244066" y="118859"/>
                </a:lnTo>
                <a:lnTo>
                  <a:pt x="1198697" y="95269"/>
                </a:lnTo>
                <a:lnTo>
                  <a:pt x="1150594" y="73978"/>
                </a:lnTo>
                <a:lnTo>
                  <a:pt x="1099951" y="55113"/>
                </a:lnTo>
                <a:lnTo>
                  <a:pt x="1046962" y="38803"/>
                </a:lnTo>
                <a:lnTo>
                  <a:pt x="991821" y="25172"/>
                </a:lnTo>
                <a:lnTo>
                  <a:pt x="934722" y="14350"/>
                </a:lnTo>
                <a:lnTo>
                  <a:pt x="875860" y="6462"/>
                </a:lnTo>
                <a:lnTo>
                  <a:pt x="815427" y="1636"/>
                </a:lnTo>
                <a:lnTo>
                  <a:pt x="753618" y="0"/>
                </a:lnTo>
                <a:close/>
              </a:path>
            </a:pathLst>
          </a:custGeom>
          <a:solidFill>
            <a:srgbClr val="FFC000"/>
          </a:solidFill>
        </p:spPr>
        <p:txBody>
          <a:bodyPr wrap="square" lIns="0" tIns="0" rIns="0" bIns="0" rtlCol="0"/>
          <a:lstStyle/>
          <a:p>
            <a:endParaRPr sz="1050" dirty="0"/>
          </a:p>
        </p:txBody>
      </p:sp>
      <p:sp>
        <p:nvSpPr>
          <p:cNvPr id="15" name="object 66">
            <a:extLst>
              <a:ext uri="{FF2B5EF4-FFF2-40B4-BE49-F238E27FC236}">
                <a16:creationId xmlns:a16="http://schemas.microsoft.com/office/drawing/2014/main" xmlns="" id="{E263034E-99A5-46CB-914B-383118AD7BB1}"/>
              </a:ext>
            </a:extLst>
          </p:cNvPr>
          <p:cNvSpPr/>
          <p:nvPr/>
        </p:nvSpPr>
        <p:spPr>
          <a:xfrm>
            <a:off x="6371925" y="1480796"/>
            <a:ext cx="755942" cy="811030"/>
          </a:xfrm>
          <a:prstGeom prst="rect">
            <a:avLst/>
          </a:prstGeom>
          <a:blipFill>
            <a:blip r:embed="rId8" cstate="print"/>
            <a:stretch>
              <a:fillRect/>
            </a:stretch>
          </a:blipFill>
        </p:spPr>
        <p:txBody>
          <a:bodyPr wrap="square" lIns="0" tIns="0" rIns="0" bIns="0" rtlCol="0"/>
          <a:lstStyle/>
          <a:p>
            <a:endParaRPr sz="1050" dirty="0"/>
          </a:p>
        </p:txBody>
      </p:sp>
      <p:sp>
        <p:nvSpPr>
          <p:cNvPr id="16" name="object 67">
            <a:extLst>
              <a:ext uri="{FF2B5EF4-FFF2-40B4-BE49-F238E27FC236}">
                <a16:creationId xmlns:a16="http://schemas.microsoft.com/office/drawing/2014/main" xmlns="" id="{3359F9E4-F675-4425-95D3-C1493084CFD6}"/>
              </a:ext>
            </a:extLst>
          </p:cNvPr>
          <p:cNvSpPr/>
          <p:nvPr/>
        </p:nvSpPr>
        <p:spPr>
          <a:xfrm>
            <a:off x="6368915" y="1476224"/>
            <a:ext cx="763905" cy="822960"/>
          </a:xfrm>
          <a:custGeom>
            <a:avLst/>
            <a:gdLst/>
            <a:ahLst/>
            <a:cxnLst/>
            <a:rect l="l" t="t" r="r" b="b"/>
            <a:pathLst>
              <a:path w="763904" h="822960">
                <a:moveTo>
                  <a:pt x="763524" y="0"/>
                </a:moveTo>
                <a:lnTo>
                  <a:pt x="0" y="0"/>
                </a:lnTo>
                <a:lnTo>
                  <a:pt x="0" y="822960"/>
                </a:lnTo>
                <a:lnTo>
                  <a:pt x="763524" y="822960"/>
                </a:lnTo>
                <a:lnTo>
                  <a:pt x="763524" y="0"/>
                </a:lnTo>
                <a:close/>
              </a:path>
            </a:pathLst>
          </a:custGeom>
          <a:ln w="9144">
            <a:solidFill>
              <a:srgbClr val="FFFFFF"/>
            </a:solidFill>
          </a:ln>
        </p:spPr>
        <p:txBody>
          <a:bodyPr wrap="square" lIns="0" tIns="0" rIns="0" bIns="0" rtlCol="0"/>
          <a:lstStyle/>
          <a:p>
            <a:endParaRPr sz="1050" dirty="0"/>
          </a:p>
        </p:txBody>
      </p:sp>
      <p:sp>
        <p:nvSpPr>
          <p:cNvPr id="17" name="object 68">
            <a:extLst>
              <a:ext uri="{FF2B5EF4-FFF2-40B4-BE49-F238E27FC236}">
                <a16:creationId xmlns:a16="http://schemas.microsoft.com/office/drawing/2014/main" xmlns="" id="{F590CA81-B230-400E-80FA-01C00CAE56A6}"/>
              </a:ext>
            </a:extLst>
          </p:cNvPr>
          <p:cNvSpPr/>
          <p:nvPr/>
        </p:nvSpPr>
        <p:spPr>
          <a:xfrm>
            <a:off x="7775566" y="1503656"/>
            <a:ext cx="759650" cy="811948"/>
          </a:xfrm>
          <a:prstGeom prst="rect">
            <a:avLst/>
          </a:prstGeom>
          <a:blipFill>
            <a:blip r:embed="rId9" cstate="print"/>
            <a:stretch>
              <a:fillRect/>
            </a:stretch>
          </a:blipFill>
        </p:spPr>
        <p:txBody>
          <a:bodyPr wrap="square" lIns="0" tIns="0" rIns="0" bIns="0" rtlCol="0"/>
          <a:lstStyle/>
          <a:p>
            <a:endParaRPr sz="1050" dirty="0"/>
          </a:p>
        </p:txBody>
      </p:sp>
      <p:sp>
        <p:nvSpPr>
          <p:cNvPr id="18" name="object 69">
            <a:extLst>
              <a:ext uri="{FF2B5EF4-FFF2-40B4-BE49-F238E27FC236}">
                <a16:creationId xmlns:a16="http://schemas.microsoft.com/office/drawing/2014/main" xmlns="" id="{B3972F02-B11E-44A7-88C6-84C3AB36D405}"/>
              </a:ext>
            </a:extLst>
          </p:cNvPr>
          <p:cNvSpPr/>
          <p:nvPr/>
        </p:nvSpPr>
        <p:spPr>
          <a:xfrm>
            <a:off x="7770995" y="1499084"/>
            <a:ext cx="768350" cy="824865"/>
          </a:xfrm>
          <a:custGeom>
            <a:avLst/>
            <a:gdLst/>
            <a:ahLst/>
            <a:cxnLst/>
            <a:rect l="l" t="t" r="r" b="b"/>
            <a:pathLst>
              <a:path w="768350" h="824864">
                <a:moveTo>
                  <a:pt x="0" y="0"/>
                </a:moveTo>
                <a:lnTo>
                  <a:pt x="768095" y="0"/>
                </a:lnTo>
                <a:lnTo>
                  <a:pt x="768095" y="824484"/>
                </a:lnTo>
                <a:lnTo>
                  <a:pt x="0" y="824484"/>
                </a:lnTo>
                <a:lnTo>
                  <a:pt x="0" y="0"/>
                </a:lnTo>
                <a:close/>
              </a:path>
            </a:pathLst>
          </a:custGeom>
          <a:ln w="9144">
            <a:solidFill>
              <a:srgbClr val="FFFFFF"/>
            </a:solidFill>
          </a:ln>
        </p:spPr>
        <p:txBody>
          <a:bodyPr wrap="square" lIns="0" tIns="0" rIns="0" bIns="0" rtlCol="0"/>
          <a:lstStyle/>
          <a:p>
            <a:endParaRPr sz="1050" dirty="0"/>
          </a:p>
        </p:txBody>
      </p:sp>
      <p:sp>
        <p:nvSpPr>
          <p:cNvPr id="19" name="object 70">
            <a:extLst>
              <a:ext uri="{FF2B5EF4-FFF2-40B4-BE49-F238E27FC236}">
                <a16:creationId xmlns:a16="http://schemas.microsoft.com/office/drawing/2014/main" xmlns="" id="{95CE9BBE-46CA-41EB-ACC1-4811A09D6A98}"/>
              </a:ext>
            </a:extLst>
          </p:cNvPr>
          <p:cNvSpPr/>
          <p:nvPr/>
        </p:nvSpPr>
        <p:spPr>
          <a:xfrm>
            <a:off x="6877931" y="1825219"/>
            <a:ext cx="1112520" cy="948055"/>
          </a:xfrm>
          <a:custGeom>
            <a:avLst/>
            <a:gdLst/>
            <a:ahLst/>
            <a:cxnLst/>
            <a:rect l="l" t="t" r="r" b="b"/>
            <a:pathLst>
              <a:path w="1112520" h="948054">
                <a:moveTo>
                  <a:pt x="556260" y="0"/>
                </a:moveTo>
                <a:lnTo>
                  <a:pt x="510638" y="1571"/>
                </a:lnTo>
                <a:lnTo>
                  <a:pt x="466031" y="6203"/>
                </a:lnTo>
                <a:lnTo>
                  <a:pt x="422584" y="13774"/>
                </a:lnTo>
                <a:lnTo>
                  <a:pt x="380439" y="24163"/>
                </a:lnTo>
                <a:lnTo>
                  <a:pt x="339738" y="37246"/>
                </a:lnTo>
                <a:lnTo>
                  <a:pt x="300626" y="52903"/>
                </a:lnTo>
                <a:lnTo>
                  <a:pt x="263246" y="71011"/>
                </a:lnTo>
                <a:lnTo>
                  <a:pt x="227740" y="91448"/>
                </a:lnTo>
                <a:lnTo>
                  <a:pt x="194252" y="114092"/>
                </a:lnTo>
                <a:lnTo>
                  <a:pt x="162925" y="138822"/>
                </a:lnTo>
                <a:lnTo>
                  <a:pt x="133902" y="165514"/>
                </a:lnTo>
                <a:lnTo>
                  <a:pt x="107326" y="194048"/>
                </a:lnTo>
                <a:lnTo>
                  <a:pt x="83340" y="224301"/>
                </a:lnTo>
                <a:lnTo>
                  <a:pt x="62088" y="256151"/>
                </a:lnTo>
                <a:lnTo>
                  <a:pt x="28358" y="324156"/>
                </a:lnTo>
                <a:lnTo>
                  <a:pt x="7280" y="397085"/>
                </a:lnTo>
                <a:lnTo>
                  <a:pt x="1843" y="435092"/>
                </a:lnTo>
                <a:lnTo>
                  <a:pt x="0" y="473963"/>
                </a:lnTo>
                <a:lnTo>
                  <a:pt x="1843" y="512835"/>
                </a:lnTo>
                <a:lnTo>
                  <a:pt x="7280" y="550842"/>
                </a:lnTo>
                <a:lnTo>
                  <a:pt x="28358" y="623771"/>
                </a:lnTo>
                <a:lnTo>
                  <a:pt x="62088" y="691776"/>
                </a:lnTo>
                <a:lnTo>
                  <a:pt x="83340" y="723626"/>
                </a:lnTo>
                <a:lnTo>
                  <a:pt x="107326" y="753879"/>
                </a:lnTo>
                <a:lnTo>
                  <a:pt x="133902" y="782413"/>
                </a:lnTo>
                <a:lnTo>
                  <a:pt x="162925" y="809105"/>
                </a:lnTo>
                <a:lnTo>
                  <a:pt x="194252" y="833835"/>
                </a:lnTo>
                <a:lnTo>
                  <a:pt x="227740" y="856479"/>
                </a:lnTo>
                <a:lnTo>
                  <a:pt x="263246" y="876916"/>
                </a:lnTo>
                <a:lnTo>
                  <a:pt x="300626" y="895024"/>
                </a:lnTo>
                <a:lnTo>
                  <a:pt x="339738" y="910681"/>
                </a:lnTo>
                <a:lnTo>
                  <a:pt x="380439" y="923764"/>
                </a:lnTo>
                <a:lnTo>
                  <a:pt x="422584" y="934153"/>
                </a:lnTo>
                <a:lnTo>
                  <a:pt x="466031" y="941724"/>
                </a:lnTo>
                <a:lnTo>
                  <a:pt x="510638" y="946356"/>
                </a:lnTo>
                <a:lnTo>
                  <a:pt x="556260" y="947927"/>
                </a:lnTo>
                <a:lnTo>
                  <a:pt x="601881" y="946356"/>
                </a:lnTo>
                <a:lnTo>
                  <a:pt x="646488" y="941724"/>
                </a:lnTo>
                <a:lnTo>
                  <a:pt x="689935" y="934153"/>
                </a:lnTo>
                <a:lnTo>
                  <a:pt x="732080" y="923764"/>
                </a:lnTo>
                <a:lnTo>
                  <a:pt x="772781" y="910681"/>
                </a:lnTo>
                <a:lnTo>
                  <a:pt x="811893" y="895024"/>
                </a:lnTo>
                <a:lnTo>
                  <a:pt x="849273" y="876916"/>
                </a:lnTo>
                <a:lnTo>
                  <a:pt x="884779" y="856479"/>
                </a:lnTo>
                <a:lnTo>
                  <a:pt x="918267" y="833835"/>
                </a:lnTo>
                <a:lnTo>
                  <a:pt x="949594" y="809105"/>
                </a:lnTo>
                <a:lnTo>
                  <a:pt x="978617" y="782413"/>
                </a:lnTo>
                <a:lnTo>
                  <a:pt x="1005193" y="753879"/>
                </a:lnTo>
                <a:lnTo>
                  <a:pt x="1029179" y="723626"/>
                </a:lnTo>
                <a:lnTo>
                  <a:pt x="1050431" y="691776"/>
                </a:lnTo>
                <a:lnTo>
                  <a:pt x="1084161" y="623771"/>
                </a:lnTo>
                <a:lnTo>
                  <a:pt x="1105239" y="550842"/>
                </a:lnTo>
                <a:lnTo>
                  <a:pt x="1110676" y="512835"/>
                </a:lnTo>
                <a:lnTo>
                  <a:pt x="1112520" y="473963"/>
                </a:lnTo>
                <a:lnTo>
                  <a:pt x="1110676" y="435092"/>
                </a:lnTo>
                <a:lnTo>
                  <a:pt x="1105239" y="397085"/>
                </a:lnTo>
                <a:lnTo>
                  <a:pt x="1084161" y="324156"/>
                </a:lnTo>
                <a:lnTo>
                  <a:pt x="1050431" y="256151"/>
                </a:lnTo>
                <a:lnTo>
                  <a:pt x="1029179" y="224301"/>
                </a:lnTo>
                <a:lnTo>
                  <a:pt x="1005193" y="194048"/>
                </a:lnTo>
                <a:lnTo>
                  <a:pt x="978617" y="165514"/>
                </a:lnTo>
                <a:lnTo>
                  <a:pt x="949594" y="138822"/>
                </a:lnTo>
                <a:lnTo>
                  <a:pt x="918267" y="114092"/>
                </a:lnTo>
                <a:lnTo>
                  <a:pt x="884779" y="91448"/>
                </a:lnTo>
                <a:lnTo>
                  <a:pt x="849273" y="71011"/>
                </a:lnTo>
                <a:lnTo>
                  <a:pt x="811893" y="52903"/>
                </a:lnTo>
                <a:lnTo>
                  <a:pt x="772781" y="37246"/>
                </a:lnTo>
                <a:lnTo>
                  <a:pt x="732080" y="24163"/>
                </a:lnTo>
                <a:lnTo>
                  <a:pt x="689935" y="13774"/>
                </a:lnTo>
                <a:lnTo>
                  <a:pt x="646488" y="6203"/>
                </a:lnTo>
                <a:lnTo>
                  <a:pt x="601881" y="1571"/>
                </a:lnTo>
                <a:lnTo>
                  <a:pt x="556260" y="0"/>
                </a:lnTo>
                <a:close/>
              </a:path>
            </a:pathLst>
          </a:custGeom>
          <a:solidFill>
            <a:srgbClr val="FFFFFF"/>
          </a:solidFill>
        </p:spPr>
        <p:txBody>
          <a:bodyPr wrap="square" lIns="0" tIns="0" rIns="0" bIns="0" rtlCol="0"/>
          <a:lstStyle/>
          <a:p>
            <a:endParaRPr sz="1050" dirty="0"/>
          </a:p>
        </p:txBody>
      </p:sp>
      <p:sp>
        <p:nvSpPr>
          <p:cNvPr id="20" name="object 71">
            <a:extLst>
              <a:ext uri="{FF2B5EF4-FFF2-40B4-BE49-F238E27FC236}">
                <a16:creationId xmlns:a16="http://schemas.microsoft.com/office/drawing/2014/main" xmlns="" id="{0B17132E-48FC-45FC-8FC9-62D22AFB3479}"/>
              </a:ext>
            </a:extLst>
          </p:cNvPr>
          <p:cNvSpPr/>
          <p:nvPr/>
        </p:nvSpPr>
        <p:spPr>
          <a:xfrm>
            <a:off x="6675426" y="2294611"/>
            <a:ext cx="462280" cy="190430"/>
          </a:xfrm>
          <a:custGeom>
            <a:avLst/>
            <a:gdLst/>
            <a:ahLst/>
            <a:cxnLst/>
            <a:rect l="l" t="t" r="r" b="b"/>
            <a:pathLst>
              <a:path w="462279" h="135889">
                <a:moveTo>
                  <a:pt x="0" y="0"/>
                </a:moveTo>
                <a:lnTo>
                  <a:pt x="461772" y="0"/>
                </a:lnTo>
                <a:lnTo>
                  <a:pt x="461772" y="135636"/>
                </a:lnTo>
                <a:lnTo>
                  <a:pt x="0" y="135636"/>
                </a:lnTo>
                <a:lnTo>
                  <a:pt x="0" y="0"/>
                </a:lnTo>
                <a:close/>
              </a:path>
            </a:pathLst>
          </a:custGeom>
          <a:solidFill>
            <a:srgbClr val="FFFFFF"/>
          </a:solidFill>
        </p:spPr>
        <p:txBody>
          <a:bodyPr wrap="square" lIns="0" tIns="0" rIns="0" bIns="0" rtlCol="0"/>
          <a:lstStyle/>
          <a:p>
            <a:endParaRPr sz="1050" dirty="0"/>
          </a:p>
        </p:txBody>
      </p:sp>
      <p:grpSp>
        <p:nvGrpSpPr>
          <p:cNvPr id="21" name="Group 20">
            <a:extLst>
              <a:ext uri="{FF2B5EF4-FFF2-40B4-BE49-F238E27FC236}">
                <a16:creationId xmlns:a16="http://schemas.microsoft.com/office/drawing/2014/main" xmlns="" id="{210716E5-58F7-48D6-9A45-C45AB33ACF95}"/>
              </a:ext>
            </a:extLst>
          </p:cNvPr>
          <p:cNvGrpSpPr/>
          <p:nvPr/>
        </p:nvGrpSpPr>
        <p:grpSpPr>
          <a:xfrm rot="13523284">
            <a:off x="6996340" y="1998809"/>
            <a:ext cx="465866" cy="376446"/>
            <a:chOff x="6009132" y="2583181"/>
            <a:chExt cx="465866" cy="376446"/>
          </a:xfrm>
        </p:grpSpPr>
        <p:sp>
          <p:nvSpPr>
            <p:cNvPr id="22" name="object 72">
              <a:extLst>
                <a:ext uri="{FF2B5EF4-FFF2-40B4-BE49-F238E27FC236}">
                  <a16:creationId xmlns:a16="http://schemas.microsoft.com/office/drawing/2014/main" xmlns="" id="{D8FFDD81-762C-44DA-BCCD-C4F77A92DB59}"/>
                </a:ext>
              </a:extLst>
            </p:cNvPr>
            <p:cNvSpPr/>
            <p:nvPr/>
          </p:nvSpPr>
          <p:spPr>
            <a:xfrm>
              <a:off x="6009132" y="2868187"/>
              <a:ext cx="91440" cy="91440"/>
            </a:xfrm>
            <a:custGeom>
              <a:avLst/>
              <a:gdLst/>
              <a:ahLst/>
              <a:cxnLst/>
              <a:rect l="l" t="t" r="r" b="b"/>
              <a:pathLst>
                <a:path w="91439" h="91439">
                  <a:moveTo>
                    <a:pt x="44368" y="0"/>
                  </a:moveTo>
                  <a:lnTo>
                    <a:pt x="8526" y="19108"/>
                  </a:lnTo>
                  <a:lnTo>
                    <a:pt x="0" y="45700"/>
                  </a:lnTo>
                  <a:lnTo>
                    <a:pt x="178" y="49764"/>
                  </a:lnTo>
                  <a:lnTo>
                    <a:pt x="20768" y="83451"/>
                  </a:lnTo>
                  <a:lnTo>
                    <a:pt x="49058" y="91300"/>
                  </a:lnTo>
                  <a:lnTo>
                    <a:pt x="62562" y="88185"/>
                  </a:lnTo>
                  <a:lnTo>
                    <a:pt x="74205" y="81268"/>
                  </a:lnTo>
                  <a:lnTo>
                    <a:pt x="83329" y="71103"/>
                  </a:lnTo>
                  <a:lnTo>
                    <a:pt x="89272" y="58247"/>
                  </a:lnTo>
                  <a:lnTo>
                    <a:pt x="91375" y="43253"/>
                  </a:lnTo>
                  <a:lnTo>
                    <a:pt x="88468" y="29494"/>
                  </a:lnTo>
                  <a:lnTo>
                    <a:pt x="81690" y="17607"/>
                  </a:lnTo>
                  <a:lnTo>
                    <a:pt x="71665" y="8273"/>
                  </a:lnTo>
                  <a:lnTo>
                    <a:pt x="59016" y="2176"/>
                  </a:lnTo>
                  <a:lnTo>
                    <a:pt x="44368" y="0"/>
                  </a:lnTo>
                  <a:close/>
                </a:path>
              </a:pathLst>
            </a:custGeom>
            <a:solidFill>
              <a:srgbClr val="595958"/>
            </a:solidFill>
          </p:spPr>
          <p:txBody>
            <a:bodyPr wrap="square" lIns="0" tIns="0" rIns="0" bIns="0" rtlCol="0"/>
            <a:lstStyle/>
            <a:p>
              <a:endParaRPr sz="1050" dirty="0"/>
            </a:p>
          </p:txBody>
        </p:sp>
        <p:sp>
          <p:nvSpPr>
            <p:cNvPr id="23" name="object 73">
              <a:extLst>
                <a:ext uri="{FF2B5EF4-FFF2-40B4-BE49-F238E27FC236}">
                  <a16:creationId xmlns:a16="http://schemas.microsoft.com/office/drawing/2014/main" xmlns="" id="{8A79FFD6-C9AE-4057-B102-2F5C77E08BA3}"/>
                </a:ext>
              </a:extLst>
            </p:cNvPr>
            <p:cNvSpPr/>
            <p:nvPr/>
          </p:nvSpPr>
          <p:spPr>
            <a:xfrm>
              <a:off x="6009132" y="2868187"/>
              <a:ext cx="91440" cy="91440"/>
            </a:xfrm>
            <a:custGeom>
              <a:avLst/>
              <a:gdLst/>
              <a:ahLst/>
              <a:cxnLst/>
              <a:rect l="l" t="t" r="r" b="b"/>
              <a:pathLst>
                <a:path w="91439" h="91439">
                  <a:moveTo>
                    <a:pt x="0" y="45700"/>
                  </a:moveTo>
                  <a:lnTo>
                    <a:pt x="18113" y="9254"/>
                  </a:lnTo>
                  <a:lnTo>
                    <a:pt x="44368" y="0"/>
                  </a:lnTo>
                  <a:lnTo>
                    <a:pt x="59016" y="2176"/>
                  </a:lnTo>
                  <a:lnTo>
                    <a:pt x="71665" y="8273"/>
                  </a:lnTo>
                  <a:lnTo>
                    <a:pt x="81690" y="17607"/>
                  </a:lnTo>
                  <a:lnTo>
                    <a:pt x="88468" y="29494"/>
                  </a:lnTo>
                  <a:lnTo>
                    <a:pt x="91375" y="43253"/>
                  </a:lnTo>
                  <a:lnTo>
                    <a:pt x="89272" y="58247"/>
                  </a:lnTo>
                  <a:lnTo>
                    <a:pt x="83329" y="71103"/>
                  </a:lnTo>
                  <a:lnTo>
                    <a:pt x="74205" y="81268"/>
                  </a:lnTo>
                  <a:lnTo>
                    <a:pt x="62562" y="88185"/>
                  </a:lnTo>
                  <a:lnTo>
                    <a:pt x="49058" y="91300"/>
                  </a:lnTo>
                  <a:lnTo>
                    <a:pt x="33791" y="89265"/>
                  </a:lnTo>
                  <a:lnTo>
                    <a:pt x="3460" y="63059"/>
                  </a:lnTo>
                  <a:lnTo>
                    <a:pt x="0" y="45700"/>
                  </a:lnTo>
                  <a:close/>
                </a:path>
              </a:pathLst>
            </a:custGeom>
            <a:ln w="12191">
              <a:solidFill>
                <a:srgbClr val="595958"/>
              </a:solidFill>
            </a:ln>
          </p:spPr>
          <p:txBody>
            <a:bodyPr wrap="square" lIns="0" tIns="0" rIns="0" bIns="0" rtlCol="0"/>
            <a:lstStyle/>
            <a:p>
              <a:endParaRPr sz="1050" dirty="0"/>
            </a:p>
          </p:txBody>
        </p:sp>
        <p:sp>
          <p:nvSpPr>
            <p:cNvPr id="24" name="object 74">
              <a:extLst>
                <a:ext uri="{FF2B5EF4-FFF2-40B4-BE49-F238E27FC236}">
                  <a16:creationId xmlns:a16="http://schemas.microsoft.com/office/drawing/2014/main" xmlns="" id="{D68213DA-C015-428D-B386-6694A85FFF9B}"/>
                </a:ext>
              </a:extLst>
            </p:cNvPr>
            <p:cNvSpPr/>
            <p:nvPr/>
          </p:nvSpPr>
          <p:spPr>
            <a:xfrm>
              <a:off x="6042659" y="2621227"/>
              <a:ext cx="381635" cy="285750"/>
            </a:xfrm>
            <a:custGeom>
              <a:avLst/>
              <a:gdLst/>
              <a:ahLst/>
              <a:cxnLst/>
              <a:rect l="l" t="t" r="r" b="b"/>
              <a:pathLst>
                <a:path w="381635" h="285750">
                  <a:moveTo>
                    <a:pt x="0" y="285534"/>
                  </a:moveTo>
                  <a:lnTo>
                    <a:pt x="381508" y="0"/>
                  </a:lnTo>
                </a:path>
              </a:pathLst>
            </a:custGeom>
            <a:ln w="12700">
              <a:solidFill>
                <a:srgbClr val="595958"/>
              </a:solidFill>
            </a:ln>
          </p:spPr>
          <p:txBody>
            <a:bodyPr wrap="square" lIns="0" tIns="0" rIns="0" bIns="0" rtlCol="0"/>
            <a:lstStyle/>
            <a:p>
              <a:endParaRPr sz="1050" dirty="0"/>
            </a:p>
          </p:txBody>
        </p:sp>
        <p:sp>
          <p:nvSpPr>
            <p:cNvPr id="25" name="object 75">
              <a:extLst>
                <a:ext uri="{FF2B5EF4-FFF2-40B4-BE49-F238E27FC236}">
                  <a16:creationId xmlns:a16="http://schemas.microsoft.com/office/drawing/2014/main" xmlns="" id="{CC5AFE3A-F818-43B6-AA40-91590C118EA5}"/>
                </a:ext>
              </a:extLst>
            </p:cNvPr>
            <p:cNvSpPr/>
            <p:nvPr/>
          </p:nvSpPr>
          <p:spPr>
            <a:xfrm>
              <a:off x="6391178" y="2583181"/>
              <a:ext cx="83820" cy="76200"/>
            </a:xfrm>
            <a:custGeom>
              <a:avLst/>
              <a:gdLst/>
              <a:ahLst/>
              <a:cxnLst/>
              <a:rect l="l" t="t" r="r" b="b"/>
              <a:pathLst>
                <a:path w="83820" h="76200">
                  <a:moveTo>
                    <a:pt x="83832" y="0"/>
                  </a:moveTo>
                  <a:lnTo>
                    <a:pt x="0" y="15163"/>
                  </a:lnTo>
                  <a:lnTo>
                    <a:pt x="45656" y="76161"/>
                  </a:lnTo>
                  <a:lnTo>
                    <a:pt x="83832" y="0"/>
                  </a:lnTo>
                  <a:close/>
                </a:path>
              </a:pathLst>
            </a:custGeom>
            <a:solidFill>
              <a:srgbClr val="595958"/>
            </a:solidFill>
          </p:spPr>
          <p:txBody>
            <a:bodyPr wrap="square" lIns="0" tIns="0" rIns="0" bIns="0" rtlCol="0"/>
            <a:lstStyle/>
            <a:p>
              <a:endParaRPr sz="1050" dirty="0"/>
            </a:p>
          </p:txBody>
        </p:sp>
      </p:grpSp>
      <p:sp>
        <p:nvSpPr>
          <p:cNvPr id="27" name="object 2">
            <a:extLst>
              <a:ext uri="{FF2B5EF4-FFF2-40B4-BE49-F238E27FC236}">
                <a16:creationId xmlns:a16="http://schemas.microsoft.com/office/drawing/2014/main" xmlns="" id="{06B3FD14-1340-4BE3-9A80-03A35BC3E4D6}"/>
              </a:ext>
            </a:extLst>
          </p:cNvPr>
          <p:cNvSpPr/>
          <p:nvPr/>
        </p:nvSpPr>
        <p:spPr>
          <a:xfrm>
            <a:off x="395386" y="4068096"/>
            <a:ext cx="2166500" cy="305298"/>
          </a:xfrm>
          <a:custGeom>
            <a:avLst/>
            <a:gdLst/>
            <a:ahLst/>
            <a:cxnLst/>
            <a:rect l="l" t="t" r="r" b="b"/>
            <a:pathLst>
              <a:path w="1748155" h="371475">
                <a:moveTo>
                  <a:pt x="0" y="0"/>
                </a:moveTo>
                <a:lnTo>
                  <a:pt x="1747621" y="0"/>
                </a:lnTo>
                <a:lnTo>
                  <a:pt x="1747621" y="371182"/>
                </a:lnTo>
                <a:lnTo>
                  <a:pt x="0" y="371182"/>
                </a:lnTo>
                <a:lnTo>
                  <a:pt x="0" y="0"/>
                </a:lnTo>
                <a:close/>
              </a:path>
            </a:pathLst>
          </a:custGeom>
          <a:solidFill>
            <a:srgbClr val="EE504F"/>
          </a:solidFill>
        </p:spPr>
        <p:txBody>
          <a:bodyPr wrap="square" lIns="0" tIns="0" rIns="0" bIns="0" rtlCol="0" anchor="ctr"/>
          <a:lstStyle/>
          <a:p>
            <a:pPr indent="117475"/>
            <a:r>
              <a:rPr lang="en-US" sz="1200" b="1" dirty="0">
                <a:solidFill>
                  <a:schemeClr val="bg1"/>
                </a:solidFill>
                <a:latin typeface="Trebuchet MS" panose="020B0603020202020204" pitchFamily="34" charset="0"/>
              </a:rPr>
              <a:t>Stream</a:t>
            </a:r>
            <a:endParaRPr sz="1200" b="1" dirty="0">
              <a:solidFill>
                <a:schemeClr val="bg1"/>
              </a:solidFill>
              <a:latin typeface="Trebuchet MS" panose="020B0603020202020204" pitchFamily="34" charset="0"/>
            </a:endParaRPr>
          </a:p>
        </p:txBody>
      </p:sp>
      <p:sp>
        <p:nvSpPr>
          <p:cNvPr id="28" name="object 3">
            <a:extLst>
              <a:ext uri="{FF2B5EF4-FFF2-40B4-BE49-F238E27FC236}">
                <a16:creationId xmlns:a16="http://schemas.microsoft.com/office/drawing/2014/main" xmlns="" id="{37F73EC4-C2F7-44F5-B0F0-21F72CB83366}"/>
              </a:ext>
            </a:extLst>
          </p:cNvPr>
          <p:cNvSpPr/>
          <p:nvPr/>
        </p:nvSpPr>
        <p:spPr>
          <a:xfrm>
            <a:off x="2717893" y="4068321"/>
            <a:ext cx="1087577" cy="305298"/>
          </a:xfrm>
          <a:custGeom>
            <a:avLst/>
            <a:gdLst/>
            <a:ahLst/>
            <a:cxnLst/>
            <a:rect l="l" t="t" r="r" b="b"/>
            <a:pathLst>
              <a:path w="877569" h="371475">
                <a:moveTo>
                  <a:pt x="0" y="0"/>
                </a:moveTo>
                <a:lnTo>
                  <a:pt x="877493" y="0"/>
                </a:lnTo>
                <a:lnTo>
                  <a:pt x="877493" y="371182"/>
                </a:lnTo>
                <a:lnTo>
                  <a:pt x="0" y="371182"/>
                </a:lnTo>
                <a:lnTo>
                  <a:pt x="0" y="0"/>
                </a:lnTo>
                <a:close/>
              </a:path>
            </a:pathLst>
          </a:custGeom>
          <a:solidFill>
            <a:srgbClr val="EE504F"/>
          </a:solidFill>
        </p:spPr>
        <p:txBody>
          <a:bodyPr wrap="square" lIns="0" tIns="0" rIns="0" bIns="0" rtlCol="0" anchor="ctr"/>
          <a:lstStyle/>
          <a:p>
            <a:pPr indent="166688"/>
            <a:r>
              <a:rPr lang="en-US" sz="1200" b="1" dirty="0">
                <a:solidFill>
                  <a:schemeClr val="bg1"/>
                </a:solidFill>
                <a:latin typeface="Trebuchet MS" panose="020B0603020202020204" pitchFamily="34" charset="0"/>
              </a:rPr>
              <a:t>Rating</a:t>
            </a:r>
            <a:endParaRPr sz="1200" b="1" dirty="0">
              <a:solidFill>
                <a:schemeClr val="bg1"/>
              </a:solidFill>
              <a:latin typeface="Trebuchet MS" panose="020B0603020202020204" pitchFamily="34" charset="0"/>
            </a:endParaRPr>
          </a:p>
        </p:txBody>
      </p:sp>
      <p:sp>
        <p:nvSpPr>
          <p:cNvPr id="29" name="object 5">
            <a:extLst>
              <a:ext uri="{FF2B5EF4-FFF2-40B4-BE49-F238E27FC236}">
                <a16:creationId xmlns:a16="http://schemas.microsoft.com/office/drawing/2014/main" xmlns="" id="{06368E8E-0BBD-40BA-ADF9-0142F82B66C9}"/>
              </a:ext>
            </a:extLst>
          </p:cNvPr>
          <p:cNvSpPr/>
          <p:nvPr/>
        </p:nvSpPr>
        <p:spPr>
          <a:xfrm>
            <a:off x="3961476" y="4068705"/>
            <a:ext cx="7849524" cy="305298"/>
          </a:xfrm>
          <a:custGeom>
            <a:avLst/>
            <a:gdLst/>
            <a:ahLst/>
            <a:cxnLst/>
            <a:rect l="l" t="t" r="r" b="b"/>
            <a:pathLst>
              <a:path w="6591300" h="371475">
                <a:moveTo>
                  <a:pt x="0" y="0"/>
                </a:moveTo>
                <a:lnTo>
                  <a:pt x="6591261" y="0"/>
                </a:lnTo>
                <a:lnTo>
                  <a:pt x="6591261" y="371182"/>
                </a:lnTo>
                <a:lnTo>
                  <a:pt x="0" y="371182"/>
                </a:lnTo>
                <a:lnTo>
                  <a:pt x="0" y="0"/>
                </a:lnTo>
                <a:close/>
              </a:path>
            </a:pathLst>
          </a:custGeom>
          <a:solidFill>
            <a:srgbClr val="EE504F"/>
          </a:solidFill>
        </p:spPr>
        <p:txBody>
          <a:bodyPr wrap="square" lIns="0" tIns="0" rIns="0" bIns="0" rtlCol="0" anchor="ctr"/>
          <a:lstStyle/>
          <a:p>
            <a:pPr indent="166688"/>
            <a:r>
              <a:rPr lang="en-US" sz="1200" b="1" dirty="0">
                <a:solidFill>
                  <a:schemeClr val="bg1"/>
                </a:solidFill>
                <a:latin typeface="Trebuchet MS" panose="020B0603020202020204" pitchFamily="34" charset="0"/>
              </a:rPr>
              <a:t>Comments</a:t>
            </a:r>
            <a:endParaRPr sz="1200" b="1" dirty="0">
              <a:solidFill>
                <a:schemeClr val="bg1"/>
              </a:solidFill>
              <a:latin typeface="Trebuchet MS" panose="020B0603020202020204" pitchFamily="34" charset="0"/>
            </a:endParaRPr>
          </a:p>
        </p:txBody>
      </p:sp>
      <p:sp>
        <p:nvSpPr>
          <p:cNvPr id="30" name="object 6">
            <a:extLst>
              <a:ext uri="{FF2B5EF4-FFF2-40B4-BE49-F238E27FC236}">
                <a16:creationId xmlns:a16="http://schemas.microsoft.com/office/drawing/2014/main" xmlns="" id="{60C753F9-91CC-42AB-9C00-B6E07DD4FFA5}"/>
              </a:ext>
            </a:extLst>
          </p:cNvPr>
          <p:cNvSpPr/>
          <p:nvPr/>
        </p:nvSpPr>
        <p:spPr>
          <a:xfrm>
            <a:off x="410278" y="4423869"/>
            <a:ext cx="2151609" cy="460818"/>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2F2F2"/>
          </a:solidFill>
        </p:spPr>
        <p:txBody>
          <a:bodyPr wrap="square" lIns="0" tIns="0" rIns="0" bIns="0" rtlCol="0" anchor="ctr"/>
          <a:lstStyle/>
          <a:p>
            <a:pPr algn="ctr"/>
            <a:r>
              <a:rPr lang="en-US" sz="1200" b="1" dirty="0">
                <a:latin typeface="Trebuchet MS" panose="020B0603020202020204" pitchFamily="34" charset="0"/>
              </a:rPr>
              <a:t>Process</a:t>
            </a:r>
            <a:endParaRPr sz="1200" b="1" dirty="0">
              <a:latin typeface="Trebuchet MS" panose="020B0603020202020204" pitchFamily="34" charset="0"/>
            </a:endParaRPr>
          </a:p>
        </p:txBody>
      </p:sp>
      <p:sp>
        <p:nvSpPr>
          <p:cNvPr id="31" name="object 6">
            <a:extLst>
              <a:ext uri="{FF2B5EF4-FFF2-40B4-BE49-F238E27FC236}">
                <a16:creationId xmlns:a16="http://schemas.microsoft.com/office/drawing/2014/main" xmlns="" id="{2EFDECAC-7874-463E-BAB3-01602A7DC41C}"/>
              </a:ext>
            </a:extLst>
          </p:cNvPr>
          <p:cNvSpPr/>
          <p:nvPr/>
        </p:nvSpPr>
        <p:spPr>
          <a:xfrm>
            <a:off x="2710447" y="4419601"/>
            <a:ext cx="1087577" cy="460818"/>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00B050"/>
          </a:solidFill>
        </p:spPr>
        <p:txBody>
          <a:bodyPr wrap="square" lIns="0" tIns="0" rIns="0" bIns="0" rtlCol="0"/>
          <a:lstStyle/>
          <a:p>
            <a:endParaRPr dirty="0">
              <a:latin typeface="Trebuchet MS" panose="020B0603020202020204" pitchFamily="34" charset="0"/>
            </a:endParaRPr>
          </a:p>
        </p:txBody>
      </p:sp>
      <p:sp>
        <p:nvSpPr>
          <p:cNvPr id="32" name="object 6">
            <a:extLst>
              <a:ext uri="{FF2B5EF4-FFF2-40B4-BE49-F238E27FC236}">
                <a16:creationId xmlns:a16="http://schemas.microsoft.com/office/drawing/2014/main" xmlns="" id="{8E5A8DE8-4E9C-46D2-B237-60DE8C7D9DC8}"/>
              </a:ext>
            </a:extLst>
          </p:cNvPr>
          <p:cNvSpPr/>
          <p:nvPr/>
        </p:nvSpPr>
        <p:spPr>
          <a:xfrm>
            <a:off x="3961476" y="4419600"/>
            <a:ext cx="7849524" cy="460818"/>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2F2F2"/>
          </a:solidFill>
        </p:spPr>
        <p:txBody>
          <a:bodyPr wrap="square" lIns="0" tIns="0" rIns="0" bIns="0" rtlCol="0" anchor="ctr"/>
          <a:lstStyle/>
          <a:p>
            <a:r>
              <a:rPr lang="en-US" sz="1100" dirty="0">
                <a:latin typeface="Trebuchet MS" panose="020B0603020202020204" pitchFamily="34" charset="0"/>
              </a:rPr>
              <a:t>This stream is on track, Core processes SME is engaged to validate </a:t>
            </a:r>
            <a:r>
              <a:rPr lang="en-US" sz="1100" dirty="0" smtClean="0">
                <a:latin typeface="Trebuchet MS" panose="020B0603020202020204" pitchFamily="34" charset="0"/>
              </a:rPr>
              <a:t>student affairs processes and managerial.</a:t>
            </a:r>
            <a:endParaRPr sz="1100" dirty="0">
              <a:latin typeface="Trebuchet MS" panose="020B0603020202020204" pitchFamily="34" charset="0"/>
            </a:endParaRPr>
          </a:p>
        </p:txBody>
      </p:sp>
      <p:sp>
        <p:nvSpPr>
          <p:cNvPr id="33" name="object 6">
            <a:extLst>
              <a:ext uri="{FF2B5EF4-FFF2-40B4-BE49-F238E27FC236}">
                <a16:creationId xmlns:a16="http://schemas.microsoft.com/office/drawing/2014/main" xmlns="" id="{2BBD8401-D573-489C-B447-66CC915C1F65}"/>
              </a:ext>
            </a:extLst>
          </p:cNvPr>
          <p:cNvSpPr/>
          <p:nvPr/>
        </p:nvSpPr>
        <p:spPr>
          <a:xfrm>
            <a:off x="410278" y="5374127"/>
            <a:ext cx="2151609" cy="460818"/>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2F2F2"/>
          </a:solidFill>
        </p:spPr>
        <p:txBody>
          <a:bodyPr wrap="square" lIns="0" tIns="0" rIns="0" bIns="0" rtlCol="0" anchor="ctr"/>
          <a:lstStyle/>
          <a:p>
            <a:pPr algn="ctr"/>
            <a:r>
              <a:rPr lang="en-US" sz="1200" b="1" dirty="0">
                <a:latin typeface="Trebuchet MS" panose="020B0603020202020204" pitchFamily="34" charset="0"/>
              </a:rPr>
              <a:t>OD</a:t>
            </a:r>
            <a:endParaRPr sz="1200" b="1" dirty="0">
              <a:latin typeface="Trebuchet MS" panose="020B0603020202020204" pitchFamily="34" charset="0"/>
            </a:endParaRPr>
          </a:p>
        </p:txBody>
      </p:sp>
      <p:sp>
        <p:nvSpPr>
          <p:cNvPr id="34" name="object 6">
            <a:extLst>
              <a:ext uri="{FF2B5EF4-FFF2-40B4-BE49-F238E27FC236}">
                <a16:creationId xmlns:a16="http://schemas.microsoft.com/office/drawing/2014/main" xmlns="" id="{90E2DBD4-635D-4569-8623-89B1C52272C5}"/>
              </a:ext>
            </a:extLst>
          </p:cNvPr>
          <p:cNvSpPr/>
          <p:nvPr/>
        </p:nvSpPr>
        <p:spPr>
          <a:xfrm>
            <a:off x="2710447" y="5369859"/>
            <a:ext cx="1087577" cy="460818"/>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FC000"/>
          </a:solidFill>
        </p:spPr>
        <p:txBody>
          <a:bodyPr wrap="square" lIns="0" tIns="0" rIns="0" bIns="0" rtlCol="0"/>
          <a:lstStyle/>
          <a:p>
            <a:endParaRPr dirty="0">
              <a:latin typeface="Trebuchet MS" panose="020B0603020202020204" pitchFamily="34" charset="0"/>
            </a:endParaRPr>
          </a:p>
        </p:txBody>
      </p:sp>
      <p:sp>
        <p:nvSpPr>
          <p:cNvPr id="35" name="object 6">
            <a:extLst>
              <a:ext uri="{FF2B5EF4-FFF2-40B4-BE49-F238E27FC236}">
                <a16:creationId xmlns:a16="http://schemas.microsoft.com/office/drawing/2014/main" xmlns="" id="{DC4D5942-E91E-4B80-8D5C-E63249E34257}"/>
              </a:ext>
            </a:extLst>
          </p:cNvPr>
          <p:cNvSpPr/>
          <p:nvPr/>
        </p:nvSpPr>
        <p:spPr>
          <a:xfrm>
            <a:off x="3961476" y="5369859"/>
            <a:ext cx="7849524" cy="460818"/>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2F2F2"/>
          </a:solidFill>
        </p:spPr>
        <p:txBody>
          <a:bodyPr wrap="square" lIns="0" tIns="0" rIns="0" bIns="0" rtlCol="0" anchor="ctr"/>
          <a:lstStyle/>
          <a:p>
            <a:r>
              <a:rPr lang="en-US" sz="1100" dirty="0">
                <a:latin typeface="Trebuchet MS" panose="020B0603020202020204" pitchFamily="34" charset="0"/>
              </a:rPr>
              <a:t>Changes to the team are fully implemented. Options report </a:t>
            </a:r>
            <a:r>
              <a:rPr lang="en-US" sz="1100" dirty="0" smtClean="0">
                <a:latin typeface="Trebuchet MS" panose="020B0603020202020204" pitchFamily="34" charset="0"/>
              </a:rPr>
              <a:t>is being finalized and reviewed with HE. Current State assessment report will be submitted for final review this week.</a:t>
            </a:r>
            <a:endParaRPr lang="en-US" sz="1100" dirty="0">
              <a:latin typeface="Trebuchet MS" panose="020B0603020202020204" pitchFamily="34" charset="0"/>
            </a:endParaRPr>
          </a:p>
        </p:txBody>
      </p:sp>
      <p:sp>
        <p:nvSpPr>
          <p:cNvPr id="36" name="object 6">
            <a:extLst>
              <a:ext uri="{FF2B5EF4-FFF2-40B4-BE49-F238E27FC236}">
                <a16:creationId xmlns:a16="http://schemas.microsoft.com/office/drawing/2014/main" xmlns="" id="{A16D379B-6E46-42F1-9ECA-59566936623B}"/>
              </a:ext>
            </a:extLst>
          </p:cNvPr>
          <p:cNvSpPr/>
          <p:nvPr/>
        </p:nvSpPr>
        <p:spPr>
          <a:xfrm>
            <a:off x="410278" y="5841662"/>
            <a:ext cx="2151609" cy="460818"/>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2F2F2"/>
          </a:solidFill>
        </p:spPr>
        <p:txBody>
          <a:bodyPr wrap="square" lIns="0" tIns="0" rIns="0" bIns="0" rtlCol="0" anchor="ctr"/>
          <a:lstStyle/>
          <a:p>
            <a:pPr algn="ctr"/>
            <a:r>
              <a:rPr lang="en-US" sz="1200" b="1" dirty="0">
                <a:latin typeface="Trebuchet MS" panose="020B0603020202020204" pitchFamily="34" charset="0"/>
              </a:rPr>
              <a:t>IT</a:t>
            </a:r>
            <a:endParaRPr sz="1200" b="1" dirty="0">
              <a:latin typeface="Trebuchet MS" panose="020B0603020202020204" pitchFamily="34" charset="0"/>
            </a:endParaRPr>
          </a:p>
        </p:txBody>
      </p:sp>
      <p:sp>
        <p:nvSpPr>
          <p:cNvPr id="37" name="object 6">
            <a:extLst>
              <a:ext uri="{FF2B5EF4-FFF2-40B4-BE49-F238E27FC236}">
                <a16:creationId xmlns:a16="http://schemas.microsoft.com/office/drawing/2014/main" xmlns="" id="{C0402198-86DD-4128-91AF-67965FD78662}"/>
              </a:ext>
            </a:extLst>
          </p:cNvPr>
          <p:cNvSpPr/>
          <p:nvPr/>
        </p:nvSpPr>
        <p:spPr>
          <a:xfrm>
            <a:off x="2710447" y="5837394"/>
            <a:ext cx="1087577" cy="460818"/>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00B050"/>
          </a:solidFill>
        </p:spPr>
        <p:txBody>
          <a:bodyPr wrap="square" lIns="0" tIns="0" rIns="0" bIns="0" rtlCol="0"/>
          <a:lstStyle/>
          <a:p>
            <a:endParaRPr dirty="0">
              <a:latin typeface="Trebuchet MS" panose="020B0603020202020204" pitchFamily="34" charset="0"/>
            </a:endParaRPr>
          </a:p>
        </p:txBody>
      </p:sp>
      <p:sp>
        <p:nvSpPr>
          <p:cNvPr id="38" name="object 6">
            <a:extLst>
              <a:ext uri="{FF2B5EF4-FFF2-40B4-BE49-F238E27FC236}">
                <a16:creationId xmlns:a16="http://schemas.microsoft.com/office/drawing/2014/main" xmlns="" id="{A0F10489-FF32-4AE4-8E1B-CE59882FC812}"/>
              </a:ext>
            </a:extLst>
          </p:cNvPr>
          <p:cNvSpPr/>
          <p:nvPr/>
        </p:nvSpPr>
        <p:spPr>
          <a:xfrm>
            <a:off x="3961476" y="5837394"/>
            <a:ext cx="7849524" cy="460818"/>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2F2F2"/>
          </a:solidFill>
        </p:spPr>
        <p:txBody>
          <a:bodyPr wrap="square" lIns="0" tIns="0" rIns="0" bIns="0" rtlCol="0" anchor="ctr"/>
          <a:lstStyle/>
          <a:p>
            <a:pPr lvl="0"/>
            <a:r>
              <a:rPr lang="en-US" sz="1100" dirty="0" smtClean="0">
                <a:latin typeface="Trebuchet MS" panose="020B0603020202020204" pitchFamily="34" charset="0"/>
              </a:rPr>
              <a:t>Delays in completing the survey has impacted the schedule and delivery of CSA report. Workarounds are in place to deliver the report this week.</a:t>
            </a:r>
            <a:endParaRPr lang="en-US" sz="1100" dirty="0">
              <a:latin typeface="Trebuchet MS" panose="020B0603020202020204" pitchFamily="34" charset="0"/>
            </a:endParaRPr>
          </a:p>
        </p:txBody>
      </p:sp>
      <p:sp>
        <p:nvSpPr>
          <p:cNvPr id="39" name="object 6">
            <a:extLst>
              <a:ext uri="{FF2B5EF4-FFF2-40B4-BE49-F238E27FC236}">
                <a16:creationId xmlns:a16="http://schemas.microsoft.com/office/drawing/2014/main" xmlns="" id="{6764415C-FBA3-4BAF-97C1-5B92D2EB4156}"/>
              </a:ext>
            </a:extLst>
          </p:cNvPr>
          <p:cNvSpPr/>
          <p:nvPr/>
        </p:nvSpPr>
        <p:spPr>
          <a:xfrm>
            <a:off x="395386" y="6320982"/>
            <a:ext cx="2151609" cy="460818"/>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2F2F2"/>
          </a:solidFill>
        </p:spPr>
        <p:txBody>
          <a:bodyPr wrap="square" lIns="0" tIns="0" rIns="0" bIns="0" rtlCol="0" anchor="ctr"/>
          <a:lstStyle/>
          <a:p>
            <a:pPr algn="ctr"/>
            <a:r>
              <a:rPr lang="en-US" sz="1200" b="1" dirty="0">
                <a:latin typeface="Trebuchet MS" panose="020B0603020202020204" pitchFamily="34" charset="0"/>
              </a:rPr>
              <a:t>Governance</a:t>
            </a:r>
            <a:endParaRPr sz="1200" b="1" dirty="0">
              <a:latin typeface="Trebuchet MS" panose="020B0603020202020204" pitchFamily="34" charset="0"/>
            </a:endParaRPr>
          </a:p>
        </p:txBody>
      </p:sp>
      <p:sp>
        <p:nvSpPr>
          <p:cNvPr id="40" name="object 6">
            <a:extLst>
              <a:ext uri="{FF2B5EF4-FFF2-40B4-BE49-F238E27FC236}">
                <a16:creationId xmlns:a16="http://schemas.microsoft.com/office/drawing/2014/main" xmlns="" id="{BC1544EA-1864-497C-BDE4-3B130480BBAB}"/>
              </a:ext>
            </a:extLst>
          </p:cNvPr>
          <p:cNvSpPr/>
          <p:nvPr/>
        </p:nvSpPr>
        <p:spPr>
          <a:xfrm>
            <a:off x="2710447" y="6316714"/>
            <a:ext cx="1087577" cy="460818"/>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FC000"/>
          </a:solidFill>
        </p:spPr>
        <p:txBody>
          <a:bodyPr wrap="square" lIns="0" tIns="0" rIns="0" bIns="0" rtlCol="0"/>
          <a:lstStyle/>
          <a:p>
            <a:endParaRPr dirty="0">
              <a:latin typeface="Trebuchet MS" panose="020B0603020202020204" pitchFamily="34" charset="0"/>
            </a:endParaRPr>
          </a:p>
        </p:txBody>
      </p:sp>
      <p:sp>
        <p:nvSpPr>
          <p:cNvPr id="41" name="object 6">
            <a:extLst>
              <a:ext uri="{FF2B5EF4-FFF2-40B4-BE49-F238E27FC236}">
                <a16:creationId xmlns:a16="http://schemas.microsoft.com/office/drawing/2014/main" xmlns="" id="{3E311239-6DAB-424B-92D2-4D66F508BDBF}"/>
              </a:ext>
            </a:extLst>
          </p:cNvPr>
          <p:cNvSpPr/>
          <p:nvPr/>
        </p:nvSpPr>
        <p:spPr>
          <a:xfrm>
            <a:off x="3946585" y="6316714"/>
            <a:ext cx="7849524" cy="460818"/>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2F2F2"/>
          </a:solidFill>
        </p:spPr>
        <p:txBody>
          <a:bodyPr wrap="square" lIns="0" tIns="0" rIns="0" bIns="0" rtlCol="0" anchor="ctr"/>
          <a:lstStyle/>
          <a:p>
            <a:pPr lvl="0"/>
            <a:r>
              <a:rPr lang="en-US" sz="1100" dirty="0" smtClean="0">
                <a:latin typeface="Trebuchet MS" panose="020B0603020202020204" pitchFamily="34" charset="0"/>
              </a:rPr>
              <a:t>Governance stream has been improved with Higher Education content and examples. </a:t>
            </a:r>
            <a:r>
              <a:rPr lang="en-US" sz="1100" dirty="0" smtClean="0">
                <a:latin typeface="Trebuchet MS" panose="020B0603020202020204" pitchFamily="34" charset="0"/>
              </a:rPr>
              <a:t>With approval of CSA this week, the stream will be back on track.</a:t>
            </a:r>
            <a:endParaRPr lang="en-US" sz="1100" dirty="0">
              <a:latin typeface="Trebuchet MS" panose="020B0603020202020204" pitchFamily="34" charset="0"/>
            </a:endParaRPr>
          </a:p>
        </p:txBody>
      </p:sp>
      <p:sp>
        <p:nvSpPr>
          <p:cNvPr id="7" name="Rectangle 6">
            <a:extLst>
              <a:ext uri="{FF2B5EF4-FFF2-40B4-BE49-F238E27FC236}">
                <a16:creationId xmlns:a16="http://schemas.microsoft.com/office/drawing/2014/main" xmlns="" id="{E6A60FF5-843D-4CC8-820E-8BA01680C2AC}"/>
              </a:ext>
            </a:extLst>
          </p:cNvPr>
          <p:cNvSpPr/>
          <p:nvPr/>
        </p:nvSpPr>
        <p:spPr>
          <a:xfrm>
            <a:off x="9101091" y="1490990"/>
            <a:ext cx="726481" cy="261610"/>
          </a:xfrm>
          <a:prstGeom prst="rect">
            <a:avLst/>
          </a:prstGeom>
        </p:spPr>
        <p:txBody>
          <a:bodyPr wrap="none">
            <a:spAutoFit/>
          </a:bodyPr>
          <a:lstStyle/>
          <a:p>
            <a:r>
              <a:rPr lang="en-US" sz="1050" dirty="0">
                <a:latin typeface="Trebuchet MS" panose="020B0603020202020204" pitchFamily="34" charset="0"/>
              </a:rPr>
              <a:t>All Clear</a:t>
            </a:r>
          </a:p>
        </p:txBody>
      </p:sp>
      <p:sp>
        <p:nvSpPr>
          <p:cNvPr id="42" name="Rectangle 41">
            <a:extLst>
              <a:ext uri="{FF2B5EF4-FFF2-40B4-BE49-F238E27FC236}">
                <a16:creationId xmlns:a16="http://schemas.microsoft.com/office/drawing/2014/main" xmlns="" id="{4500A96F-F85A-495D-8A65-A218C99F1CE3}"/>
              </a:ext>
            </a:extLst>
          </p:cNvPr>
          <p:cNvSpPr/>
          <p:nvPr/>
        </p:nvSpPr>
        <p:spPr>
          <a:xfrm>
            <a:off x="9089338" y="1801043"/>
            <a:ext cx="1220206" cy="253916"/>
          </a:xfrm>
          <a:prstGeom prst="rect">
            <a:avLst/>
          </a:prstGeom>
        </p:spPr>
        <p:txBody>
          <a:bodyPr wrap="none">
            <a:spAutoFit/>
          </a:bodyPr>
          <a:lstStyle/>
          <a:p>
            <a:r>
              <a:rPr lang="en-US" sz="1050" dirty="0">
                <a:latin typeface="Trebuchet MS" panose="020B0603020202020204" pitchFamily="34" charset="0"/>
              </a:rPr>
              <a:t>Within Tolerance</a:t>
            </a:r>
          </a:p>
        </p:txBody>
      </p:sp>
      <p:sp>
        <p:nvSpPr>
          <p:cNvPr id="43" name="Rectangle 42">
            <a:extLst>
              <a:ext uri="{FF2B5EF4-FFF2-40B4-BE49-F238E27FC236}">
                <a16:creationId xmlns:a16="http://schemas.microsoft.com/office/drawing/2014/main" xmlns="" id="{AC5C7DEE-1CFC-44DC-95D7-90BBD5A64D5D}"/>
              </a:ext>
            </a:extLst>
          </p:cNvPr>
          <p:cNvSpPr/>
          <p:nvPr/>
        </p:nvSpPr>
        <p:spPr>
          <a:xfrm>
            <a:off x="9089338" y="2076792"/>
            <a:ext cx="1507144" cy="253916"/>
          </a:xfrm>
          <a:prstGeom prst="rect">
            <a:avLst/>
          </a:prstGeom>
        </p:spPr>
        <p:txBody>
          <a:bodyPr wrap="none">
            <a:spAutoFit/>
          </a:bodyPr>
          <a:lstStyle/>
          <a:p>
            <a:r>
              <a:rPr lang="en-US" sz="1050" dirty="0">
                <a:latin typeface="Trebuchet MS" panose="020B0603020202020204" pitchFamily="34" charset="0"/>
              </a:rPr>
              <a:t>Intervention Required</a:t>
            </a:r>
          </a:p>
        </p:txBody>
      </p:sp>
      <p:grpSp>
        <p:nvGrpSpPr>
          <p:cNvPr id="44" name="Group 43">
            <a:extLst>
              <a:ext uri="{FF2B5EF4-FFF2-40B4-BE49-F238E27FC236}">
                <a16:creationId xmlns:a16="http://schemas.microsoft.com/office/drawing/2014/main" xmlns="" id="{F7F1E70C-EBF9-4E76-A3A5-BA8218F3E5D5}"/>
              </a:ext>
            </a:extLst>
          </p:cNvPr>
          <p:cNvGrpSpPr/>
          <p:nvPr/>
        </p:nvGrpSpPr>
        <p:grpSpPr>
          <a:xfrm>
            <a:off x="380495" y="2657436"/>
            <a:ext cx="11415614" cy="1335726"/>
            <a:chOff x="275610" y="3021351"/>
            <a:chExt cx="9211290" cy="1625261"/>
          </a:xfrm>
        </p:grpSpPr>
        <p:sp>
          <p:nvSpPr>
            <p:cNvPr id="45" name="object 2">
              <a:extLst>
                <a:ext uri="{FF2B5EF4-FFF2-40B4-BE49-F238E27FC236}">
                  <a16:creationId xmlns:a16="http://schemas.microsoft.com/office/drawing/2014/main" xmlns="" id="{06B3FD14-1340-4BE3-9A80-03A35BC3E4D6}"/>
                </a:ext>
              </a:extLst>
            </p:cNvPr>
            <p:cNvSpPr/>
            <p:nvPr/>
          </p:nvSpPr>
          <p:spPr>
            <a:xfrm>
              <a:off x="275610" y="3021351"/>
              <a:ext cx="9211290" cy="367160"/>
            </a:xfrm>
            <a:custGeom>
              <a:avLst/>
              <a:gdLst/>
              <a:ahLst/>
              <a:cxnLst/>
              <a:rect l="l" t="t" r="r" b="b"/>
              <a:pathLst>
                <a:path w="1748155" h="371475">
                  <a:moveTo>
                    <a:pt x="0" y="0"/>
                  </a:moveTo>
                  <a:lnTo>
                    <a:pt x="1747621" y="0"/>
                  </a:lnTo>
                  <a:lnTo>
                    <a:pt x="1747621" y="371182"/>
                  </a:lnTo>
                  <a:lnTo>
                    <a:pt x="0" y="371182"/>
                  </a:lnTo>
                  <a:lnTo>
                    <a:pt x="0" y="0"/>
                  </a:lnTo>
                  <a:close/>
                </a:path>
              </a:pathLst>
            </a:custGeom>
            <a:solidFill>
              <a:srgbClr val="EE504F"/>
            </a:solidFill>
          </p:spPr>
          <p:txBody>
            <a:bodyPr wrap="square" lIns="0" tIns="0" rIns="0" bIns="0" rtlCol="0" anchor="ctr"/>
            <a:lstStyle/>
            <a:p>
              <a:pPr indent="117475"/>
              <a:r>
                <a:rPr lang="en-US" sz="1200" b="1" dirty="0">
                  <a:solidFill>
                    <a:schemeClr val="bg1"/>
                  </a:solidFill>
                  <a:latin typeface="Trebuchet MS" panose="020B0603020202020204" pitchFamily="34" charset="0"/>
                </a:rPr>
                <a:t>Overall</a:t>
              </a:r>
              <a:endParaRPr sz="1200" b="1" dirty="0">
                <a:solidFill>
                  <a:schemeClr val="bg1"/>
                </a:solidFill>
                <a:latin typeface="Trebuchet MS" panose="020B0603020202020204" pitchFamily="34" charset="0"/>
              </a:endParaRPr>
            </a:p>
          </p:txBody>
        </p:sp>
        <p:sp>
          <p:nvSpPr>
            <p:cNvPr id="50" name="object 6">
              <a:extLst>
                <a:ext uri="{FF2B5EF4-FFF2-40B4-BE49-F238E27FC236}">
                  <a16:creationId xmlns:a16="http://schemas.microsoft.com/office/drawing/2014/main" xmlns="" id="{8E5A8DE8-4E9C-46D2-B237-60DE8C7D9DC8}"/>
                </a:ext>
              </a:extLst>
            </p:cNvPr>
            <p:cNvSpPr/>
            <p:nvPr/>
          </p:nvSpPr>
          <p:spPr>
            <a:xfrm>
              <a:off x="275610" y="3459980"/>
              <a:ext cx="9211290" cy="1186632"/>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2F2F2"/>
            </a:solidFill>
          </p:spPr>
          <p:txBody>
            <a:bodyPr wrap="square" lIns="0" tIns="0" rIns="0" bIns="0" rtlCol="0" anchor="ctr"/>
            <a:lstStyle/>
            <a:p>
              <a:r>
                <a:rPr lang="en-US" sz="1200" dirty="0" smtClean="0">
                  <a:latin typeface="Trebuchet MS" panose="020B0603020202020204" pitchFamily="34" charset="0"/>
                </a:rPr>
                <a:t>Delays in 3 streams of the program has prompted the status to amber. All </a:t>
              </a:r>
              <a:r>
                <a:rPr lang="en-US" sz="1200" dirty="0">
                  <a:latin typeface="Trebuchet MS" panose="020B0603020202020204" pitchFamily="34" charset="0"/>
                </a:rPr>
                <a:t>streams </a:t>
              </a:r>
              <a:r>
                <a:rPr lang="en-US" sz="1200" dirty="0" smtClean="0">
                  <a:latin typeface="Trebuchet MS" panose="020B0603020202020204" pitchFamily="34" charset="0"/>
                </a:rPr>
                <a:t>have </a:t>
              </a:r>
              <a:r>
                <a:rPr lang="en-US" sz="1200" dirty="0" err="1" smtClean="0">
                  <a:latin typeface="Trebuchet MS" panose="020B0603020202020204" pitchFamily="34" charset="0"/>
                </a:rPr>
                <a:t>finalised</a:t>
              </a:r>
              <a:r>
                <a:rPr lang="en-US" sz="1200" dirty="0" smtClean="0">
                  <a:latin typeface="Trebuchet MS" panose="020B0603020202020204" pitchFamily="34" charset="0"/>
                </a:rPr>
                <a:t> the first project milestone and undergoing approval walk through (Process architecture and design principles, OD current assessment report, Governance current state assessment, journey prioritization and IT current state assessment). Two actions to recover the schedule are: </a:t>
              </a:r>
            </a:p>
            <a:p>
              <a:r>
                <a:rPr lang="en-US" sz="1200" dirty="0" smtClean="0">
                  <a:latin typeface="Trebuchet MS" panose="020B0603020202020204" pitchFamily="34" charset="0"/>
                </a:rPr>
                <a:t>1- Complete review all the first milestone deliverables </a:t>
              </a:r>
            </a:p>
            <a:p>
              <a:r>
                <a:rPr lang="en-US" sz="1200" dirty="0" smtClean="0">
                  <a:latin typeface="Trebuchet MS" panose="020B0603020202020204" pitchFamily="34" charset="0"/>
                </a:rPr>
                <a:t>2- Schedule CX focus groups asap</a:t>
              </a:r>
              <a:endParaRPr sz="1200" dirty="0">
                <a:latin typeface="Trebuchet MS" panose="020B0603020202020204" pitchFamily="34" charset="0"/>
              </a:endParaRPr>
            </a:p>
          </p:txBody>
        </p:sp>
      </p:grpSp>
      <p:graphicFrame>
        <p:nvGraphicFramePr>
          <p:cNvPr id="3" name="Table 2"/>
          <p:cNvGraphicFramePr>
            <a:graphicFrameLocks noGrp="1"/>
          </p:cNvGraphicFramePr>
          <p:nvPr>
            <p:extLst>
              <p:ext uri="{D42A27DB-BD31-4B8C-83A1-F6EECF244321}">
                <p14:modId xmlns:p14="http://schemas.microsoft.com/office/powerpoint/2010/main" val="1653971111"/>
              </p:ext>
            </p:extLst>
          </p:nvPr>
        </p:nvGraphicFramePr>
        <p:xfrm>
          <a:off x="386554" y="2011235"/>
          <a:ext cx="3813424" cy="586740"/>
        </p:xfrm>
        <a:graphic>
          <a:graphicData uri="http://schemas.openxmlformats.org/drawingml/2006/table">
            <a:tbl>
              <a:tblPr firstRow="1" bandRow="1">
                <a:tableStyleId>{2D5ABB26-0587-4C30-8999-92F81FD0307C}</a:tableStyleId>
              </a:tblPr>
              <a:tblGrid>
                <a:gridCol w="953356">
                  <a:extLst>
                    <a:ext uri="{9D8B030D-6E8A-4147-A177-3AD203B41FA5}">
                      <a16:colId xmlns:a16="http://schemas.microsoft.com/office/drawing/2014/main" xmlns="" val="20001"/>
                    </a:ext>
                  </a:extLst>
                </a:gridCol>
                <a:gridCol w="953356">
                  <a:extLst>
                    <a:ext uri="{9D8B030D-6E8A-4147-A177-3AD203B41FA5}">
                      <a16:colId xmlns:a16="http://schemas.microsoft.com/office/drawing/2014/main" xmlns="" val="20002"/>
                    </a:ext>
                  </a:extLst>
                </a:gridCol>
                <a:gridCol w="953356">
                  <a:extLst>
                    <a:ext uri="{9D8B030D-6E8A-4147-A177-3AD203B41FA5}">
                      <a16:colId xmlns:a16="http://schemas.microsoft.com/office/drawing/2014/main" xmlns="" val="20003"/>
                    </a:ext>
                  </a:extLst>
                </a:gridCol>
                <a:gridCol w="953356">
                  <a:extLst>
                    <a:ext uri="{9D8B030D-6E8A-4147-A177-3AD203B41FA5}">
                      <a16:colId xmlns:a16="http://schemas.microsoft.com/office/drawing/2014/main" xmlns="" val="20004"/>
                    </a:ext>
                  </a:extLst>
                </a:gridCol>
              </a:tblGrid>
              <a:tr h="293370">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Schedule</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l">
                        <a:lnSpc>
                          <a:spcPct val="100000"/>
                        </a:lnSpc>
                      </a:pPr>
                      <a:r>
                        <a:rPr lang="en-US" sz="1200" b="1" dirty="0">
                          <a:solidFill>
                            <a:schemeClr val="bg1"/>
                          </a:solidFill>
                          <a:latin typeface="Trebuchet MS" panose="020B0603020202020204" pitchFamily="34" charset="0"/>
                          <a:ea typeface="+mn-ea"/>
                          <a:cs typeface="Calibri"/>
                        </a:rPr>
                        <a:t>Risk/Issues</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Quality</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l">
                        <a:lnSpc>
                          <a:spcPct val="100000"/>
                        </a:lnSpc>
                      </a:pPr>
                      <a:r>
                        <a:rPr lang="en-US" sz="1200" b="1" dirty="0">
                          <a:solidFill>
                            <a:schemeClr val="bg1"/>
                          </a:solidFill>
                          <a:latin typeface="Trebuchet MS" panose="020B0603020202020204" pitchFamily="34" charset="0"/>
                          <a:ea typeface="+mn-ea"/>
                          <a:cs typeface="Calibri"/>
                        </a:rPr>
                        <a:t>Resources</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extLst>
                  <a:ext uri="{0D108BD9-81ED-4DB2-BD59-A6C34878D82A}">
                    <a16:rowId xmlns:a16="http://schemas.microsoft.com/office/drawing/2014/main" xmlns="" val="10000"/>
                  </a:ext>
                </a:extLst>
              </a:tr>
              <a:tr h="293370">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xmlns="" val="10001"/>
                  </a:ext>
                </a:extLst>
              </a:tr>
            </a:tbl>
          </a:graphicData>
        </a:graphic>
      </p:graphicFrame>
      <p:sp>
        <p:nvSpPr>
          <p:cNvPr id="53" name="object 6">
            <a:extLst>
              <a:ext uri="{FF2B5EF4-FFF2-40B4-BE49-F238E27FC236}">
                <a16:creationId xmlns:a16="http://schemas.microsoft.com/office/drawing/2014/main" xmlns="" id="{2BBD8401-D573-489C-B447-66CC915C1F65}"/>
              </a:ext>
            </a:extLst>
          </p:cNvPr>
          <p:cNvSpPr/>
          <p:nvPr/>
        </p:nvSpPr>
        <p:spPr>
          <a:xfrm>
            <a:off x="410278" y="4896806"/>
            <a:ext cx="2151609" cy="460818"/>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2F2F2"/>
          </a:solidFill>
        </p:spPr>
        <p:txBody>
          <a:bodyPr wrap="square" lIns="0" tIns="0" rIns="0" bIns="0" rtlCol="0" anchor="ctr"/>
          <a:lstStyle/>
          <a:p>
            <a:pPr algn="ctr"/>
            <a:r>
              <a:rPr lang="en-US" sz="1200" b="1" dirty="0">
                <a:latin typeface="Trebuchet MS" panose="020B0603020202020204" pitchFamily="34" charset="0"/>
              </a:rPr>
              <a:t>CX</a:t>
            </a:r>
            <a:endParaRPr sz="1200" b="1" dirty="0">
              <a:latin typeface="Trebuchet MS" panose="020B0603020202020204" pitchFamily="34" charset="0"/>
            </a:endParaRPr>
          </a:p>
        </p:txBody>
      </p:sp>
      <p:sp>
        <p:nvSpPr>
          <p:cNvPr id="54" name="object 6">
            <a:extLst>
              <a:ext uri="{FF2B5EF4-FFF2-40B4-BE49-F238E27FC236}">
                <a16:creationId xmlns:a16="http://schemas.microsoft.com/office/drawing/2014/main" xmlns="" id="{90E2DBD4-635D-4569-8623-89B1C52272C5}"/>
              </a:ext>
            </a:extLst>
          </p:cNvPr>
          <p:cNvSpPr/>
          <p:nvPr/>
        </p:nvSpPr>
        <p:spPr>
          <a:xfrm>
            <a:off x="2710447" y="4892538"/>
            <a:ext cx="1087577" cy="458819"/>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FC000"/>
          </a:solidFill>
        </p:spPr>
        <p:txBody>
          <a:bodyPr wrap="square" lIns="0" tIns="0" rIns="0" bIns="0" rtlCol="0"/>
          <a:lstStyle/>
          <a:p>
            <a:endParaRPr dirty="0">
              <a:latin typeface="Trebuchet MS" panose="020B0603020202020204" pitchFamily="34" charset="0"/>
            </a:endParaRPr>
          </a:p>
        </p:txBody>
      </p:sp>
      <p:sp>
        <p:nvSpPr>
          <p:cNvPr id="55" name="object 6">
            <a:extLst>
              <a:ext uri="{FF2B5EF4-FFF2-40B4-BE49-F238E27FC236}">
                <a16:creationId xmlns:a16="http://schemas.microsoft.com/office/drawing/2014/main" xmlns="" id="{DC4D5942-E91E-4B80-8D5C-E63249E34257}"/>
              </a:ext>
            </a:extLst>
          </p:cNvPr>
          <p:cNvSpPr/>
          <p:nvPr/>
        </p:nvSpPr>
        <p:spPr>
          <a:xfrm>
            <a:off x="3961476" y="4892538"/>
            <a:ext cx="7849524" cy="460818"/>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2F2F2"/>
          </a:solidFill>
        </p:spPr>
        <p:txBody>
          <a:bodyPr wrap="square" lIns="0" tIns="0" rIns="0" bIns="0" rtlCol="0" anchor="ctr"/>
          <a:lstStyle/>
          <a:p>
            <a:r>
              <a:rPr lang="en-US" sz="1100" dirty="0" smtClean="0">
                <a:latin typeface="Trebuchet MS" panose="020B0603020202020204" pitchFamily="34" charset="0"/>
              </a:rPr>
              <a:t>Scheduling focus groups are delayed – they need to be scheduled asap.</a:t>
            </a:r>
            <a:endParaRPr lang="en-US" sz="1100" dirty="0">
              <a:latin typeface="Trebuchet MS" panose="020B0603020202020204" pitchFamily="34" charset="0"/>
            </a:endParaRPr>
          </a:p>
        </p:txBody>
      </p:sp>
    </p:spTree>
    <p:extLst>
      <p:ext uri="{BB962C8B-B14F-4D97-AF65-F5344CB8AC3E}">
        <p14:creationId xmlns:p14="http://schemas.microsoft.com/office/powerpoint/2010/main" val="2799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25E503CA-8257-4A5E-9651-430BCB7CC4C7}"/>
              </a:ext>
            </a:extLst>
          </p:cNvPr>
          <p:cNvGraphicFramePr>
            <a:graphicFrameLocks noChangeAspect="1"/>
          </p:cNvGraphicFramePr>
          <p:nvPr>
            <p:custDataLst>
              <p:tags r:id="rId2"/>
            </p:custDataLst>
            <p:extLst>
              <p:ext uri="{D42A27DB-BD31-4B8C-83A1-F6EECF244321}">
                <p14:modId xmlns:p14="http://schemas.microsoft.com/office/powerpoint/2010/main" val="2872775933"/>
              </p:ext>
            </p:extLst>
          </p:nvPr>
        </p:nvGraphicFramePr>
        <p:xfrm>
          <a:off x="1144588" y="1588"/>
          <a:ext cx="1588" cy="1588"/>
        </p:xfrm>
        <a:graphic>
          <a:graphicData uri="http://schemas.openxmlformats.org/presentationml/2006/ole">
            <mc:AlternateContent xmlns:mc="http://schemas.openxmlformats.org/markup-compatibility/2006">
              <mc:Choice xmlns:v="urn:schemas-microsoft-com:vml" Requires="v">
                <p:oleObj spid="_x0000_s34888"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144588" y="1588"/>
                        <a:ext cx="1588" cy="1588"/>
                      </a:xfrm>
                      <a:prstGeom prst="rect">
                        <a:avLst/>
                      </a:prstGeom>
                    </p:spPr>
                  </p:pic>
                </p:oleObj>
              </mc:Fallback>
            </mc:AlternateContent>
          </a:graphicData>
        </a:graphic>
      </p:graphicFrame>
      <p:graphicFrame>
        <p:nvGraphicFramePr>
          <p:cNvPr id="48" name="Table 47">
            <a:extLst>
              <a:ext uri="{FF2B5EF4-FFF2-40B4-BE49-F238E27FC236}">
                <a16:creationId xmlns:a16="http://schemas.microsoft.com/office/drawing/2014/main" xmlns="" id="{14BF97CC-F3CD-4F86-9B07-6854581A1D4E}"/>
              </a:ext>
            </a:extLst>
          </p:cNvPr>
          <p:cNvGraphicFramePr>
            <a:graphicFrameLocks noGrp="1"/>
          </p:cNvGraphicFramePr>
          <p:nvPr>
            <p:extLst/>
          </p:nvPr>
        </p:nvGraphicFramePr>
        <p:xfrm>
          <a:off x="609598" y="1160258"/>
          <a:ext cx="11216642" cy="5597213"/>
        </p:xfrm>
        <a:graphic>
          <a:graphicData uri="http://schemas.openxmlformats.org/drawingml/2006/table">
            <a:tbl>
              <a:tblPr firstRow="1" bandRow="1"/>
              <a:tblGrid>
                <a:gridCol w="2438402">
                  <a:extLst>
                    <a:ext uri="{9D8B030D-6E8A-4147-A177-3AD203B41FA5}">
                      <a16:colId xmlns:a16="http://schemas.microsoft.com/office/drawing/2014/main" xmlns="" val="20000"/>
                    </a:ext>
                  </a:extLst>
                </a:gridCol>
                <a:gridCol w="1463040">
                  <a:extLst>
                    <a:ext uri="{9D8B030D-6E8A-4147-A177-3AD203B41FA5}">
                      <a16:colId xmlns:a16="http://schemas.microsoft.com/office/drawing/2014/main" xmlns="" val="20001"/>
                    </a:ext>
                  </a:extLst>
                </a:gridCol>
                <a:gridCol w="1463040">
                  <a:extLst>
                    <a:ext uri="{9D8B030D-6E8A-4147-A177-3AD203B41FA5}">
                      <a16:colId xmlns:a16="http://schemas.microsoft.com/office/drawing/2014/main" xmlns="" val="20002"/>
                    </a:ext>
                  </a:extLst>
                </a:gridCol>
                <a:gridCol w="1463040">
                  <a:extLst>
                    <a:ext uri="{9D8B030D-6E8A-4147-A177-3AD203B41FA5}">
                      <a16:colId xmlns:a16="http://schemas.microsoft.com/office/drawing/2014/main" xmlns="" val="20003"/>
                    </a:ext>
                  </a:extLst>
                </a:gridCol>
                <a:gridCol w="1463040">
                  <a:extLst>
                    <a:ext uri="{9D8B030D-6E8A-4147-A177-3AD203B41FA5}">
                      <a16:colId xmlns:a16="http://schemas.microsoft.com/office/drawing/2014/main" xmlns="" val="20004"/>
                    </a:ext>
                  </a:extLst>
                </a:gridCol>
                <a:gridCol w="1463040">
                  <a:extLst>
                    <a:ext uri="{9D8B030D-6E8A-4147-A177-3AD203B41FA5}">
                      <a16:colId xmlns:a16="http://schemas.microsoft.com/office/drawing/2014/main" xmlns="" val="20005"/>
                    </a:ext>
                  </a:extLst>
                </a:gridCol>
                <a:gridCol w="1463040">
                  <a:extLst>
                    <a:ext uri="{9D8B030D-6E8A-4147-A177-3AD203B41FA5}">
                      <a16:colId xmlns:a16="http://schemas.microsoft.com/office/drawing/2014/main" xmlns="" val="20006"/>
                    </a:ext>
                  </a:extLst>
                </a:gridCol>
              </a:tblGrid>
              <a:tr h="27432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000" b="1" i="0" u="none" strike="noStrike" kern="1200" dirty="0">
                          <a:solidFill>
                            <a:schemeClr val="bg1"/>
                          </a:solidFill>
                          <a:latin typeface="Univers 45 Light" pitchFamily="2" charset="0"/>
                          <a:ea typeface="+mn-ea"/>
                          <a:cs typeface="Univers for KPMG"/>
                        </a:rPr>
                        <a:t>Project Plan</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E4F50"/>
                    </a:solid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1" u="none" strike="noStrike" kern="1200" dirty="0">
                          <a:solidFill>
                            <a:schemeClr val="bg1"/>
                          </a:solidFill>
                          <a:latin typeface="Univers 45 Light" pitchFamily="2" charset="0"/>
                          <a:ea typeface="+mn-ea"/>
                          <a:cs typeface="Univers for KPMG"/>
                        </a:rPr>
                        <a:t>November</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E4F50"/>
                    </a:solid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1" u="none" strike="noStrike" kern="1200" dirty="0">
                          <a:solidFill>
                            <a:schemeClr val="bg1"/>
                          </a:solidFill>
                          <a:latin typeface="Univers 45 Light" pitchFamily="2" charset="0"/>
                          <a:ea typeface="+mn-ea"/>
                          <a:cs typeface="Univers for KPMG"/>
                        </a:rPr>
                        <a:t>December</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E4F50"/>
                    </a:solid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1" u="none" strike="noStrike" kern="1200" dirty="0">
                          <a:solidFill>
                            <a:schemeClr val="bg1"/>
                          </a:solidFill>
                          <a:latin typeface="Univers 45 Light" pitchFamily="2" charset="0"/>
                          <a:ea typeface="+mn-ea"/>
                          <a:cs typeface="Univers for KPMG"/>
                        </a:rPr>
                        <a:t>January</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E4F50"/>
                    </a:solid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1" u="none" strike="noStrike" kern="1200" dirty="0">
                          <a:solidFill>
                            <a:schemeClr val="bg1"/>
                          </a:solidFill>
                          <a:latin typeface="Univers 45 Light" pitchFamily="2" charset="0"/>
                          <a:ea typeface="+mn-ea"/>
                          <a:cs typeface="Univers for KPMG"/>
                        </a:rPr>
                        <a:t>February</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E4F5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1" u="none" strike="noStrike" kern="1200" dirty="0">
                          <a:solidFill>
                            <a:schemeClr val="bg1"/>
                          </a:solidFill>
                          <a:latin typeface="Univers 45 Light" pitchFamily="2" charset="0"/>
                          <a:ea typeface="+mn-ea"/>
                          <a:cs typeface="Univers for KPMG"/>
                        </a:rPr>
                        <a:t>March</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E4F5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1" u="none" strike="noStrike" kern="1200" dirty="0">
                          <a:solidFill>
                            <a:schemeClr val="bg1"/>
                          </a:solidFill>
                          <a:latin typeface="Univers 45 Light" pitchFamily="2" charset="0"/>
                          <a:ea typeface="+mn-ea"/>
                          <a:cs typeface="Univers for KPMG"/>
                        </a:rPr>
                        <a:t>April</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E4F50"/>
                    </a:solidFill>
                  </a:tcPr>
                </a:tc>
                <a:extLst>
                  <a:ext uri="{0D108BD9-81ED-4DB2-BD59-A6C34878D82A}">
                    <a16:rowId xmlns:a16="http://schemas.microsoft.com/office/drawing/2014/main" xmlns="" val="10000"/>
                  </a:ext>
                </a:extLst>
              </a:tr>
              <a:tr h="156522">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1" u="none" strike="noStrike" kern="1200" dirty="0">
                          <a:solidFill>
                            <a:schemeClr val="bg1"/>
                          </a:solidFill>
                          <a:latin typeface="Univers 45 Light" pitchFamily="2" charset="0"/>
                          <a:ea typeface="+mn-ea"/>
                          <a:cs typeface="Univers for KPMG"/>
                        </a:rPr>
                        <a:t>Customer Journey and Process</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800" b="1" u="none" strike="noStrike" kern="1200" dirty="0">
                        <a:solidFill>
                          <a:schemeClr val="bg1"/>
                        </a:solidFill>
                        <a:latin typeface="Univers 45 Light" pitchFamily="2" charset="0"/>
                        <a:ea typeface="+mn-ea"/>
                        <a:cs typeface="Univers for KPMG"/>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800" b="1" u="none" strike="noStrike" kern="1200" dirty="0">
                        <a:solidFill>
                          <a:schemeClr val="bg1"/>
                        </a:solidFill>
                        <a:latin typeface="Univers 45 Light" pitchFamily="2" charset="0"/>
                        <a:ea typeface="+mn-ea"/>
                        <a:cs typeface="Univers for KPMG"/>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800" b="1" u="none" strike="noStrike" kern="1200" dirty="0">
                        <a:solidFill>
                          <a:schemeClr val="bg1"/>
                        </a:solidFill>
                        <a:latin typeface="Univers 45 Light" pitchFamily="2" charset="0"/>
                        <a:ea typeface="+mn-ea"/>
                        <a:cs typeface="Univers for KPMG"/>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800" b="1" u="none" strike="noStrike" kern="1200" dirty="0">
                        <a:solidFill>
                          <a:schemeClr val="bg1"/>
                        </a:solidFill>
                        <a:latin typeface="Univers 45 Light" pitchFamily="2" charset="0"/>
                        <a:ea typeface="+mn-ea"/>
                        <a:cs typeface="Univers for KPMG"/>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800" b="1" u="none" strike="noStrike" kern="1200" dirty="0">
                        <a:solidFill>
                          <a:schemeClr val="bg1"/>
                        </a:solidFill>
                        <a:latin typeface="Univers 45 Light" pitchFamily="2" charset="0"/>
                        <a:ea typeface="+mn-ea"/>
                        <a:cs typeface="Univers for KPMG"/>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800" b="1" u="none" strike="noStrike" kern="1200" dirty="0">
                        <a:solidFill>
                          <a:schemeClr val="bg1"/>
                        </a:solidFill>
                        <a:latin typeface="Univers 45 Light" pitchFamily="2" charset="0"/>
                        <a:ea typeface="+mn-ea"/>
                        <a:cs typeface="Univers for KPMG"/>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xmlns="" val="10002"/>
                  </a:ext>
                </a:extLst>
              </a:tr>
              <a:tr h="301277">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indent="0" algn="l" defTabSz="1046622" eaLnBrk="0" fontAlgn="base" hangingPunct="0">
                        <a:spcBef>
                          <a:spcPts val="114"/>
                        </a:spcBef>
                        <a:buFont typeface="Wingdings" pitchFamily="2" charset="2"/>
                        <a:buNone/>
                        <a:defRPr/>
                      </a:pPr>
                      <a:r>
                        <a:rPr lang="en-US" sz="1000" dirty="0">
                          <a:solidFill>
                            <a:srgbClr val="000000"/>
                          </a:solidFill>
                          <a:latin typeface="Univers 45 Light" pitchFamily="2" charset="0"/>
                        </a:rPr>
                        <a:t>Support Functions</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algn="ctr"/>
                      <a:endParaRPr lang="en-US" sz="800" b="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algn="ctr"/>
                      <a:endParaRPr lang="en-US" sz="800" b="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algn="ctr"/>
                      <a:endParaRPr lang="en-US" sz="800" b="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algn="ctr"/>
                      <a:endParaRPr lang="en-US" sz="800" b="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b="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b="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01277">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l" defTabSz="1046622" rtl="0" eaLnBrk="0" fontAlgn="base" latinLnBrk="0" hangingPunct="0">
                        <a:lnSpc>
                          <a:spcPct val="100000"/>
                        </a:lnSpc>
                        <a:spcBef>
                          <a:spcPts val="114"/>
                        </a:spcBef>
                        <a:spcAft>
                          <a:spcPts val="0"/>
                        </a:spcAft>
                        <a:buClrTx/>
                        <a:buSzTx/>
                        <a:buFont typeface="Wingdings" pitchFamily="2" charset="2"/>
                        <a:buNone/>
                        <a:tabLst/>
                        <a:defRPr/>
                      </a:pPr>
                      <a:r>
                        <a:rPr lang="en-US" sz="1000" dirty="0">
                          <a:solidFill>
                            <a:srgbClr val="000000"/>
                          </a:solidFill>
                          <a:latin typeface="Univers 45 Light" pitchFamily="2" charset="0"/>
                        </a:rPr>
                        <a:t>Core Functions </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indent="0" algn="ctr" defTabSz="1046622" rtl="0" eaLnBrk="0" fontAlgn="base" latinLnBrk="0" hangingPunct="0">
                        <a:lnSpc>
                          <a:spcPct val="100000"/>
                        </a:lnSpc>
                        <a:spcBef>
                          <a:spcPts val="114"/>
                        </a:spcBef>
                        <a:spcAft>
                          <a:spcPts val="0"/>
                        </a:spcAft>
                        <a:buClrTx/>
                        <a:buSzTx/>
                        <a:buFont typeface="Wingdings" pitchFamily="2" charset="2"/>
                        <a:buNone/>
                        <a:tabLst/>
                        <a:defRPr/>
                      </a:pPr>
                      <a:endParaRPr lang="en-US" sz="80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indent="0" algn="ctr" defTabSz="1046622" rtl="0" eaLnBrk="0" fontAlgn="base" latinLnBrk="0" hangingPunct="0">
                        <a:lnSpc>
                          <a:spcPct val="100000"/>
                        </a:lnSpc>
                        <a:spcBef>
                          <a:spcPts val="114"/>
                        </a:spcBef>
                        <a:spcAft>
                          <a:spcPts val="0"/>
                        </a:spcAft>
                        <a:buClrTx/>
                        <a:buSzTx/>
                        <a:buFont typeface="Wingdings" pitchFamily="2" charset="2"/>
                        <a:buNone/>
                        <a:tabLst/>
                        <a:defRPr/>
                      </a:pPr>
                      <a:endParaRPr lang="en-US" sz="80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indent="0" algn="ctr" defTabSz="1046622" rtl="0" eaLnBrk="0" fontAlgn="base" latinLnBrk="0" hangingPunct="0">
                        <a:lnSpc>
                          <a:spcPct val="100000"/>
                        </a:lnSpc>
                        <a:spcBef>
                          <a:spcPts val="114"/>
                        </a:spcBef>
                        <a:spcAft>
                          <a:spcPts val="0"/>
                        </a:spcAft>
                        <a:buClrTx/>
                        <a:buSzTx/>
                        <a:buFont typeface="Wingdings" pitchFamily="2" charset="2"/>
                        <a:buNone/>
                        <a:tabLst/>
                        <a:defRPr/>
                      </a:pPr>
                      <a:endParaRPr lang="en-US" sz="80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indent="0" algn="ctr" defTabSz="1046622" rtl="0" eaLnBrk="0" fontAlgn="base" latinLnBrk="0" hangingPunct="0">
                        <a:lnSpc>
                          <a:spcPct val="100000"/>
                        </a:lnSpc>
                        <a:spcBef>
                          <a:spcPts val="114"/>
                        </a:spcBef>
                        <a:spcAft>
                          <a:spcPts val="0"/>
                        </a:spcAft>
                        <a:buClrTx/>
                        <a:buSzTx/>
                        <a:buFont typeface="Wingdings" pitchFamily="2" charset="2"/>
                        <a:buNone/>
                        <a:tabLst/>
                        <a:defRPr/>
                      </a:pPr>
                      <a:endParaRPr lang="en-US" sz="80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046622" rtl="0" eaLnBrk="0" fontAlgn="base" latinLnBrk="0" hangingPunct="0">
                        <a:lnSpc>
                          <a:spcPct val="100000"/>
                        </a:lnSpc>
                        <a:spcBef>
                          <a:spcPts val="114"/>
                        </a:spcBef>
                        <a:spcAft>
                          <a:spcPts val="0"/>
                        </a:spcAft>
                        <a:buClrTx/>
                        <a:buSzTx/>
                        <a:buFont typeface="Wingdings" pitchFamily="2" charset="2"/>
                        <a:buNone/>
                        <a:tabLst/>
                        <a:defRPr/>
                      </a:pPr>
                      <a:endParaRPr lang="en-US" sz="80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046622" rtl="0" eaLnBrk="0" fontAlgn="base" latinLnBrk="0" hangingPunct="0">
                        <a:lnSpc>
                          <a:spcPct val="100000"/>
                        </a:lnSpc>
                        <a:spcBef>
                          <a:spcPts val="114"/>
                        </a:spcBef>
                        <a:spcAft>
                          <a:spcPts val="0"/>
                        </a:spcAft>
                        <a:buClrTx/>
                        <a:buSzTx/>
                        <a:buFont typeface="Wingdings" pitchFamily="2" charset="2"/>
                        <a:buNone/>
                        <a:tabLst/>
                        <a:defRPr/>
                      </a:pPr>
                      <a:endParaRPr lang="en-US" sz="80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01277">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l" defTabSz="1046622" rtl="0" eaLnBrk="0" fontAlgn="base" latinLnBrk="0" hangingPunct="0">
                        <a:lnSpc>
                          <a:spcPct val="100000"/>
                        </a:lnSpc>
                        <a:spcBef>
                          <a:spcPts val="114"/>
                        </a:spcBef>
                        <a:spcAft>
                          <a:spcPts val="0"/>
                        </a:spcAft>
                        <a:buClrTx/>
                        <a:buSzTx/>
                        <a:buFont typeface="Wingdings" pitchFamily="2" charset="2"/>
                        <a:buNone/>
                        <a:tabLst/>
                        <a:defRPr/>
                      </a:pPr>
                      <a:r>
                        <a:rPr lang="en-US" sz="1000" dirty="0">
                          <a:solidFill>
                            <a:srgbClr val="000000"/>
                          </a:solidFill>
                          <a:latin typeface="Univers 45 Light" pitchFamily="2" charset="0"/>
                        </a:rPr>
                        <a:t>Management Functions</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indent="0" algn="ctr" defTabSz="1046622" rtl="0" eaLnBrk="0" fontAlgn="base" latinLnBrk="0" hangingPunct="0">
                        <a:lnSpc>
                          <a:spcPct val="100000"/>
                        </a:lnSpc>
                        <a:spcBef>
                          <a:spcPts val="114"/>
                        </a:spcBef>
                        <a:spcAft>
                          <a:spcPts val="0"/>
                        </a:spcAft>
                        <a:buClrTx/>
                        <a:buSzTx/>
                        <a:buFont typeface="Wingdings" pitchFamily="2" charset="2"/>
                        <a:buNone/>
                        <a:tabLst/>
                        <a:defRPr/>
                      </a:pPr>
                      <a:endParaRPr lang="en-US" sz="80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indent="0" algn="ctr" defTabSz="1046622" rtl="0" eaLnBrk="0" fontAlgn="base" latinLnBrk="0" hangingPunct="0">
                        <a:lnSpc>
                          <a:spcPct val="100000"/>
                        </a:lnSpc>
                        <a:spcBef>
                          <a:spcPts val="114"/>
                        </a:spcBef>
                        <a:spcAft>
                          <a:spcPts val="0"/>
                        </a:spcAft>
                        <a:buClrTx/>
                        <a:buSzTx/>
                        <a:buFont typeface="Wingdings" pitchFamily="2" charset="2"/>
                        <a:buNone/>
                        <a:tabLst/>
                        <a:defRPr/>
                      </a:pPr>
                      <a:endParaRPr lang="en-US" sz="80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indent="0" algn="ctr" defTabSz="1046622" rtl="0" eaLnBrk="0" fontAlgn="base" latinLnBrk="0" hangingPunct="0">
                        <a:lnSpc>
                          <a:spcPct val="100000"/>
                        </a:lnSpc>
                        <a:spcBef>
                          <a:spcPts val="114"/>
                        </a:spcBef>
                        <a:spcAft>
                          <a:spcPts val="0"/>
                        </a:spcAft>
                        <a:buClrTx/>
                        <a:buSzTx/>
                        <a:buFont typeface="Wingdings" pitchFamily="2" charset="2"/>
                        <a:buNone/>
                        <a:tabLst/>
                        <a:defRPr/>
                      </a:pPr>
                      <a:endParaRPr lang="en-US" sz="80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indent="0" algn="ctr" defTabSz="1046622" rtl="0" eaLnBrk="0" fontAlgn="base" latinLnBrk="0" hangingPunct="0">
                        <a:lnSpc>
                          <a:spcPct val="100000"/>
                        </a:lnSpc>
                        <a:spcBef>
                          <a:spcPts val="114"/>
                        </a:spcBef>
                        <a:spcAft>
                          <a:spcPts val="0"/>
                        </a:spcAft>
                        <a:buClrTx/>
                        <a:buSzTx/>
                        <a:buFont typeface="Wingdings" pitchFamily="2" charset="2"/>
                        <a:buNone/>
                        <a:tabLst/>
                        <a:defRPr/>
                      </a:pPr>
                      <a:endParaRPr lang="en-US" sz="80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046622" rtl="0" eaLnBrk="0" fontAlgn="base" latinLnBrk="0" hangingPunct="0">
                        <a:lnSpc>
                          <a:spcPct val="100000"/>
                        </a:lnSpc>
                        <a:spcBef>
                          <a:spcPts val="114"/>
                        </a:spcBef>
                        <a:spcAft>
                          <a:spcPts val="0"/>
                        </a:spcAft>
                        <a:buClrTx/>
                        <a:buSzTx/>
                        <a:buFont typeface="Wingdings" pitchFamily="2" charset="2"/>
                        <a:buNone/>
                        <a:tabLst/>
                        <a:defRPr/>
                      </a:pPr>
                      <a:endParaRPr lang="en-US" sz="80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046622" rtl="0" eaLnBrk="0" fontAlgn="base" latinLnBrk="0" hangingPunct="0">
                        <a:lnSpc>
                          <a:spcPct val="100000"/>
                        </a:lnSpc>
                        <a:spcBef>
                          <a:spcPts val="114"/>
                        </a:spcBef>
                        <a:spcAft>
                          <a:spcPts val="0"/>
                        </a:spcAft>
                        <a:buClrTx/>
                        <a:buSzTx/>
                        <a:buFont typeface="Wingdings" pitchFamily="2" charset="2"/>
                        <a:buNone/>
                        <a:tabLst/>
                        <a:defRPr/>
                      </a:pPr>
                      <a:endParaRPr lang="en-US" sz="800" dirty="0">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156522">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1" u="none" strike="noStrike" kern="1200" dirty="0">
                          <a:solidFill>
                            <a:schemeClr val="bg1"/>
                          </a:solidFill>
                          <a:latin typeface="Univers 45 Light" pitchFamily="2" charset="0"/>
                          <a:ea typeface="+mn-ea"/>
                          <a:cs typeface="Univers for KPMG"/>
                        </a:rPr>
                        <a:t>Organization Design</a:t>
                      </a:r>
                      <a:endParaRPr lang="en-US" sz="1000" b="1" u="none" strike="noStrike" kern="1200" baseline="0" dirty="0">
                        <a:solidFill>
                          <a:schemeClr val="bg1"/>
                        </a:solidFill>
                        <a:latin typeface="Univers 45 Light" pitchFamily="2" charset="0"/>
                        <a:ea typeface="+mn-ea"/>
                        <a:cs typeface="Univers for KPMG"/>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800" b="1" u="none" strike="noStrike" kern="1200" dirty="0">
                        <a:solidFill>
                          <a:schemeClr val="bg1"/>
                        </a:solidFill>
                        <a:latin typeface="Univers 45 Light" pitchFamily="2" charset="0"/>
                        <a:ea typeface="+mn-ea"/>
                        <a:cs typeface="Univers for KPMG"/>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800" b="1" u="none" strike="noStrike" kern="1200" dirty="0">
                        <a:solidFill>
                          <a:schemeClr val="bg1"/>
                        </a:solidFill>
                        <a:latin typeface="Univers 45 Light" pitchFamily="2" charset="0"/>
                        <a:ea typeface="+mn-ea"/>
                        <a:cs typeface="Univers for KPMG"/>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800" b="1" u="none" strike="noStrike" kern="1200" dirty="0">
                        <a:solidFill>
                          <a:schemeClr val="bg1"/>
                        </a:solidFill>
                        <a:latin typeface="Univers 45 Light" pitchFamily="2" charset="0"/>
                        <a:ea typeface="+mn-ea"/>
                        <a:cs typeface="Univers for KPMG"/>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800" b="1" u="none" strike="noStrike" kern="1200" dirty="0">
                        <a:solidFill>
                          <a:schemeClr val="bg1"/>
                        </a:solidFill>
                        <a:latin typeface="Univers 45 Light" pitchFamily="2" charset="0"/>
                        <a:ea typeface="+mn-ea"/>
                        <a:cs typeface="Univers for KPMG"/>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800" b="1" u="none" strike="noStrike" kern="1200" dirty="0">
                        <a:solidFill>
                          <a:schemeClr val="bg1"/>
                        </a:solidFill>
                        <a:latin typeface="Univers 45 Light" pitchFamily="2" charset="0"/>
                        <a:ea typeface="+mn-ea"/>
                        <a:cs typeface="Univers for KPMG"/>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800" b="1" u="none" strike="noStrike" kern="1200" dirty="0">
                        <a:solidFill>
                          <a:schemeClr val="bg1"/>
                        </a:solidFill>
                        <a:latin typeface="Univers 45 Light" pitchFamily="2" charset="0"/>
                        <a:ea typeface="+mn-ea"/>
                        <a:cs typeface="Univers for KPMG"/>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xmlns="" val="10006"/>
                  </a:ext>
                </a:extLst>
              </a:tr>
              <a:tr h="301279">
                <a:tc>
                  <a:txBody>
                    <a:bodyPr/>
                    <a:lstStyle/>
                    <a:p>
                      <a:pPr marL="0" indent="0" defTabSz="1046622" eaLnBrk="0" fontAlgn="base" hangingPunct="0">
                        <a:spcBef>
                          <a:spcPts val="114"/>
                        </a:spcBef>
                        <a:buFont typeface="Wingdings" pitchFamily="2" charset="2"/>
                        <a:buNone/>
                        <a:defRPr/>
                      </a:pPr>
                      <a:r>
                        <a:rPr lang="en-US" sz="1000" baseline="0" dirty="0">
                          <a:solidFill>
                            <a:srgbClr val="000000"/>
                          </a:solidFill>
                          <a:latin typeface="Univers 45 Light" pitchFamily="2" charset="0"/>
                        </a:rPr>
                        <a:t>Current State Assessment and Benchmarking</a:t>
                      </a:r>
                      <a:endParaRPr lang="en-US" sz="10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01279">
                <a:tc>
                  <a:txBody>
                    <a:bodyPr/>
                    <a:lstStyle/>
                    <a:p>
                      <a:pPr marL="0" indent="0" defTabSz="1046622" eaLnBrk="0" fontAlgn="base" hangingPunct="0">
                        <a:spcBef>
                          <a:spcPts val="114"/>
                        </a:spcBef>
                        <a:buFont typeface="Wingdings" pitchFamily="2" charset="2"/>
                        <a:buNone/>
                        <a:defRPr/>
                      </a:pPr>
                      <a:r>
                        <a:rPr lang="en-US" sz="1000" dirty="0">
                          <a:solidFill>
                            <a:srgbClr val="000000"/>
                          </a:solidFill>
                          <a:latin typeface="Univers 45 Light" pitchFamily="2" charset="0"/>
                        </a:rPr>
                        <a:t>Organization Structure Options</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01277">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l" defTabSz="1046622" rtl="0" eaLnBrk="0" fontAlgn="base" latinLnBrk="0" hangingPunct="0">
                        <a:lnSpc>
                          <a:spcPct val="100000"/>
                        </a:lnSpc>
                        <a:spcBef>
                          <a:spcPts val="114"/>
                        </a:spcBef>
                        <a:spcAft>
                          <a:spcPts val="0"/>
                        </a:spcAft>
                        <a:buClrTx/>
                        <a:buSzTx/>
                        <a:buFont typeface="Wingdings" pitchFamily="2" charset="2"/>
                        <a:buNone/>
                        <a:tabLst/>
                        <a:defRPr/>
                      </a:pPr>
                      <a:r>
                        <a:rPr lang="en-US" sz="1000" dirty="0">
                          <a:solidFill>
                            <a:srgbClr val="000000"/>
                          </a:solidFill>
                          <a:latin typeface="Univers 45 Light" pitchFamily="2" charset="0"/>
                        </a:rPr>
                        <a:t>Detailing Positional Structure</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8"/>
                  </a:ext>
                </a:extLst>
              </a:tr>
              <a:tr h="301277">
                <a:tc>
                  <a:txBody>
                    <a:bodyPr/>
                    <a:lstStyle/>
                    <a:p>
                      <a:pPr marL="0" marR="0" lvl="0" indent="0" algn="l" defTabSz="1046622" rtl="0" eaLnBrk="0" fontAlgn="base" latinLnBrk="0" hangingPunct="0">
                        <a:lnSpc>
                          <a:spcPct val="100000"/>
                        </a:lnSpc>
                        <a:spcBef>
                          <a:spcPts val="114"/>
                        </a:spcBef>
                        <a:spcAft>
                          <a:spcPts val="0"/>
                        </a:spcAft>
                        <a:buClrTx/>
                        <a:buSzTx/>
                        <a:buFont typeface="Wingdings" pitchFamily="2" charset="2"/>
                        <a:buNone/>
                        <a:tabLst/>
                        <a:defRPr/>
                      </a:pPr>
                      <a:r>
                        <a:rPr lang="en-US" sz="1000" dirty="0">
                          <a:solidFill>
                            <a:srgbClr val="000000"/>
                          </a:solidFill>
                          <a:latin typeface="Univers 45 Light" pitchFamily="2" charset="0"/>
                        </a:rPr>
                        <a:t>Develop Job Descriptions</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10"/>
                  </a:ext>
                </a:extLst>
              </a:tr>
              <a:tr h="301277">
                <a:tc>
                  <a:txBody>
                    <a:bodyPr/>
                    <a:lstStyle/>
                    <a:p>
                      <a:pPr marL="0" marR="0" lvl="0" indent="0" algn="l" defTabSz="1046622" rtl="0" eaLnBrk="0" fontAlgn="base" latinLnBrk="0" hangingPunct="0">
                        <a:lnSpc>
                          <a:spcPct val="100000"/>
                        </a:lnSpc>
                        <a:spcBef>
                          <a:spcPts val="114"/>
                        </a:spcBef>
                        <a:spcAft>
                          <a:spcPts val="0"/>
                        </a:spcAft>
                        <a:buClrTx/>
                        <a:buSzTx/>
                        <a:buFont typeface="Wingdings" pitchFamily="2" charset="2"/>
                        <a:buNone/>
                        <a:tabLst/>
                        <a:defRPr/>
                      </a:pPr>
                      <a:r>
                        <a:rPr lang="en-US" sz="1000" dirty="0">
                          <a:solidFill>
                            <a:srgbClr val="000000"/>
                          </a:solidFill>
                          <a:latin typeface="Univers 45 Light" pitchFamily="2" charset="0"/>
                        </a:rPr>
                        <a:t>Develop Competency Framework</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11"/>
                  </a:ext>
                </a:extLst>
              </a:tr>
              <a:tr h="301277">
                <a:tc>
                  <a:txBody>
                    <a:bodyPr/>
                    <a:lstStyle/>
                    <a:p>
                      <a:pPr marL="0" marR="0" lvl="0" indent="0" algn="l" defTabSz="1046622" rtl="0" eaLnBrk="0" fontAlgn="base" latinLnBrk="0" hangingPunct="0">
                        <a:lnSpc>
                          <a:spcPct val="100000"/>
                        </a:lnSpc>
                        <a:spcBef>
                          <a:spcPts val="114"/>
                        </a:spcBef>
                        <a:spcAft>
                          <a:spcPts val="0"/>
                        </a:spcAft>
                        <a:buClrTx/>
                        <a:buSzTx/>
                        <a:buFont typeface="Wingdings" pitchFamily="2" charset="2"/>
                        <a:buNone/>
                        <a:tabLst/>
                        <a:defRPr/>
                      </a:pPr>
                      <a:r>
                        <a:rPr lang="en-US" sz="1000" dirty="0">
                          <a:solidFill>
                            <a:srgbClr val="000000"/>
                          </a:solidFill>
                          <a:latin typeface="Univers 45 Light" pitchFamily="2" charset="0"/>
                        </a:rPr>
                        <a:t>Develop Staffing Model</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12"/>
                  </a:ext>
                </a:extLst>
              </a:tr>
              <a:tr h="155448">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lvl="0" indent="0" algn="l" defTabSz="1046622" rtl="0" eaLnBrk="0" fontAlgn="base" latinLnBrk="0" hangingPunct="0">
                        <a:lnSpc>
                          <a:spcPct val="100000"/>
                        </a:lnSpc>
                        <a:spcBef>
                          <a:spcPts val="114"/>
                        </a:spcBef>
                        <a:spcAft>
                          <a:spcPts val="0"/>
                        </a:spcAft>
                        <a:buClrTx/>
                        <a:buSzTx/>
                        <a:buFont typeface="Wingdings" pitchFamily="2" charset="2"/>
                        <a:buNone/>
                        <a:tabLst/>
                        <a:defRPr/>
                      </a:pPr>
                      <a:r>
                        <a:rPr lang="en-US" sz="1000" b="1" dirty="0">
                          <a:solidFill>
                            <a:schemeClr val="bg1"/>
                          </a:solidFill>
                          <a:latin typeface="Univers 45 Light" pitchFamily="2" charset="0"/>
                        </a:rPr>
                        <a:t>Governance </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xmlns="" val="2755089226"/>
                  </a:ext>
                </a:extLst>
              </a:tr>
              <a:tr h="301277">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l" defTabSz="1046622" rtl="0" eaLnBrk="0" fontAlgn="base" latinLnBrk="0" hangingPunct="0">
                        <a:lnSpc>
                          <a:spcPct val="100000"/>
                        </a:lnSpc>
                        <a:spcBef>
                          <a:spcPts val="114"/>
                        </a:spcBef>
                        <a:spcAft>
                          <a:spcPts val="0"/>
                        </a:spcAft>
                        <a:buClrTx/>
                        <a:buSzTx/>
                        <a:buFont typeface="Wingdings" pitchFamily="2" charset="2"/>
                        <a:buNone/>
                        <a:tabLst/>
                        <a:defRPr/>
                      </a:pPr>
                      <a:r>
                        <a:rPr lang="en-US" sz="1000" dirty="0">
                          <a:solidFill>
                            <a:srgbClr val="000000"/>
                          </a:solidFill>
                          <a:latin typeface="Univers 45 Light" pitchFamily="2" charset="0"/>
                        </a:rPr>
                        <a:t>Assessment (committees, TOR, charters etc.)</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2174821985"/>
                  </a:ext>
                </a:extLst>
              </a:tr>
              <a:tr h="301277">
                <a:tc>
                  <a:txBody>
                    <a:bodyPr/>
                    <a:lstStyle>
                      <a:lvl1pPr marL="0" algn="l" defTabSz="872150" rtl="0" eaLnBrk="1" latinLnBrk="0" hangingPunct="1">
                        <a:defRPr sz="1717" kern="1200">
                          <a:solidFill>
                            <a:schemeClr val="tx1"/>
                          </a:solidFill>
                          <a:latin typeface="Univers 45 Light"/>
                        </a:defRPr>
                      </a:lvl1pPr>
                      <a:lvl2pPr marL="436075" algn="l" defTabSz="872150" rtl="0" eaLnBrk="1" latinLnBrk="0" hangingPunct="1">
                        <a:defRPr sz="1717" kern="1200">
                          <a:solidFill>
                            <a:schemeClr val="tx1"/>
                          </a:solidFill>
                          <a:latin typeface="Univers 45 Light"/>
                        </a:defRPr>
                      </a:lvl2pPr>
                      <a:lvl3pPr marL="872150" algn="l" defTabSz="872150" rtl="0" eaLnBrk="1" latinLnBrk="0" hangingPunct="1">
                        <a:defRPr sz="1717" kern="1200">
                          <a:solidFill>
                            <a:schemeClr val="tx1"/>
                          </a:solidFill>
                          <a:latin typeface="Univers 45 Light"/>
                        </a:defRPr>
                      </a:lvl3pPr>
                      <a:lvl4pPr marL="1308225" algn="l" defTabSz="872150" rtl="0" eaLnBrk="1" latinLnBrk="0" hangingPunct="1">
                        <a:defRPr sz="1717" kern="1200">
                          <a:solidFill>
                            <a:schemeClr val="tx1"/>
                          </a:solidFill>
                          <a:latin typeface="Univers 45 Light"/>
                        </a:defRPr>
                      </a:lvl4pPr>
                      <a:lvl5pPr marL="1744300" algn="l" defTabSz="872150" rtl="0" eaLnBrk="1" latinLnBrk="0" hangingPunct="1">
                        <a:defRPr sz="1717" kern="1200">
                          <a:solidFill>
                            <a:schemeClr val="tx1"/>
                          </a:solidFill>
                          <a:latin typeface="Univers 45 Light"/>
                        </a:defRPr>
                      </a:lvl5pPr>
                      <a:lvl6pPr marL="2180376" algn="l" defTabSz="872150" rtl="0" eaLnBrk="1" latinLnBrk="0" hangingPunct="1">
                        <a:defRPr sz="1717" kern="1200">
                          <a:solidFill>
                            <a:schemeClr val="tx1"/>
                          </a:solidFill>
                          <a:latin typeface="Univers 45 Light"/>
                        </a:defRPr>
                      </a:lvl6pPr>
                      <a:lvl7pPr marL="2616451" algn="l" defTabSz="872150" rtl="0" eaLnBrk="1" latinLnBrk="0" hangingPunct="1">
                        <a:defRPr sz="1717" kern="1200">
                          <a:solidFill>
                            <a:schemeClr val="tx1"/>
                          </a:solidFill>
                          <a:latin typeface="Univers 45 Light"/>
                        </a:defRPr>
                      </a:lvl7pPr>
                      <a:lvl8pPr marL="3052526" algn="l" defTabSz="872150" rtl="0" eaLnBrk="1" latinLnBrk="0" hangingPunct="1">
                        <a:defRPr sz="1717" kern="1200">
                          <a:solidFill>
                            <a:schemeClr val="tx1"/>
                          </a:solidFill>
                          <a:latin typeface="Univers 45 Light"/>
                        </a:defRPr>
                      </a:lvl8pPr>
                      <a:lvl9pPr marL="3488601" algn="l" defTabSz="872150" rtl="0" eaLnBrk="1" latinLnBrk="0" hangingPunct="1">
                        <a:defRPr sz="1717" kern="1200">
                          <a:solidFill>
                            <a:schemeClr val="tx1"/>
                          </a:solidFill>
                          <a:latin typeface="Univers 45 Light"/>
                        </a:defRPr>
                      </a:lvl9pPr>
                    </a:lstStyle>
                    <a:p>
                      <a:pPr marL="0" marR="0" lvl="0" indent="0" algn="l" defTabSz="1046622" rtl="0" eaLnBrk="0" fontAlgn="base" latinLnBrk="0" hangingPunct="0">
                        <a:lnSpc>
                          <a:spcPct val="100000"/>
                        </a:lnSpc>
                        <a:spcBef>
                          <a:spcPts val="114"/>
                        </a:spcBef>
                        <a:spcAft>
                          <a:spcPts val="0"/>
                        </a:spcAft>
                        <a:buClrTx/>
                        <a:buSzTx/>
                        <a:buFont typeface="Wingdings" pitchFamily="2" charset="2"/>
                        <a:buNone/>
                        <a:tabLst/>
                        <a:defRPr/>
                      </a:pPr>
                      <a:r>
                        <a:rPr lang="en-US" sz="1000" dirty="0">
                          <a:solidFill>
                            <a:srgbClr val="000000"/>
                          </a:solidFill>
                          <a:latin typeface="Univers 45 Light" pitchFamily="2" charset="0"/>
                        </a:rPr>
                        <a:t>Design new</a:t>
                      </a:r>
                      <a:r>
                        <a:rPr lang="en-US" sz="1000" baseline="0" dirty="0">
                          <a:solidFill>
                            <a:srgbClr val="000000"/>
                          </a:solidFill>
                          <a:latin typeface="Univers 45 Light" pitchFamily="2" charset="0"/>
                        </a:rPr>
                        <a:t> Governance model</a:t>
                      </a:r>
                      <a:endParaRPr lang="en-US" sz="10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39498768"/>
                  </a:ext>
                </a:extLst>
              </a:tr>
              <a:tr h="301277">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lvl="0" indent="0" algn="l" defTabSz="1046622" rtl="0" eaLnBrk="0" fontAlgn="base" latinLnBrk="0" hangingPunct="0">
                        <a:lnSpc>
                          <a:spcPct val="100000"/>
                        </a:lnSpc>
                        <a:spcBef>
                          <a:spcPts val="114"/>
                        </a:spcBef>
                        <a:spcAft>
                          <a:spcPts val="0"/>
                        </a:spcAft>
                        <a:buClrTx/>
                        <a:buSzTx/>
                        <a:buFont typeface="Wingdings" pitchFamily="2" charset="2"/>
                        <a:buNone/>
                        <a:tabLst/>
                        <a:defRPr/>
                      </a:pPr>
                      <a:r>
                        <a:rPr lang="en-US" sz="1000" dirty="0">
                          <a:solidFill>
                            <a:srgbClr val="000000"/>
                          </a:solidFill>
                          <a:latin typeface="Univers 45 Light" pitchFamily="2" charset="0"/>
                        </a:rPr>
                        <a:t>Detailing Phase (Governance manual)</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dirty="0">
                        <a:solidFill>
                          <a:srgbClr val="000000"/>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3274709158"/>
                  </a:ext>
                </a:extLst>
              </a:tr>
              <a:tr h="156522">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indent="0" algn="l" defTabSz="1046622" rtl="0" eaLnBrk="0" fontAlgn="base" latinLnBrk="0" hangingPunct="0">
                        <a:lnSpc>
                          <a:spcPct val="100000"/>
                        </a:lnSpc>
                        <a:spcBef>
                          <a:spcPts val="114"/>
                        </a:spcBef>
                        <a:spcAft>
                          <a:spcPts val="0"/>
                        </a:spcAft>
                        <a:buClrTx/>
                        <a:buSzTx/>
                        <a:buFont typeface="Wingdings" pitchFamily="2" charset="2"/>
                        <a:buNone/>
                        <a:tabLst/>
                        <a:defRPr/>
                      </a:pPr>
                      <a:r>
                        <a:rPr lang="en-US" sz="1000" b="1" dirty="0">
                          <a:solidFill>
                            <a:schemeClr val="bg1"/>
                          </a:solidFill>
                          <a:latin typeface="Univers 45 Light" pitchFamily="2" charset="0"/>
                        </a:rPr>
                        <a:t>IT </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xmlns="" val="2036706163"/>
                  </a:ext>
                </a:extLst>
              </a:tr>
              <a:tr h="308854">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indent="0" algn="l" defTabSz="1046622" rtl="0" eaLnBrk="0" fontAlgn="base" latinLnBrk="0" hangingPunct="0">
                        <a:lnSpc>
                          <a:spcPct val="100000"/>
                        </a:lnSpc>
                        <a:spcBef>
                          <a:spcPts val="114"/>
                        </a:spcBef>
                        <a:spcAft>
                          <a:spcPts val="0"/>
                        </a:spcAft>
                        <a:buClrTx/>
                        <a:buSzTx/>
                        <a:buFont typeface="Wingdings" pitchFamily="2" charset="2"/>
                        <a:buNone/>
                        <a:tabLst/>
                        <a:defRPr/>
                      </a:pPr>
                      <a:r>
                        <a:rPr lang="en-US" sz="1000" b="0" dirty="0">
                          <a:solidFill>
                            <a:schemeClr val="tx1"/>
                          </a:solidFill>
                          <a:latin typeface="Univers 45 Light" pitchFamily="2" charset="0"/>
                        </a:rPr>
                        <a:t>IT Assessment &amp; Strategy (Future State Design)</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271850626"/>
                  </a:ext>
                </a:extLst>
              </a:tr>
              <a:tr h="308854">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lvl="0" indent="0" algn="l" defTabSz="1046622" rtl="0" eaLnBrk="0" fontAlgn="base" latinLnBrk="0" hangingPunct="0">
                        <a:lnSpc>
                          <a:spcPct val="100000"/>
                        </a:lnSpc>
                        <a:spcBef>
                          <a:spcPts val="114"/>
                        </a:spcBef>
                        <a:spcAft>
                          <a:spcPts val="0"/>
                        </a:spcAft>
                        <a:buClrTx/>
                        <a:buSzTx/>
                        <a:buFont typeface="Wingdings" pitchFamily="2" charset="2"/>
                        <a:buNone/>
                        <a:tabLst/>
                        <a:defRPr/>
                      </a:pPr>
                      <a:r>
                        <a:rPr lang="en-US" sz="1000" b="0" dirty="0">
                          <a:solidFill>
                            <a:schemeClr val="tx1"/>
                          </a:solidFill>
                          <a:latin typeface="Univers 45 Light" pitchFamily="2" charset="0"/>
                        </a:rPr>
                        <a:t>IT Roadmap </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14"/>
                  </a:ext>
                </a:extLst>
              </a:tr>
              <a:tr h="156522">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indent="0" algn="l" defTabSz="1046622" rtl="0" eaLnBrk="0" fontAlgn="base" latinLnBrk="0" hangingPunct="0">
                        <a:lnSpc>
                          <a:spcPct val="100000"/>
                        </a:lnSpc>
                        <a:spcBef>
                          <a:spcPts val="114"/>
                        </a:spcBef>
                        <a:spcAft>
                          <a:spcPts val="0"/>
                        </a:spcAft>
                        <a:buClrTx/>
                        <a:buSzTx/>
                        <a:buFont typeface="Wingdings" pitchFamily="2" charset="2"/>
                        <a:buNone/>
                        <a:tabLst/>
                        <a:defRPr/>
                      </a:pPr>
                      <a:r>
                        <a:rPr lang="en-US" sz="1000" b="1" dirty="0">
                          <a:solidFill>
                            <a:schemeClr val="bg1"/>
                          </a:solidFill>
                          <a:latin typeface="Univers 45 Light" pitchFamily="2" charset="0"/>
                        </a:rPr>
                        <a:t>Implementation Planning </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xmlns="" val="3617391553"/>
                  </a:ext>
                </a:extLst>
              </a:tr>
              <a:tr h="301277">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lvl="0" indent="0" algn="l" defTabSz="1046622" rtl="0" eaLnBrk="0" fontAlgn="base" latinLnBrk="0" hangingPunct="0">
                        <a:lnSpc>
                          <a:spcPct val="100000"/>
                        </a:lnSpc>
                        <a:spcBef>
                          <a:spcPts val="114"/>
                        </a:spcBef>
                        <a:spcAft>
                          <a:spcPts val="0"/>
                        </a:spcAft>
                        <a:buClrTx/>
                        <a:buSzTx/>
                        <a:buFont typeface="Wingdings" pitchFamily="2" charset="2"/>
                        <a:buNone/>
                        <a:tabLst/>
                        <a:defRPr/>
                      </a:pPr>
                      <a:r>
                        <a:rPr lang="en-US" sz="1000" b="0" kern="1200" dirty="0">
                          <a:solidFill>
                            <a:schemeClr val="tx1"/>
                          </a:solidFill>
                          <a:latin typeface="Univers 45 Light" pitchFamily="2" charset="0"/>
                          <a:ea typeface="+mn-ea"/>
                          <a:cs typeface="+mn-cs"/>
                        </a:rPr>
                        <a:t>Implementation Plan</a:t>
                      </a: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ctr" defTabSz="1046622" eaLnBrk="0" fontAlgn="base" hangingPunct="0">
                        <a:spcBef>
                          <a:spcPts val="114"/>
                        </a:spcBef>
                        <a:buFont typeface="Wingdings" pitchFamily="2" charset="2"/>
                        <a:buNone/>
                        <a:defRPr/>
                      </a:pPr>
                      <a:endParaRPr lang="en-GB" sz="800" b="1" dirty="0">
                        <a:solidFill>
                          <a:schemeClr val="bg1"/>
                        </a:solidFill>
                        <a:latin typeface="Univers 45 Light" pitchFamily="2" charset="0"/>
                      </a:endParaRPr>
                    </a:p>
                  </a:txBody>
                  <a:tcPr marL="45720" marR="0" marT="0" marB="0" anchor="ctr">
                    <a:lnL w="6350" cap="flat" cmpd="sng" algn="ctr">
                      <a:solidFill>
                        <a:sysClr val="window" lastClr="FFFFFF">
                          <a:lumMod val="75000"/>
                        </a:sysClr>
                      </a:solidFill>
                      <a:prstDash val="solid"/>
                      <a:round/>
                      <a:headEnd type="none" w="med" len="med"/>
                      <a:tailEnd type="none" w="med" len="med"/>
                    </a:lnL>
                    <a:lnR w="6350" cap="flat" cmpd="sng" algn="ctr">
                      <a:solidFill>
                        <a:sysClr val="window" lastClr="FFFFFF">
                          <a:lumMod val="75000"/>
                        </a:sysClr>
                      </a:solidFill>
                      <a:prstDash val="solid"/>
                      <a:round/>
                      <a:headEnd type="none" w="med" len="med"/>
                      <a:tailEnd type="none" w="med" len="med"/>
                    </a:lnR>
                    <a:lnT w="6350" cap="flat" cmpd="sng" algn="ctr">
                      <a:solidFill>
                        <a:sysClr val="window" lastClr="FFFFFF">
                          <a:lumMod val="75000"/>
                        </a:sysClr>
                      </a:solidFill>
                      <a:prstDash val="solid"/>
                      <a:round/>
                      <a:headEnd type="none" w="med" len="med"/>
                      <a:tailEnd type="none" w="med" len="med"/>
                    </a:lnT>
                    <a:lnB w="635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17"/>
                  </a:ext>
                </a:extLst>
              </a:tr>
            </a:tbl>
          </a:graphicData>
        </a:graphic>
      </p:graphicFrame>
      <p:sp>
        <p:nvSpPr>
          <p:cNvPr id="51" name="Title 1">
            <a:extLst>
              <a:ext uri="{FF2B5EF4-FFF2-40B4-BE49-F238E27FC236}">
                <a16:creationId xmlns:a16="http://schemas.microsoft.com/office/drawing/2014/main" xmlns="" id="{CFBA066C-9F44-4B12-90FB-601AFCBB1376}"/>
              </a:ext>
            </a:extLst>
          </p:cNvPr>
          <p:cNvSpPr txBox="1">
            <a:spLocks/>
          </p:cNvSpPr>
          <p:nvPr/>
        </p:nvSpPr>
        <p:spPr>
          <a:xfrm>
            <a:off x="361023" y="446784"/>
            <a:ext cx="6886470" cy="522550"/>
          </a:xfrm>
          <a:prstGeom prst="rect">
            <a:avLst/>
          </a:prstGeom>
          <a:noFill/>
        </p:spPr>
        <p:txBody>
          <a:bodyPr vert="horz" lIns="0" tIns="0" rIns="0" bIns="0" rtlCol="0" anchor="t" anchorCtr="0">
            <a:noAutofit/>
          </a:bodyPr>
          <a:lstStyle>
            <a:defPPr>
              <a:defRPr lang="en-US"/>
            </a:defPPr>
            <a:lvl1pPr defTabSz="914400">
              <a:lnSpc>
                <a:spcPct val="100000"/>
              </a:lnSpc>
              <a:defRPr sz="3600" b="1" i="0" kern="0">
                <a:solidFill>
                  <a:srgbClr val="00338D"/>
                </a:solidFill>
                <a:latin typeface="KPMG Extralight" panose="020B0303030202040204" pitchFamily="34" charset="0"/>
                <a:cs typeface="KPMG Extralight" panose="020B0303030202040204" pitchFamily="34" charset="0"/>
              </a:defRPr>
            </a:lvl1pPr>
          </a:lstStyle>
          <a:p>
            <a:r>
              <a:rPr lang="en-GB" sz="2800" b="0" dirty="0">
                <a:solidFill>
                  <a:srgbClr val="EE4F50"/>
                </a:solidFill>
                <a:latin typeface="Trebuchet MS"/>
                <a:ea typeface="+mj-ea"/>
                <a:cs typeface="Trebuchet MS"/>
                <a:sym typeface="Univers 45 Light" pitchFamily="2" charset="0"/>
              </a:rPr>
              <a:t>Our High level Implementation Plan</a:t>
            </a:r>
          </a:p>
        </p:txBody>
      </p:sp>
      <p:sp>
        <p:nvSpPr>
          <p:cNvPr id="49" name="Rectangle 48">
            <a:extLst>
              <a:ext uri="{FF2B5EF4-FFF2-40B4-BE49-F238E27FC236}">
                <a16:creationId xmlns:a16="http://schemas.microsoft.com/office/drawing/2014/main" xmlns="" id="{FF9BB189-30DE-4270-87A7-3DBACF0C07EB}"/>
              </a:ext>
            </a:extLst>
          </p:cNvPr>
          <p:cNvSpPr/>
          <p:nvPr/>
        </p:nvSpPr>
        <p:spPr>
          <a:xfrm>
            <a:off x="5822368" y="1577491"/>
            <a:ext cx="321188" cy="5179980"/>
          </a:xfrm>
          <a:prstGeom prst="rect">
            <a:avLst/>
          </a:prstGeom>
          <a:solidFill>
            <a:schemeClr val="bg1">
              <a:lumMod val="50000"/>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410291">
              <a:defRPr/>
            </a:pPr>
            <a:endParaRPr lang="en-US" sz="600" dirty="0">
              <a:solidFill>
                <a:srgbClr val="FFFFFF"/>
              </a:solidFill>
              <a:latin typeface="Univers 45 Light" pitchFamily="2" charset="0"/>
            </a:endParaRPr>
          </a:p>
        </p:txBody>
      </p:sp>
      <p:sp>
        <p:nvSpPr>
          <p:cNvPr id="50" name="Arrow: Pentagon 49">
            <a:extLst>
              <a:ext uri="{FF2B5EF4-FFF2-40B4-BE49-F238E27FC236}">
                <a16:creationId xmlns:a16="http://schemas.microsoft.com/office/drawing/2014/main" xmlns="" id="{D4FE937B-D875-4884-9AE3-8AC9C43D41B4}"/>
              </a:ext>
            </a:extLst>
          </p:cNvPr>
          <p:cNvSpPr/>
          <p:nvPr/>
        </p:nvSpPr>
        <p:spPr>
          <a:xfrm>
            <a:off x="4251277" y="5725738"/>
            <a:ext cx="1577777" cy="201168"/>
          </a:xfrm>
          <a:prstGeom prst="homePlate">
            <a:avLst/>
          </a:prstGeom>
          <a:solidFill>
            <a:srgbClr val="7030A0"/>
          </a:solidFill>
          <a:ln w="12700" cap="flat" cmpd="sng" algn="ctr">
            <a:noFill/>
            <a:prstDash val="solid"/>
            <a:miter lim="800000"/>
          </a:ln>
          <a:effectLst/>
        </p:spPr>
        <p:txBody>
          <a:bodyPr lIns="54000" tIns="54000" rIns="54000" bIns="54000" rtlCol="0" anchor="ctr"/>
          <a:lstStyle/>
          <a:p>
            <a:pPr algn="ctr" defTabSz="1367087">
              <a:defRPr/>
            </a:pPr>
            <a:r>
              <a:rPr lang="en-US" sz="600" b="1" kern="0" dirty="0">
                <a:solidFill>
                  <a:prstClr val="white"/>
                </a:solidFill>
                <a:latin typeface="Univers 45 Light" pitchFamily="2" charset="0"/>
              </a:rPr>
              <a:t>IT assessment</a:t>
            </a:r>
          </a:p>
        </p:txBody>
      </p:sp>
      <p:sp>
        <p:nvSpPr>
          <p:cNvPr id="54" name="Arrow: Pentagon 53">
            <a:extLst>
              <a:ext uri="{FF2B5EF4-FFF2-40B4-BE49-F238E27FC236}">
                <a16:creationId xmlns:a16="http://schemas.microsoft.com/office/drawing/2014/main" xmlns="" id="{DCC53AF4-AC16-4F2C-8308-3E3E1085A89D}"/>
              </a:ext>
            </a:extLst>
          </p:cNvPr>
          <p:cNvSpPr/>
          <p:nvPr/>
        </p:nvSpPr>
        <p:spPr>
          <a:xfrm>
            <a:off x="7163897" y="6045161"/>
            <a:ext cx="766731" cy="201168"/>
          </a:xfrm>
          <a:prstGeom prst="homePlate">
            <a:avLst/>
          </a:prstGeom>
          <a:solidFill>
            <a:srgbClr val="00A3A1"/>
          </a:solidFill>
          <a:ln w="12700" cap="flat" cmpd="sng" algn="ctr">
            <a:noFill/>
            <a:prstDash val="solid"/>
            <a:miter lim="800000"/>
          </a:ln>
          <a:effectLst/>
        </p:spPr>
        <p:txBody>
          <a:bodyPr lIns="54000" tIns="54000" rIns="54000" bIns="54000" rtlCol="0" anchor="ctr"/>
          <a:lstStyle/>
          <a:p>
            <a:pPr algn="ctr" defTabSz="1367087">
              <a:defRPr/>
            </a:pPr>
            <a:r>
              <a:rPr lang="en-US" sz="600" b="1" kern="0" dirty="0">
                <a:solidFill>
                  <a:prstClr val="white"/>
                </a:solidFill>
                <a:latin typeface="Univers 45 Light" pitchFamily="2" charset="0"/>
              </a:rPr>
              <a:t>IT Roadmap</a:t>
            </a:r>
          </a:p>
        </p:txBody>
      </p:sp>
      <p:sp>
        <p:nvSpPr>
          <p:cNvPr id="55" name="Arrow: Pentagon 54">
            <a:extLst>
              <a:ext uri="{FF2B5EF4-FFF2-40B4-BE49-F238E27FC236}">
                <a16:creationId xmlns:a16="http://schemas.microsoft.com/office/drawing/2014/main" xmlns="" id="{7C8423B2-1C36-46BE-A0D1-857F3F24E91D}"/>
              </a:ext>
            </a:extLst>
          </p:cNvPr>
          <p:cNvSpPr/>
          <p:nvPr/>
        </p:nvSpPr>
        <p:spPr>
          <a:xfrm>
            <a:off x="7566927" y="6495617"/>
            <a:ext cx="869781" cy="201168"/>
          </a:xfrm>
          <a:prstGeom prst="homePlate">
            <a:avLst/>
          </a:prstGeom>
          <a:solidFill>
            <a:srgbClr val="00A3A1"/>
          </a:solidFill>
          <a:ln w="12700" cap="flat" cmpd="sng" algn="ctr">
            <a:noFill/>
            <a:prstDash val="solid"/>
            <a:miter lim="800000"/>
          </a:ln>
          <a:effectLst/>
        </p:spPr>
        <p:txBody>
          <a:bodyPr lIns="54000" tIns="54000" rIns="54000" bIns="54000" rtlCol="0" anchor="ctr"/>
          <a:lstStyle/>
          <a:p>
            <a:pPr algn="ctr" defTabSz="1367087">
              <a:defRPr/>
            </a:pPr>
            <a:r>
              <a:rPr lang="en-US" sz="600" b="1" kern="0" dirty="0">
                <a:solidFill>
                  <a:prstClr val="white"/>
                </a:solidFill>
                <a:latin typeface="Univers 45 Light" pitchFamily="2" charset="0"/>
              </a:rPr>
              <a:t>Implementation plan</a:t>
            </a:r>
          </a:p>
        </p:txBody>
      </p:sp>
      <p:sp>
        <p:nvSpPr>
          <p:cNvPr id="57" name="Arrow: Pentagon 56">
            <a:extLst>
              <a:ext uri="{FF2B5EF4-FFF2-40B4-BE49-F238E27FC236}">
                <a16:creationId xmlns:a16="http://schemas.microsoft.com/office/drawing/2014/main" xmlns="" id="{D746FC90-60B1-4E17-992E-F703C6BCAF19}"/>
              </a:ext>
            </a:extLst>
          </p:cNvPr>
          <p:cNvSpPr/>
          <p:nvPr/>
        </p:nvSpPr>
        <p:spPr>
          <a:xfrm>
            <a:off x="6554883" y="2235148"/>
            <a:ext cx="1312060" cy="198203"/>
          </a:xfrm>
          <a:prstGeom prst="homePlate">
            <a:avLst/>
          </a:prstGeom>
          <a:solidFill>
            <a:srgbClr val="00A3A1"/>
          </a:solidFill>
          <a:ln w="12700" cap="flat" cmpd="sng" algn="ctr">
            <a:noFill/>
            <a:prstDash val="solid"/>
            <a:miter lim="800000"/>
          </a:ln>
          <a:effectLst/>
        </p:spPr>
        <p:txBody>
          <a:bodyPr lIns="54000" tIns="54000" rIns="54000" bIns="54000" rtlCol="0" anchor="ctr"/>
          <a:lstStyle/>
          <a:p>
            <a:pPr algn="ctr" defTabSz="1367087">
              <a:defRPr/>
            </a:pPr>
            <a:r>
              <a:rPr lang="en-US" sz="600" b="1" kern="0" dirty="0">
                <a:solidFill>
                  <a:prstClr val="white"/>
                </a:solidFill>
                <a:latin typeface="Univers 45 Light" pitchFamily="2" charset="0"/>
              </a:rPr>
              <a:t>Refine</a:t>
            </a:r>
          </a:p>
        </p:txBody>
      </p:sp>
      <p:sp>
        <p:nvSpPr>
          <p:cNvPr id="58" name="Arrow: Pentagon 57">
            <a:extLst>
              <a:ext uri="{FF2B5EF4-FFF2-40B4-BE49-F238E27FC236}">
                <a16:creationId xmlns:a16="http://schemas.microsoft.com/office/drawing/2014/main" xmlns="" id="{528F1A99-9598-4EE2-84D1-9F6915A8A221}"/>
              </a:ext>
            </a:extLst>
          </p:cNvPr>
          <p:cNvSpPr/>
          <p:nvPr/>
        </p:nvSpPr>
        <p:spPr>
          <a:xfrm>
            <a:off x="5187278" y="2235148"/>
            <a:ext cx="1326152" cy="201168"/>
          </a:xfrm>
          <a:prstGeom prst="homePlate">
            <a:avLst/>
          </a:prstGeom>
          <a:solidFill>
            <a:srgbClr val="7030A0"/>
          </a:solidFill>
          <a:ln w="12700" cap="flat" cmpd="sng" algn="ctr">
            <a:noFill/>
            <a:prstDash val="solid"/>
            <a:miter lim="800000"/>
          </a:ln>
          <a:effectLst/>
        </p:spPr>
        <p:txBody>
          <a:bodyPr lIns="54000" tIns="54000" rIns="54000" bIns="54000" rtlCol="0" anchor="ctr"/>
          <a:lstStyle/>
          <a:p>
            <a:pPr algn="ctr" defTabSz="1367087">
              <a:defRPr/>
            </a:pPr>
            <a:r>
              <a:rPr lang="en-US" sz="600" b="1" kern="0" dirty="0">
                <a:solidFill>
                  <a:prstClr val="white"/>
                </a:solidFill>
                <a:latin typeface="Univers 45 Light" pitchFamily="2" charset="0"/>
              </a:rPr>
              <a:t>Validate</a:t>
            </a:r>
          </a:p>
        </p:txBody>
      </p:sp>
      <p:sp>
        <p:nvSpPr>
          <p:cNvPr id="59" name="Arrow: Pentagon 58">
            <a:extLst>
              <a:ext uri="{FF2B5EF4-FFF2-40B4-BE49-F238E27FC236}">
                <a16:creationId xmlns:a16="http://schemas.microsoft.com/office/drawing/2014/main" xmlns="" id="{0F5C70C7-0549-45CF-806A-7A94573FF90B}"/>
              </a:ext>
            </a:extLst>
          </p:cNvPr>
          <p:cNvSpPr/>
          <p:nvPr/>
        </p:nvSpPr>
        <p:spPr>
          <a:xfrm>
            <a:off x="7868554" y="2235148"/>
            <a:ext cx="437246" cy="201168"/>
          </a:xfrm>
          <a:prstGeom prst="homePlate">
            <a:avLst/>
          </a:prstGeom>
          <a:solidFill>
            <a:srgbClr val="0091DA"/>
          </a:solidFill>
          <a:ln w="12700" cap="flat" cmpd="sng" algn="ctr">
            <a:noFill/>
            <a:prstDash val="solid"/>
            <a:miter lim="800000"/>
          </a:ln>
          <a:effectLst/>
        </p:spPr>
        <p:txBody>
          <a:bodyPr lIns="0" tIns="54000" rIns="0" bIns="54000" rtlCol="0" anchor="ctr"/>
          <a:lstStyle/>
          <a:p>
            <a:pPr algn="ctr" defTabSz="1367087">
              <a:defRPr/>
            </a:pPr>
            <a:r>
              <a:rPr lang="en-US" sz="600" b="1" kern="0" dirty="0">
                <a:solidFill>
                  <a:prstClr val="white"/>
                </a:solidFill>
                <a:latin typeface="Univers 45 Light" pitchFamily="2" charset="0"/>
              </a:rPr>
              <a:t>Approve</a:t>
            </a:r>
          </a:p>
        </p:txBody>
      </p:sp>
      <p:sp>
        <p:nvSpPr>
          <p:cNvPr id="82" name="Arrow: Pentagon 90">
            <a:extLst>
              <a:ext uri="{FF2B5EF4-FFF2-40B4-BE49-F238E27FC236}">
                <a16:creationId xmlns:a16="http://schemas.microsoft.com/office/drawing/2014/main" xmlns="" id="{E80F9818-B21B-4EAE-9B17-F2873678B8B0}"/>
              </a:ext>
            </a:extLst>
          </p:cNvPr>
          <p:cNvSpPr/>
          <p:nvPr/>
        </p:nvSpPr>
        <p:spPr>
          <a:xfrm>
            <a:off x="6992243" y="5695629"/>
            <a:ext cx="371624" cy="201168"/>
          </a:xfrm>
          <a:prstGeom prst="homePlate">
            <a:avLst/>
          </a:prstGeom>
          <a:solidFill>
            <a:srgbClr val="0091DA"/>
          </a:solidFill>
          <a:ln w="12700" cap="flat" cmpd="sng" algn="ctr">
            <a:noFill/>
            <a:prstDash val="solid"/>
            <a:miter lim="800000"/>
          </a:ln>
          <a:effectLst/>
        </p:spPr>
        <p:txBody>
          <a:bodyPr lIns="0" tIns="54000" rIns="0" bIns="54000" rtlCol="0" anchor="ctr"/>
          <a:lstStyle/>
          <a:p>
            <a:pPr algn="ctr" defTabSz="1367087">
              <a:defRPr/>
            </a:pPr>
            <a:r>
              <a:rPr lang="en-US" sz="600" b="1" kern="0" dirty="0">
                <a:solidFill>
                  <a:prstClr val="white"/>
                </a:solidFill>
                <a:latin typeface="Univers 45 Light" pitchFamily="2" charset="0"/>
              </a:rPr>
              <a:t>Approve</a:t>
            </a:r>
          </a:p>
        </p:txBody>
      </p:sp>
      <p:sp>
        <p:nvSpPr>
          <p:cNvPr id="83" name="Arrow: Pentagon 90">
            <a:extLst>
              <a:ext uri="{FF2B5EF4-FFF2-40B4-BE49-F238E27FC236}">
                <a16:creationId xmlns:a16="http://schemas.microsoft.com/office/drawing/2014/main" xmlns="" id="{475715DC-744C-4F3B-B875-136C2C4FD48A}"/>
              </a:ext>
            </a:extLst>
          </p:cNvPr>
          <p:cNvSpPr/>
          <p:nvPr/>
        </p:nvSpPr>
        <p:spPr>
          <a:xfrm>
            <a:off x="7937196" y="6045161"/>
            <a:ext cx="437246" cy="201168"/>
          </a:xfrm>
          <a:prstGeom prst="homePlate">
            <a:avLst/>
          </a:prstGeom>
          <a:solidFill>
            <a:srgbClr val="0091DA"/>
          </a:solidFill>
          <a:ln w="12700" cap="flat" cmpd="sng" algn="ctr">
            <a:noFill/>
            <a:prstDash val="solid"/>
            <a:miter lim="800000"/>
          </a:ln>
          <a:effectLst/>
        </p:spPr>
        <p:txBody>
          <a:bodyPr lIns="0" tIns="54000" rIns="0" bIns="54000" rtlCol="0" anchor="ctr"/>
          <a:lstStyle/>
          <a:p>
            <a:pPr algn="ctr" defTabSz="1367087">
              <a:defRPr/>
            </a:pPr>
            <a:r>
              <a:rPr lang="en-US" sz="600" b="1" kern="0" dirty="0">
                <a:solidFill>
                  <a:prstClr val="white"/>
                </a:solidFill>
                <a:latin typeface="Univers 45 Light" pitchFamily="2" charset="0"/>
              </a:rPr>
              <a:t>Approve</a:t>
            </a:r>
          </a:p>
        </p:txBody>
      </p:sp>
      <p:sp>
        <p:nvSpPr>
          <p:cNvPr id="85" name="Arrow: Pentagon 90">
            <a:extLst>
              <a:ext uri="{FF2B5EF4-FFF2-40B4-BE49-F238E27FC236}">
                <a16:creationId xmlns:a16="http://schemas.microsoft.com/office/drawing/2014/main" xmlns="" id="{F7B61ACB-33A5-49B8-8985-A996DFE5F309}"/>
              </a:ext>
            </a:extLst>
          </p:cNvPr>
          <p:cNvSpPr/>
          <p:nvPr/>
        </p:nvSpPr>
        <p:spPr>
          <a:xfrm>
            <a:off x="8457686" y="6495617"/>
            <a:ext cx="437246" cy="201168"/>
          </a:xfrm>
          <a:prstGeom prst="homePlate">
            <a:avLst/>
          </a:prstGeom>
          <a:solidFill>
            <a:srgbClr val="0091DA"/>
          </a:solidFill>
          <a:ln w="12700" cap="flat" cmpd="sng" algn="ctr">
            <a:noFill/>
            <a:prstDash val="solid"/>
            <a:miter lim="800000"/>
          </a:ln>
          <a:effectLst/>
        </p:spPr>
        <p:txBody>
          <a:bodyPr lIns="0" tIns="54000" rIns="0" bIns="54000" rtlCol="0" anchor="ctr"/>
          <a:lstStyle/>
          <a:p>
            <a:pPr algn="ctr" defTabSz="1367087">
              <a:defRPr/>
            </a:pPr>
            <a:r>
              <a:rPr lang="en-US" sz="600" b="1" kern="0" dirty="0">
                <a:solidFill>
                  <a:prstClr val="white"/>
                </a:solidFill>
                <a:latin typeface="Univers 45 Light" pitchFamily="2" charset="0"/>
              </a:rPr>
              <a:t>Approve</a:t>
            </a:r>
          </a:p>
        </p:txBody>
      </p:sp>
      <p:sp>
        <p:nvSpPr>
          <p:cNvPr id="86" name="Arrow: Pentagon 85">
            <a:extLst>
              <a:ext uri="{FF2B5EF4-FFF2-40B4-BE49-F238E27FC236}">
                <a16:creationId xmlns:a16="http://schemas.microsoft.com/office/drawing/2014/main" xmlns="" id="{7C8FB3B4-2A10-46EE-8B58-E8FEF99B2FE9}"/>
              </a:ext>
            </a:extLst>
          </p:cNvPr>
          <p:cNvSpPr/>
          <p:nvPr/>
        </p:nvSpPr>
        <p:spPr>
          <a:xfrm>
            <a:off x="4251276" y="1641586"/>
            <a:ext cx="878317" cy="201168"/>
          </a:xfrm>
          <a:prstGeom prst="homePlate">
            <a:avLst/>
          </a:prstGeom>
          <a:solidFill>
            <a:srgbClr val="00A3A1"/>
          </a:solidFill>
          <a:ln w="12700" cap="flat" cmpd="sng" algn="ctr">
            <a:noFill/>
            <a:prstDash val="solid"/>
            <a:miter lim="800000"/>
          </a:ln>
          <a:effectLst/>
        </p:spPr>
        <p:txBody>
          <a:bodyPr lIns="54000" tIns="54000" rIns="54000" bIns="54000" rtlCol="0" anchor="ctr"/>
          <a:lstStyle/>
          <a:p>
            <a:pPr algn="ctr" defTabSz="1367087">
              <a:defRPr/>
            </a:pPr>
            <a:r>
              <a:rPr lang="en-US" sz="600" b="1" kern="0" dirty="0">
                <a:solidFill>
                  <a:prstClr val="white"/>
                </a:solidFill>
                <a:latin typeface="Univers 45 Light" pitchFamily="2" charset="0"/>
              </a:rPr>
              <a:t>Refine</a:t>
            </a:r>
          </a:p>
        </p:txBody>
      </p:sp>
      <p:sp>
        <p:nvSpPr>
          <p:cNvPr id="87" name="Arrow: Pentagon 86">
            <a:extLst>
              <a:ext uri="{FF2B5EF4-FFF2-40B4-BE49-F238E27FC236}">
                <a16:creationId xmlns:a16="http://schemas.microsoft.com/office/drawing/2014/main" xmlns="" id="{90F8F28D-3D6A-4A44-8726-051E5D53736C}"/>
              </a:ext>
            </a:extLst>
          </p:cNvPr>
          <p:cNvSpPr/>
          <p:nvPr/>
        </p:nvSpPr>
        <p:spPr>
          <a:xfrm>
            <a:off x="3158960" y="1641586"/>
            <a:ext cx="1101618" cy="201168"/>
          </a:xfrm>
          <a:prstGeom prst="homePlate">
            <a:avLst/>
          </a:prstGeom>
          <a:solidFill>
            <a:srgbClr val="7030A0"/>
          </a:solidFill>
          <a:ln w="12700" cap="flat" cmpd="sng" algn="ctr">
            <a:noFill/>
            <a:prstDash val="solid"/>
            <a:miter lim="800000"/>
          </a:ln>
          <a:effectLst/>
        </p:spPr>
        <p:txBody>
          <a:bodyPr lIns="54000" tIns="54000" rIns="54000" bIns="54000" rtlCol="0" anchor="ctr"/>
          <a:lstStyle/>
          <a:p>
            <a:pPr algn="ctr" defTabSz="1367087">
              <a:defRPr/>
            </a:pPr>
            <a:r>
              <a:rPr lang="en-US" sz="600" b="1" kern="0" dirty="0">
                <a:solidFill>
                  <a:prstClr val="white"/>
                </a:solidFill>
                <a:latin typeface="Univers 45 Light" pitchFamily="2" charset="0"/>
              </a:rPr>
              <a:t>Validate</a:t>
            </a:r>
          </a:p>
        </p:txBody>
      </p:sp>
      <p:sp>
        <p:nvSpPr>
          <p:cNvPr id="88" name="Arrow: Pentagon 87">
            <a:extLst>
              <a:ext uri="{FF2B5EF4-FFF2-40B4-BE49-F238E27FC236}">
                <a16:creationId xmlns:a16="http://schemas.microsoft.com/office/drawing/2014/main" xmlns="" id="{CE4C9249-5A1A-4BEC-A4EA-56994E5C7DD9}"/>
              </a:ext>
            </a:extLst>
          </p:cNvPr>
          <p:cNvSpPr/>
          <p:nvPr/>
        </p:nvSpPr>
        <p:spPr>
          <a:xfrm>
            <a:off x="5127557" y="1641586"/>
            <a:ext cx="965553" cy="203323"/>
          </a:xfrm>
          <a:prstGeom prst="homePlate">
            <a:avLst/>
          </a:prstGeom>
          <a:solidFill>
            <a:srgbClr val="0091DA"/>
          </a:solidFill>
          <a:ln w="12700" cap="flat" cmpd="sng" algn="ctr">
            <a:noFill/>
            <a:prstDash val="solid"/>
            <a:miter lim="800000"/>
          </a:ln>
          <a:effectLst/>
        </p:spPr>
        <p:txBody>
          <a:bodyPr lIns="0" tIns="54000" rIns="0" bIns="54000" rtlCol="0" anchor="ctr"/>
          <a:lstStyle/>
          <a:p>
            <a:pPr algn="ctr" defTabSz="1367087">
              <a:defRPr/>
            </a:pPr>
            <a:r>
              <a:rPr lang="en-US" sz="600" b="1" kern="0" dirty="0">
                <a:solidFill>
                  <a:prstClr val="white"/>
                </a:solidFill>
                <a:latin typeface="Univers 45 Light" pitchFamily="2" charset="0"/>
              </a:rPr>
              <a:t>Approve</a:t>
            </a:r>
          </a:p>
        </p:txBody>
      </p:sp>
      <p:sp>
        <p:nvSpPr>
          <p:cNvPr id="89" name="Arrow: Pentagon 88">
            <a:extLst>
              <a:ext uri="{FF2B5EF4-FFF2-40B4-BE49-F238E27FC236}">
                <a16:creationId xmlns:a16="http://schemas.microsoft.com/office/drawing/2014/main" xmlns="" id="{65841EEB-B900-4566-91CB-8577B1AAF0CC}"/>
              </a:ext>
            </a:extLst>
          </p:cNvPr>
          <p:cNvSpPr/>
          <p:nvPr/>
        </p:nvSpPr>
        <p:spPr>
          <a:xfrm>
            <a:off x="7743582" y="1939037"/>
            <a:ext cx="850560" cy="201168"/>
          </a:xfrm>
          <a:prstGeom prst="homePlate">
            <a:avLst/>
          </a:prstGeom>
          <a:solidFill>
            <a:srgbClr val="00A3A1"/>
          </a:solidFill>
          <a:ln w="12700" cap="flat" cmpd="sng" algn="ctr">
            <a:noFill/>
            <a:prstDash val="solid"/>
            <a:miter lim="800000"/>
          </a:ln>
          <a:effectLst/>
        </p:spPr>
        <p:txBody>
          <a:bodyPr lIns="54000" tIns="54000" rIns="54000" bIns="54000" rtlCol="0" anchor="ctr"/>
          <a:lstStyle/>
          <a:p>
            <a:pPr algn="ctr" defTabSz="1367087">
              <a:defRPr/>
            </a:pPr>
            <a:r>
              <a:rPr lang="en-US" sz="600" b="1" kern="0" dirty="0">
                <a:solidFill>
                  <a:prstClr val="white"/>
                </a:solidFill>
                <a:latin typeface="Univers 45 Light" pitchFamily="2" charset="0"/>
              </a:rPr>
              <a:t>Refine</a:t>
            </a:r>
          </a:p>
        </p:txBody>
      </p:sp>
      <p:sp>
        <p:nvSpPr>
          <p:cNvPr id="90" name="Arrow: Pentagon 89">
            <a:extLst>
              <a:ext uri="{FF2B5EF4-FFF2-40B4-BE49-F238E27FC236}">
                <a16:creationId xmlns:a16="http://schemas.microsoft.com/office/drawing/2014/main" xmlns="" id="{07533545-FE00-46C3-9A69-251252D6EBAA}"/>
              </a:ext>
            </a:extLst>
          </p:cNvPr>
          <p:cNvSpPr/>
          <p:nvPr/>
        </p:nvSpPr>
        <p:spPr>
          <a:xfrm>
            <a:off x="6375977" y="1939037"/>
            <a:ext cx="1326152" cy="201168"/>
          </a:xfrm>
          <a:prstGeom prst="homePlate">
            <a:avLst/>
          </a:prstGeom>
          <a:solidFill>
            <a:srgbClr val="7030A0"/>
          </a:solidFill>
          <a:ln w="12700" cap="flat" cmpd="sng" algn="ctr">
            <a:noFill/>
            <a:prstDash val="solid"/>
            <a:miter lim="800000"/>
          </a:ln>
          <a:effectLst/>
        </p:spPr>
        <p:txBody>
          <a:bodyPr lIns="54000" tIns="54000" rIns="54000" bIns="54000" rtlCol="0" anchor="ctr"/>
          <a:lstStyle/>
          <a:p>
            <a:pPr algn="ctr" defTabSz="1367087">
              <a:defRPr/>
            </a:pPr>
            <a:r>
              <a:rPr lang="en-US" sz="600" b="1" kern="0" dirty="0">
                <a:solidFill>
                  <a:prstClr val="white"/>
                </a:solidFill>
                <a:latin typeface="Univers 45 Light" pitchFamily="2" charset="0"/>
              </a:rPr>
              <a:t>Validate</a:t>
            </a:r>
          </a:p>
        </p:txBody>
      </p:sp>
      <p:sp>
        <p:nvSpPr>
          <p:cNvPr id="91" name="Arrow: Pentagon 90">
            <a:extLst>
              <a:ext uri="{FF2B5EF4-FFF2-40B4-BE49-F238E27FC236}">
                <a16:creationId xmlns:a16="http://schemas.microsoft.com/office/drawing/2014/main" xmlns="" id="{F80188A5-8C89-4BB8-90DE-2B786A0A2A63}"/>
              </a:ext>
            </a:extLst>
          </p:cNvPr>
          <p:cNvSpPr/>
          <p:nvPr/>
        </p:nvSpPr>
        <p:spPr>
          <a:xfrm>
            <a:off x="8632975" y="1939037"/>
            <a:ext cx="437246" cy="201168"/>
          </a:xfrm>
          <a:prstGeom prst="homePlate">
            <a:avLst/>
          </a:prstGeom>
          <a:solidFill>
            <a:srgbClr val="0091DA"/>
          </a:solidFill>
          <a:ln w="12700" cap="flat" cmpd="sng" algn="ctr">
            <a:noFill/>
            <a:prstDash val="solid"/>
            <a:miter lim="800000"/>
          </a:ln>
          <a:effectLst/>
        </p:spPr>
        <p:txBody>
          <a:bodyPr lIns="0" tIns="54000" rIns="0" bIns="54000" rtlCol="0" anchor="ctr"/>
          <a:lstStyle/>
          <a:p>
            <a:pPr algn="ctr" defTabSz="1367087">
              <a:defRPr/>
            </a:pPr>
            <a:r>
              <a:rPr lang="en-US" sz="600" b="1" kern="0" dirty="0">
                <a:solidFill>
                  <a:prstClr val="white"/>
                </a:solidFill>
                <a:latin typeface="Univers 45 Light" pitchFamily="2" charset="0"/>
              </a:rPr>
              <a:t>Approve</a:t>
            </a:r>
          </a:p>
        </p:txBody>
      </p:sp>
      <p:sp>
        <p:nvSpPr>
          <p:cNvPr id="92" name="Rectangle 91">
            <a:extLst>
              <a:ext uri="{FF2B5EF4-FFF2-40B4-BE49-F238E27FC236}">
                <a16:creationId xmlns:a16="http://schemas.microsoft.com/office/drawing/2014/main" xmlns="" id="{8EB0B790-0814-47A7-862F-9079E7F4B94F}"/>
              </a:ext>
            </a:extLst>
          </p:cNvPr>
          <p:cNvSpPr/>
          <p:nvPr/>
        </p:nvSpPr>
        <p:spPr>
          <a:xfrm>
            <a:off x="3659828" y="1589787"/>
            <a:ext cx="238587" cy="2877512"/>
          </a:xfrm>
          <a:prstGeom prst="rect">
            <a:avLst/>
          </a:prstGeom>
          <a:solidFill>
            <a:srgbClr val="C0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410291">
              <a:defRPr/>
            </a:pPr>
            <a:endParaRPr lang="en-US" sz="600" dirty="0">
              <a:solidFill>
                <a:srgbClr val="FFFFFF"/>
              </a:solidFill>
              <a:latin typeface="Univers 45 Light" pitchFamily="2" charset="0"/>
            </a:endParaRPr>
          </a:p>
        </p:txBody>
      </p:sp>
      <p:sp>
        <p:nvSpPr>
          <p:cNvPr id="93" name="Rectangle 92">
            <a:extLst>
              <a:ext uri="{FF2B5EF4-FFF2-40B4-BE49-F238E27FC236}">
                <a16:creationId xmlns:a16="http://schemas.microsoft.com/office/drawing/2014/main" xmlns="" id="{51F8904C-3B5E-40D6-A260-65B93EB74427}"/>
              </a:ext>
            </a:extLst>
          </p:cNvPr>
          <p:cNvSpPr/>
          <p:nvPr/>
        </p:nvSpPr>
        <p:spPr>
          <a:xfrm>
            <a:off x="6375976" y="1577491"/>
            <a:ext cx="562273" cy="905256"/>
          </a:xfrm>
          <a:prstGeom prst="rect">
            <a:avLst/>
          </a:prstGeom>
          <a:solidFill>
            <a:srgbClr val="C0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ctr">
              <a:defRPr/>
            </a:pPr>
            <a:endParaRPr lang="en-US" sz="600" dirty="0">
              <a:solidFill>
                <a:srgbClr val="FFFFFF"/>
              </a:solidFill>
              <a:latin typeface="Univers 45 Light" pitchFamily="2" charset="0"/>
            </a:endParaRPr>
          </a:p>
        </p:txBody>
      </p:sp>
      <p:sp>
        <p:nvSpPr>
          <p:cNvPr id="94" name="Rectangle 93">
            <a:extLst>
              <a:ext uri="{FF2B5EF4-FFF2-40B4-BE49-F238E27FC236}">
                <a16:creationId xmlns:a16="http://schemas.microsoft.com/office/drawing/2014/main" xmlns="" id="{12EC8FF4-C0D9-47BB-A636-FE98D0E59F33}"/>
              </a:ext>
            </a:extLst>
          </p:cNvPr>
          <p:cNvSpPr/>
          <p:nvPr/>
        </p:nvSpPr>
        <p:spPr>
          <a:xfrm>
            <a:off x="8291762" y="1577491"/>
            <a:ext cx="238384" cy="2889807"/>
          </a:xfrm>
          <a:prstGeom prst="rect">
            <a:avLst/>
          </a:prstGeom>
          <a:solidFill>
            <a:srgbClr val="C0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ctr">
              <a:defRPr/>
            </a:pPr>
            <a:endParaRPr lang="en-US" sz="600" dirty="0">
              <a:solidFill>
                <a:srgbClr val="FFFFFF"/>
              </a:solidFill>
              <a:latin typeface="Univers 45 Light" pitchFamily="2" charset="0"/>
            </a:endParaRPr>
          </a:p>
        </p:txBody>
      </p:sp>
      <p:sp>
        <p:nvSpPr>
          <p:cNvPr id="95" name="Rectangle 94">
            <a:extLst>
              <a:ext uri="{FF2B5EF4-FFF2-40B4-BE49-F238E27FC236}">
                <a16:creationId xmlns:a16="http://schemas.microsoft.com/office/drawing/2014/main" xmlns="" id="{42996066-7FE8-4C6D-9CDA-E76379B6C36E}"/>
              </a:ext>
            </a:extLst>
          </p:cNvPr>
          <p:cNvSpPr/>
          <p:nvPr/>
        </p:nvSpPr>
        <p:spPr>
          <a:xfrm>
            <a:off x="6709277" y="5663336"/>
            <a:ext cx="183512" cy="649903"/>
          </a:xfrm>
          <a:prstGeom prst="rect">
            <a:avLst/>
          </a:prstGeom>
          <a:solidFill>
            <a:srgbClr val="C0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ctr">
              <a:defRPr/>
            </a:pPr>
            <a:endParaRPr lang="en-US" sz="600" dirty="0">
              <a:solidFill>
                <a:srgbClr val="FFFFFF"/>
              </a:solidFill>
              <a:latin typeface="Univers 45 Light" pitchFamily="2" charset="0"/>
            </a:endParaRPr>
          </a:p>
        </p:txBody>
      </p:sp>
      <p:sp>
        <p:nvSpPr>
          <p:cNvPr id="97" name="Arrow: Pentagon 96">
            <a:extLst>
              <a:ext uri="{FF2B5EF4-FFF2-40B4-BE49-F238E27FC236}">
                <a16:creationId xmlns:a16="http://schemas.microsoft.com/office/drawing/2014/main" xmlns="" id="{23B1B692-6ED8-4D1E-934B-ED150CC91DE1}"/>
              </a:ext>
            </a:extLst>
          </p:cNvPr>
          <p:cNvSpPr/>
          <p:nvPr/>
        </p:nvSpPr>
        <p:spPr>
          <a:xfrm>
            <a:off x="7363868" y="5695629"/>
            <a:ext cx="733287" cy="201168"/>
          </a:xfrm>
          <a:prstGeom prst="homePlate">
            <a:avLst/>
          </a:prstGeom>
          <a:solidFill>
            <a:srgbClr val="7030A0"/>
          </a:solidFill>
          <a:ln w="12700" cap="flat" cmpd="sng" algn="ctr">
            <a:noFill/>
            <a:prstDash val="solid"/>
            <a:miter lim="800000"/>
          </a:ln>
          <a:effectLst/>
        </p:spPr>
        <p:txBody>
          <a:bodyPr lIns="54000" tIns="54000" rIns="54000" bIns="54000" rtlCol="0" anchor="ctr"/>
          <a:lstStyle/>
          <a:p>
            <a:pPr algn="ctr" defTabSz="1367087">
              <a:defRPr/>
            </a:pPr>
            <a:r>
              <a:rPr lang="en-US" sz="600" b="1" kern="0" dirty="0">
                <a:solidFill>
                  <a:prstClr val="white"/>
                </a:solidFill>
                <a:latin typeface="Univers 45 Light" pitchFamily="2" charset="0"/>
              </a:rPr>
              <a:t>IT Strategy</a:t>
            </a:r>
          </a:p>
        </p:txBody>
      </p:sp>
      <p:sp>
        <p:nvSpPr>
          <p:cNvPr id="98" name="Arrow: Pentagon 90">
            <a:extLst>
              <a:ext uri="{FF2B5EF4-FFF2-40B4-BE49-F238E27FC236}">
                <a16:creationId xmlns:a16="http://schemas.microsoft.com/office/drawing/2014/main" xmlns="" id="{710299F0-8353-486C-830A-1383D955EB3E}"/>
              </a:ext>
            </a:extLst>
          </p:cNvPr>
          <p:cNvSpPr/>
          <p:nvPr/>
        </p:nvSpPr>
        <p:spPr>
          <a:xfrm>
            <a:off x="8097154" y="5695629"/>
            <a:ext cx="437246" cy="201168"/>
          </a:xfrm>
          <a:prstGeom prst="homePlate">
            <a:avLst/>
          </a:prstGeom>
          <a:solidFill>
            <a:srgbClr val="0091DA"/>
          </a:solidFill>
          <a:ln w="12700" cap="flat" cmpd="sng" algn="ctr">
            <a:noFill/>
            <a:prstDash val="solid"/>
            <a:miter lim="800000"/>
          </a:ln>
          <a:effectLst/>
        </p:spPr>
        <p:txBody>
          <a:bodyPr lIns="0" tIns="54000" rIns="0" bIns="54000" rtlCol="0" anchor="ctr"/>
          <a:lstStyle/>
          <a:p>
            <a:pPr algn="ctr" defTabSz="1367087">
              <a:defRPr/>
            </a:pPr>
            <a:r>
              <a:rPr lang="en-US" sz="600" b="1" kern="0" dirty="0">
                <a:solidFill>
                  <a:prstClr val="white"/>
                </a:solidFill>
                <a:latin typeface="Univers 45 Light" pitchFamily="2" charset="0"/>
              </a:rPr>
              <a:t>Approve</a:t>
            </a:r>
          </a:p>
        </p:txBody>
      </p:sp>
      <p:grpSp>
        <p:nvGrpSpPr>
          <p:cNvPr id="99" name="Group 98">
            <a:extLst>
              <a:ext uri="{FF2B5EF4-FFF2-40B4-BE49-F238E27FC236}">
                <a16:creationId xmlns:a16="http://schemas.microsoft.com/office/drawing/2014/main" xmlns="" id="{7B5D8CE1-EEAE-49F6-9842-CD9B7B830B0B}"/>
              </a:ext>
            </a:extLst>
          </p:cNvPr>
          <p:cNvGrpSpPr/>
          <p:nvPr/>
        </p:nvGrpSpPr>
        <p:grpSpPr>
          <a:xfrm>
            <a:off x="8910947" y="756671"/>
            <a:ext cx="2747653" cy="283225"/>
            <a:chOff x="1275939" y="5657310"/>
            <a:chExt cx="2747653" cy="283225"/>
          </a:xfrm>
        </p:grpSpPr>
        <p:sp>
          <p:nvSpPr>
            <p:cNvPr id="100" name="Rounded Rectangle 218">
              <a:extLst>
                <a:ext uri="{FF2B5EF4-FFF2-40B4-BE49-F238E27FC236}">
                  <a16:creationId xmlns:a16="http://schemas.microsoft.com/office/drawing/2014/main" xmlns="" id="{4D69255E-09D9-4CE8-AD94-FC5EC362D737}"/>
                </a:ext>
              </a:extLst>
            </p:cNvPr>
            <p:cNvSpPr/>
            <p:nvPr/>
          </p:nvSpPr>
          <p:spPr>
            <a:xfrm>
              <a:off x="1292059" y="5657310"/>
              <a:ext cx="2560320" cy="262265"/>
            </a:xfrm>
            <a:prstGeom prst="roundRect">
              <a:avLst>
                <a:gd name="adj" fmla="val 4793"/>
              </a:avLst>
            </a:prstGeom>
            <a:noFill/>
            <a:ln w="12700" cap="rnd" cmpd="sng" algn="ctr">
              <a:noFill/>
              <a:prstDash val="solid"/>
            </a:ln>
            <a:effectLst/>
          </p:spPr>
          <p:txBody>
            <a:bodyPr vert="vert270" lIns="0" tIns="0" rIns="0" bIns="0" rtlCol="0" anchor="t"/>
            <a:lstStyle/>
            <a:p>
              <a:pPr algn="ctr" defTabSz="806383">
                <a:defRPr/>
              </a:pPr>
              <a:endParaRPr lang="en-US" sz="650" b="1" kern="0" dirty="0">
                <a:solidFill>
                  <a:srgbClr val="000000"/>
                </a:solidFill>
                <a:latin typeface="Univers for KPMG"/>
              </a:endParaRPr>
            </a:p>
          </p:txBody>
        </p:sp>
        <p:sp>
          <p:nvSpPr>
            <p:cNvPr id="101" name="Rectangle 100">
              <a:extLst>
                <a:ext uri="{FF2B5EF4-FFF2-40B4-BE49-F238E27FC236}">
                  <a16:creationId xmlns:a16="http://schemas.microsoft.com/office/drawing/2014/main" xmlns="" id="{A1BCA13B-09BA-4DDE-85D9-3E49007692D8}"/>
                </a:ext>
              </a:extLst>
            </p:cNvPr>
            <p:cNvSpPr/>
            <p:nvPr/>
          </p:nvSpPr>
          <p:spPr>
            <a:xfrm>
              <a:off x="2462773" y="5712750"/>
              <a:ext cx="430064" cy="189405"/>
            </a:xfrm>
            <a:prstGeom prst="rect">
              <a:avLst/>
            </a:prstGeom>
            <a:solidFill>
              <a:srgbClr val="E79E9E"/>
            </a:solidFill>
            <a:ln w="12700" cap="rnd" cmpd="sng" algn="ctr">
              <a:noFill/>
              <a:prstDash val="solid"/>
            </a:ln>
            <a:effectLst/>
          </p:spPr>
          <p:txBody>
            <a:bodyPr lIns="0" tIns="0" rIns="0" bIns="0" rtlCol="0" anchor="ctr"/>
            <a:lstStyle/>
            <a:p>
              <a:pPr algn="ctr" defTabSz="806383">
                <a:defRPr/>
              </a:pPr>
              <a:r>
                <a:rPr lang="en-US" sz="569" b="1" kern="0" dirty="0">
                  <a:solidFill>
                    <a:prstClr val="white"/>
                  </a:solidFill>
                  <a:latin typeface="Univers for KPMG"/>
                </a:rPr>
                <a:t>SME Workshop</a:t>
              </a:r>
            </a:p>
          </p:txBody>
        </p:sp>
        <p:sp>
          <p:nvSpPr>
            <p:cNvPr id="102" name="Rectangle 101">
              <a:extLst>
                <a:ext uri="{FF2B5EF4-FFF2-40B4-BE49-F238E27FC236}">
                  <a16:creationId xmlns:a16="http://schemas.microsoft.com/office/drawing/2014/main" xmlns="" id="{21FE9F36-AD42-4F4E-B17F-603376DE10E2}"/>
                </a:ext>
              </a:extLst>
            </p:cNvPr>
            <p:cNvSpPr/>
            <p:nvPr/>
          </p:nvSpPr>
          <p:spPr>
            <a:xfrm>
              <a:off x="1898446" y="5712750"/>
              <a:ext cx="430064" cy="189405"/>
            </a:xfrm>
            <a:prstGeom prst="rect">
              <a:avLst/>
            </a:prstGeom>
            <a:solidFill>
              <a:schemeClr val="bg1">
                <a:lumMod val="75000"/>
              </a:schemeClr>
            </a:solidFill>
            <a:ln w="12700" cap="rnd" cmpd="sng" algn="ctr">
              <a:noFill/>
              <a:prstDash val="solid"/>
            </a:ln>
            <a:effectLst/>
          </p:spPr>
          <p:txBody>
            <a:bodyPr vert="horz" lIns="0" tIns="0" rIns="0" bIns="0" rtlCol="0" anchor="ctr"/>
            <a:lstStyle/>
            <a:p>
              <a:pPr algn="ctr" defTabSz="806383">
                <a:defRPr/>
              </a:pPr>
              <a:r>
                <a:rPr lang="en-US" sz="569" b="1" kern="0" dirty="0">
                  <a:solidFill>
                    <a:schemeClr val="bg1"/>
                  </a:solidFill>
                  <a:latin typeface="Univers for KPMG"/>
                </a:rPr>
                <a:t>University Holidays</a:t>
              </a:r>
            </a:p>
          </p:txBody>
        </p:sp>
        <p:sp>
          <p:nvSpPr>
            <p:cNvPr id="103" name="Rectangle 102">
              <a:extLst>
                <a:ext uri="{FF2B5EF4-FFF2-40B4-BE49-F238E27FC236}">
                  <a16:creationId xmlns:a16="http://schemas.microsoft.com/office/drawing/2014/main" xmlns="" id="{EBFA4782-6057-49EF-944C-939DF8022483}"/>
                </a:ext>
              </a:extLst>
            </p:cNvPr>
            <p:cNvSpPr/>
            <p:nvPr/>
          </p:nvSpPr>
          <p:spPr>
            <a:xfrm>
              <a:off x="1491093" y="5714060"/>
              <a:ext cx="349693" cy="189405"/>
            </a:xfrm>
            <a:prstGeom prst="rect">
              <a:avLst/>
            </a:prstGeom>
            <a:noFill/>
            <a:ln w="12700" cap="rnd" cmpd="sng" algn="ctr">
              <a:noFill/>
              <a:prstDash val="solid"/>
            </a:ln>
            <a:effectLst/>
          </p:spPr>
          <p:txBody>
            <a:bodyPr lIns="0" tIns="0" rIns="0" bIns="0" rtlCol="0" anchor="ctr"/>
            <a:lstStyle/>
            <a:p>
              <a:pPr algn="ctr" defTabSz="806383">
                <a:defRPr/>
              </a:pPr>
              <a:r>
                <a:rPr lang="en-US" sz="569" b="1" kern="0" dirty="0">
                  <a:solidFill>
                    <a:sysClr val="windowText" lastClr="000000"/>
                  </a:solidFill>
                  <a:latin typeface="Univers for KPMG"/>
                </a:rPr>
                <a:t>Legend</a:t>
              </a:r>
            </a:p>
          </p:txBody>
        </p:sp>
        <p:sp>
          <p:nvSpPr>
            <p:cNvPr id="104" name="Rounded Rectangle 73">
              <a:extLst>
                <a:ext uri="{FF2B5EF4-FFF2-40B4-BE49-F238E27FC236}">
                  <a16:creationId xmlns:a16="http://schemas.microsoft.com/office/drawing/2014/main" xmlns="" id="{8D56E797-7FB8-4D9D-BDFA-04A8F15E3866}"/>
                </a:ext>
              </a:extLst>
            </p:cNvPr>
            <p:cNvSpPr/>
            <p:nvPr/>
          </p:nvSpPr>
          <p:spPr>
            <a:xfrm>
              <a:off x="1275939" y="5669917"/>
              <a:ext cx="2747653" cy="270618"/>
            </a:xfrm>
            <a:prstGeom prst="roundRect">
              <a:avLst>
                <a:gd name="adj" fmla="val 4793"/>
              </a:avLst>
            </a:prstGeom>
            <a:noFill/>
            <a:ln w="12700" cap="rnd" cmpd="sng" algn="ctr">
              <a:solidFill>
                <a:srgbClr val="000000"/>
              </a:solidFill>
              <a:prstDash val="solid"/>
            </a:ln>
            <a:effectLst/>
          </p:spPr>
          <p:txBody>
            <a:bodyPr vert="vert270" lIns="0" tIns="0" rIns="0" bIns="0" rtlCol="0" anchor="t"/>
            <a:lstStyle/>
            <a:p>
              <a:pPr algn="ctr" defTabSz="806383">
                <a:defRPr/>
              </a:pPr>
              <a:endParaRPr lang="en-US" sz="650" b="1" kern="0" dirty="0">
                <a:solidFill>
                  <a:srgbClr val="000000"/>
                </a:solidFill>
                <a:latin typeface="Univers for KPMG"/>
              </a:endParaRPr>
            </a:p>
          </p:txBody>
        </p:sp>
      </p:grpSp>
      <p:sp>
        <p:nvSpPr>
          <p:cNvPr id="107" name="Arrow: Pentagon 106">
            <a:extLst>
              <a:ext uri="{FF2B5EF4-FFF2-40B4-BE49-F238E27FC236}">
                <a16:creationId xmlns:a16="http://schemas.microsoft.com/office/drawing/2014/main" xmlns="" id="{90B203F5-7503-4D0B-AD9E-7AE5F7804459}"/>
              </a:ext>
            </a:extLst>
          </p:cNvPr>
          <p:cNvSpPr/>
          <p:nvPr/>
        </p:nvSpPr>
        <p:spPr>
          <a:xfrm>
            <a:off x="6143734" y="4981666"/>
            <a:ext cx="1358865" cy="201168"/>
          </a:xfrm>
          <a:prstGeom prst="homePlate">
            <a:avLst/>
          </a:prstGeom>
          <a:solidFill>
            <a:srgbClr val="00A3A1"/>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New Operating Governance Model Design </a:t>
            </a:r>
          </a:p>
        </p:txBody>
      </p:sp>
      <p:sp>
        <p:nvSpPr>
          <p:cNvPr id="108" name="Arrow: Pentagon 107">
            <a:extLst>
              <a:ext uri="{FF2B5EF4-FFF2-40B4-BE49-F238E27FC236}">
                <a16:creationId xmlns:a16="http://schemas.microsoft.com/office/drawing/2014/main" xmlns="" id="{D266103C-48F4-48C8-BB1C-0A6A86A56D11}"/>
              </a:ext>
            </a:extLst>
          </p:cNvPr>
          <p:cNvSpPr/>
          <p:nvPr/>
        </p:nvSpPr>
        <p:spPr>
          <a:xfrm>
            <a:off x="7594218" y="5277645"/>
            <a:ext cx="1001576" cy="201168"/>
          </a:xfrm>
          <a:prstGeom prst="homePlate">
            <a:avLst/>
          </a:prstGeom>
          <a:solidFill>
            <a:srgbClr val="00A3A1"/>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New Governance Manual Design &amp; Detailing </a:t>
            </a:r>
          </a:p>
        </p:txBody>
      </p:sp>
      <p:sp>
        <p:nvSpPr>
          <p:cNvPr id="109" name="Arrow: Pentagon 90">
            <a:extLst>
              <a:ext uri="{FF2B5EF4-FFF2-40B4-BE49-F238E27FC236}">
                <a16:creationId xmlns:a16="http://schemas.microsoft.com/office/drawing/2014/main" xmlns="" id="{0C215914-70BB-473E-B1B0-29F0304F357A}"/>
              </a:ext>
            </a:extLst>
          </p:cNvPr>
          <p:cNvSpPr/>
          <p:nvPr/>
        </p:nvSpPr>
        <p:spPr>
          <a:xfrm>
            <a:off x="7518748" y="4981666"/>
            <a:ext cx="413912" cy="201168"/>
          </a:xfrm>
          <a:prstGeom prst="homePlate">
            <a:avLst/>
          </a:prstGeom>
          <a:solidFill>
            <a:srgbClr val="0091DA"/>
          </a:solidFill>
          <a:ln w="12700" cap="flat" cmpd="sng" algn="ctr">
            <a:noFill/>
            <a:prstDash val="solid"/>
            <a:miter lim="800000"/>
          </a:ln>
          <a:effectLst/>
        </p:spPr>
        <p:txBody>
          <a:bodyPr lIns="0" tIns="54000" rIns="0" bIns="54000" rtlCol="0" anchor="ctr"/>
          <a:lstStyle/>
          <a:p>
            <a:pPr algn="ctr" defTabSz="1367087">
              <a:defRPr/>
            </a:pPr>
            <a:r>
              <a:rPr lang="en-US" sz="600" b="1" kern="0" dirty="0">
                <a:solidFill>
                  <a:prstClr val="white"/>
                </a:solidFill>
                <a:latin typeface="Univers 45 Light" pitchFamily="2" charset="0"/>
              </a:rPr>
              <a:t>Approve</a:t>
            </a:r>
          </a:p>
        </p:txBody>
      </p:sp>
      <p:sp>
        <p:nvSpPr>
          <p:cNvPr id="110" name="Arrow: Pentagon 90">
            <a:extLst>
              <a:ext uri="{FF2B5EF4-FFF2-40B4-BE49-F238E27FC236}">
                <a16:creationId xmlns:a16="http://schemas.microsoft.com/office/drawing/2014/main" xmlns="" id="{FC1E5EE0-28B3-4654-AEDF-88DD4B57A0AC}"/>
              </a:ext>
            </a:extLst>
          </p:cNvPr>
          <p:cNvSpPr/>
          <p:nvPr/>
        </p:nvSpPr>
        <p:spPr>
          <a:xfrm>
            <a:off x="8598148" y="5277645"/>
            <a:ext cx="413913" cy="201168"/>
          </a:xfrm>
          <a:prstGeom prst="homePlate">
            <a:avLst/>
          </a:prstGeom>
          <a:solidFill>
            <a:srgbClr val="0091DA"/>
          </a:solidFill>
          <a:ln w="12700" cap="flat" cmpd="sng" algn="ctr">
            <a:noFill/>
            <a:prstDash val="solid"/>
            <a:miter lim="800000"/>
          </a:ln>
          <a:effectLst/>
        </p:spPr>
        <p:txBody>
          <a:bodyPr lIns="0" tIns="54000" rIns="0" bIns="54000" rtlCol="0" anchor="ctr"/>
          <a:lstStyle/>
          <a:p>
            <a:pPr algn="ctr" defTabSz="1367087">
              <a:defRPr/>
            </a:pPr>
            <a:r>
              <a:rPr lang="en-US" sz="600" b="1" kern="0" dirty="0">
                <a:solidFill>
                  <a:prstClr val="white"/>
                </a:solidFill>
                <a:latin typeface="Univers 45 Light" pitchFamily="2" charset="0"/>
              </a:rPr>
              <a:t>Approve</a:t>
            </a:r>
          </a:p>
        </p:txBody>
      </p:sp>
      <p:sp>
        <p:nvSpPr>
          <p:cNvPr id="78" name="Arrow: Pentagon 77">
            <a:extLst>
              <a:ext uri="{FF2B5EF4-FFF2-40B4-BE49-F238E27FC236}">
                <a16:creationId xmlns:a16="http://schemas.microsoft.com/office/drawing/2014/main" xmlns="" id="{17D18CA4-80F8-468A-9FA1-F20DE88D4AB9}"/>
              </a:ext>
            </a:extLst>
          </p:cNvPr>
          <p:cNvSpPr/>
          <p:nvPr/>
        </p:nvSpPr>
        <p:spPr>
          <a:xfrm>
            <a:off x="3112112" y="5725738"/>
            <a:ext cx="1139164" cy="201168"/>
          </a:xfrm>
          <a:prstGeom prst="homePlate">
            <a:avLst/>
          </a:prstGeom>
          <a:solidFill>
            <a:srgbClr val="7030A0"/>
          </a:solidFill>
          <a:ln w="12700" cap="flat" cmpd="sng" algn="ctr">
            <a:noFill/>
            <a:prstDash val="solid"/>
            <a:miter lim="800000"/>
          </a:ln>
          <a:effectLst/>
        </p:spPr>
        <p:txBody>
          <a:bodyPr lIns="54000" tIns="54000" rIns="54000" bIns="54000" rtlCol="0" anchor="ctr"/>
          <a:lstStyle/>
          <a:p>
            <a:pPr algn="ctr" defTabSz="1367087">
              <a:defRPr/>
            </a:pPr>
            <a:r>
              <a:rPr lang="en-US" sz="600" b="1" kern="0" dirty="0">
                <a:solidFill>
                  <a:prstClr val="white"/>
                </a:solidFill>
                <a:latin typeface="Univers 45 Light" pitchFamily="2" charset="0"/>
              </a:rPr>
              <a:t>Review of IT Data points</a:t>
            </a:r>
          </a:p>
        </p:txBody>
      </p:sp>
      <p:cxnSp>
        <p:nvCxnSpPr>
          <p:cNvPr id="3" name="Straight Connector 2"/>
          <p:cNvCxnSpPr>
            <a:endCxn id="4" idx="0"/>
          </p:cNvCxnSpPr>
          <p:nvPr/>
        </p:nvCxnSpPr>
        <p:spPr>
          <a:xfrm>
            <a:off x="7206353" y="1589787"/>
            <a:ext cx="38100" cy="4967719"/>
          </a:xfrm>
          <a:prstGeom prst="line">
            <a:avLst/>
          </a:prstGeom>
          <a:ln w="38100">
            <a:solidFill>
              <a:srgbClr val="EE4F50"/>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858000" y="6557506"/>
            <a:ext cx="772906" cy="246322"/>
          </a:xfrm>
          <a:prstGeom prst="rect">
            <a:avLst/>
          </a:prstGeom>
          <a:solidFill>
            <a:srgbClr val="FF0000"/>
          </a:solidFill>
          <a:ln>
            <a:solidFill>
              <a:srgbClr val="FF0000"/>
            </a:solidFill>
          </a:ln>
          <a:effectLst/>
          <a:scene3d>
            <a:camera prst="orthographicFront"/>
            <a:lightRig rig="threePt" dir="t"/>
          </a:scene3d>
          <a:sp3d prstMaterial="dkEdge">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t>Today</a:t>
            </a:r>
          </a:p>
        </p:txBody>
      </p:sp>
      <p:sp>
        <p:nvSpPr>
          <p:cNvPr id="84" name="Arrow: Pentagon 51">
            <a:extLst>
              <a:ext uri="{FF2B5EF4-FFF2-40B4-BE49-F238E27FC236}">
                <a16:creationId xmlns:a16="http://schemas.microsoft.com/office/drawing/2014/main" xmlns="" id="{6F67A6BA-713F-4CBA-9298-88F200038B61}"/>
              </a:ext>
            </a:extLst>
          </p:cNvPr>
          <p:cNvSpPr/>
          <p:nvPr/>
        </p:nvSpPr>
        <p:spPr>
          <a:xfrm>
            <a:off x="5531092" y="3018493"/>
            <a:ext cx="391861" cy="201168"/>
          </a:xfrm>
          <a:prstGeom prst="homePlate">
            <a:avLst/>
          </a:prstGeom>
          <a:solidFill>
            <a:srgbClr val="7030A0"/>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Design</a:t>
            </a:r>
          </a:p>
        </p:txBody>
      </p:sp>
      <p:sp>
        <p:nvSpPr>
          <p:cNvPr id="96" name="Arrow: Pentagon 55">
            <a:extLst>
              <a:ext uri="{FF2B5EF4-FFF2-40B4-BE49-F238E27FC236}">
                <a16:creationId xmlns:a16="http://schemas.microsoft.com/office/drawing/2014/main" xmlns="" id="{1B7871D1-8C95-4660-B5E3-4598137A04FE}"/>
              </a:ext>
            </a:extLst>
          </p:cNvPr>
          <p:cNvSpPr/>
          <p:nvPr/>
        </p:nvSpPr>
        <p:spPr>
          <a:xfrm>
            <a:off x="3898415" y="2702376"/>
            <a:ext cx="2807185" cy="185279"/>
          </a:xfrm>
          <a:prstGeom prst="homePlate">
            <a:avLst/>
          </a:prstGeom>
          <a:solidFill>
            <a:srgbClr val="7030A0"/>
          </a:solidFill>
          <a:ln w="12700" cap="flat" cmpd="sng" algn="ctr">
            <a:noFill/>
            <a:prstDash val="solid"/>
            <a:miter lim="800000"/>
          </a:ln>
          <a:effectLst/>
        </p:spPr>
        <p:txBody>
          <a:bodyPr lIns="54000" tIns="54000" rIns="54000" bIns="54000" rtlCol="0" anchor="ctr"/>
          <a:lstStyle/>
          <a:p>
            <a:pPr algn="ctr" defTabSz="1367087">
              <a:defRPr/>
            </a:pPr>
            <a:r>
              <a:rPr lang="en-US" sz="600" b="1" kern="0" dirty="0">
                <a:solidFill>
                  <a:prstClr val="white"/>
                </a:solidFill>
                <a:latin typeface="Univers 45 Light" pitchFamily="2" charset="0"/>
              </a:rPr>
              <a:t>Current State Assessment</a:t>
            </a:r>
          </a:p>
        </p:txBody>
      </p:sp>
      <p:sp>
        <p:nvSpPr>
          <p:cNvPr id="106" name="Arrow: Pentagon 90">
            <a:extLst>
              <a:ext uri="{FF2B5EF4-FFF2-40B4-BE49-F238E27FC236}">
                <a16:creationId xmlns:a16="http://schemas.microsoft.com/office/drawing/2014/main" xmlns="" id="{AD01B25B-156C-4380-8FC1-9CDB7B1B44D3}"/>
              </a:ext>
            </a:extLst>
          </p:cNvPr>
          <p:cNvSpPr/>
          <p:nvPr/>
        </p:nvSpPr>
        <p:spPr>
          <a:xfrm>
            <a:off x="7128117" y="2999910"/>
            <a:ext cx="695656" cy="201168"/>
          </a:xfrm>
          <a:prstGeom prst="homePlate">
            <a:avLst/>
          </a:prstGeom>
          <a:solidFill>
            <a:srgbClr val="0091DA"/>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Approve</a:t>
            </a:r>
          </a:p>
        </p:txBody>
      </p:sp>
      <p:sp>
        <p:nvSpPr>
          <p:cNvPr id="111" name="Arrow: Pentagon 66">
            <a:extLst>
              <a:ext uri="{FF2B5EF4-FFF2-40B4-BE49-F238E27FC236}">
                <a16:creationId xmlns:a16="http://schemas.microsoft.com/office/drawing/2014/main" xmlns="" id="{3CC9E905-1E93-4216-BD17-7FE83CF8038B}"/>
              </a:ext>
            </a:extLst>
          </p:cNvPr>
          <p:cNvSpPr/>
          <p:nvPr/>
        </p:nvSpPr>
        <p:spPr>
          <a:xfrm>
            <a:off x="5947925" y="3023065"/>
            <a:ext cx="380376" cy="201168"/>
          </a:xfrm>
          <a:prstGeom prst="homePlate">
            <a:avLst/>
          </a:prstGeom>
          <a:solidFill>
            <a:srgbClr val="00A3A1"/>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Validate</a:t>
            </a:r>
          </a:p>
        </p:txBody>
      </p:sp>
      <p:sp>
        <p:nvSpPr>
          <p:cNvPr id="112" name="Arrow: Pentagon 72">
            <a:extLst>
              <a:ext uri="{FF2B5EF4-FFF2-40B4-BE49-F238E27FC236}">
                <a16:creationId xmlns:a16="http://schemas.microsoft.com/office/drawing/2014/main" xmlns="" id="{5726F83F-FA60-4CE7-9E13-8EA194F8159A}"/>
              </a:ext>
            </a:extLst>
          </p:cNvPr>
          <p:cNvSpPr/>
          <p:nvPr/>
        </p:nvSpPr>
        <p:spPr>
          <a:xfrm>
            <a:off x="7315200" y="3304097"/>
            <a:ext cx="335210" cy="192960"/>
          </a:xfrm>
          <a:prstGeom prst="homePlate">
            <a:avLst/>
          </a:prstGeom>
          <a:solidFill>
            <a:srgbClr val="7030A0"/>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Design </a:t>
            </a:r>
          </a:p>
        </p:txBody>
      </p:sp>
      <p:sp>
        <p:nvSpPr>
          <p:cNvPr id="113" name="Arrow: Pentagon 90">
            <a:extLst>
              <a:ext uri="{FF2B5EF4-FFF2-40B4-BE49-F238E27FC236}">
                <a16:creationId xmlns:a16="http://schemas.microsoft.com/office/drawing/2014/main" xmlns="" id="{AD01B25B-156C-4380-8FC1-9CDB7B1B44D3}"/>
              </a:ext>
            </a:extLst>
          </p:cNvPr>
          <p:cNvSpPr/>
          <p:nvPr/>
        </p:nvSpPr>
        <p:spPr>
          <a:xfrm>
            <a:off x="7665690" y="3295889"/>
            <a:ext cx="371381" cy="201168"/>
          </a:xfrm>
          <a:prstGeom prst="homePlate">
            <a:avLst/>
          </a:prstGeom>
          <a:solidFill>
            <a:srgbClr val="0091DA"/>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Approve</a:t>
            </a:r>
          </a:p>
        </p:txBody>
      </p:sp>
      <p:sp>
        <p:nvSpPr>
          <p:cNvPr id="114" name="Arrow: Pentagon 72">
            <a:extLst>
              <a:ext uri="{FF2B5EF4-FFF2-40B4-BE49-F238E27FC236}">
                <a16:creationId xmlns:a16="http://schemas.microsoft.com/office/drawing/2014/main" xmlns="" id="{5726F83F-FA60-4CE7-9E13-8EA194F8159A}"/>
              </a:ext>
            </a:extLst>
          </p:cNvPr>
          <p:cNvSpPr/>
          <p:nvPr/>
        </p:nvSpPr>
        <p:spPr>
          <a:xfrm>
            <a:off x="7310160" y="3605651"/>
            <a:ext cx="1197880" cy="192960"/>
          </a:xfrm>
          <a:prstGeom prst="homePlate">
            <a:avLst/>
          </a:prstGeom>
          <a:solidFill>
            <a:srgbClr val="7030A0"/>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Design </a:t>
            </a:r>
          </a:p>
        </p:txBody>
      </p:sp>
      <p:sp>
        <p:nvSpPr>
          <p:cNvPr id="115" name="Arrow: Pentagon 90">
            <a:extLst>
              <a:ext uri="{FF2B5EF4-FFF2-40B4-BE49-F238E27FC236}">
                <a16:creationId xmlns:a16="http://schemas.microsoft.com/office/drawing/2014/main" xmlns="" id="{AD01B25B-156C-4380-8FC1-9CDB7B1B44D3}"/>
              </a:ext>
            </a:extLst>
          </p:cNvPr>
          <p:cNvSpPr/>
          <p:nvPr/>
        </p:nvSpPr>
        <p:spPr>
          <a:xfrm>
            <a:off x="8898659" y="3605651"/>
            <a:ext cx="371381" cy="201168"/>
          </a:xfrm>
          <a:prstGeom prst="homePlate">
            <a:avLst/>
          </a:prstGeom>
          <a:solidFill>
            <a:srgbClr val="0091DA"/>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Approve</a:t>
            </a:r>
          </a:p>
        </p:txBody>
      </p:sp>
      <p:sp>
        <p:nvSpPr>
          <p:cNvPr id="116" name="Arrow: Pentagon 66">
            <a:extLst>
              <a:ext uri="{FF2B5EF4-FFF2-40B4-BE49-F238E27FC236}">
                <a16:creationId xmlns:a16="http://schemas.microsoft.com/office/drawing/2014/main" xmlns="" id="{3CC9E905-1E93-4216-BD17-7FE83CF8038B}"/>
              </a:ext>
            </a:extLst>
          </p:cNvPr>
          <p:cNvSpPr/>
          <p:nvPr/>
        </p:nvSpPr>
        <p:spPr>
          <a:xfrm>
            <a:off x="8512365" y="3610223"/>
            <a:ext cx="380376" cy="201168"/>
          </a:xfrm>
          <a:prstGeom prst="homePlate">
            <a:avLst/>
          </a:prstGeom>
          <a:solidFill>
            <a:srgbClr val="00A3A1"/>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Validate</a:t>
            </a:r>
          </a:p>
        </p:txBody>
      </p:sp>
      <p:sp>
        <p:nvSpPr>
          <p:cNvPr id="117" name="Arrow: Pentagon 72">
            <a:extLst>
              <a:ext uri="{FF2B5EF4-FFF2-40B4-BE49-F238E27FC236}">
                <a16:creationId xmlns:a16="http://schemas.microsoft.com/office/drawing/2014/main" xmlns="" id="{5726F83F-FA60-4CE7-9E13-8EA194F8159A}"/>
              </a:ext>
            </a:extLst>
          </p:cNvPr>
          <p:cNvSpPr/>
          <p:nvPr/>
        </p:nvSpPr>
        <p:spPr>
          <a:xfrm>
            <a:off x="8495911" y="3912385"/>
            <a:ext cx="1197880" cy="192960"/>
          </a:xfrm>
          <a:prstGeom prst="homePlate">
            <a:avLst/>
          </a:prstGeom>
          <a:solidFill>
            <a:srgbClr val="7030A0"/>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Design </a:t>
            </a:r>
          </a:p>
        </p:txBody>
      </p:sp>
      <p:sp>
        <p:nvSpPr>
          <p:cNvPr id="118" name="Arrow: Pentagon 90">
            <a:extLst>
              <a:ext uri="{FF2B5EF4-FFF2-40B4-BE49-F238E27FC236}">
                <a16:creationId xmlns:a16="http://schemas.microsoft.com/office/drawing/2014/main" xmlns="" id="{AD01B25B-156C-4380-8FC1-9CDB7B1B44D3}"/>
              </a:ext>
            </a:extLst>
          </p:cNvPr>
          <p:cNvSpPr/>
          <p:nvPr/>
        </p:nvSpPr>
        <p:spPr>
          <a:xfrm>
            <a:off x="10083044" y="3903709"/>
            <a:ext cx="371381" cy="201168"/>
          </a:xfrm>
          <a:prstGeom prst="homePlate">
            <a:avLst/>
          </a:prstGeom>
          <a:solidFill>
            <a:srgbClr val="0091DA"/>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Approve</a:t>
            </a:r>
          </a:p>
        </p:txBody>
      </p:sp>
      <p:sp>
        <p:nvSpPr>
          <p:cNvPr id="119" name="Arrow: Pentagon 66">
            <a:extLst>
              <a:ext uri="{FF2B5EF4-FFF2-40B4-BE49-F238E27FC236}">
                <a16:creationId xmlns:a16="http://schemas.microsoft.com/office/drawing/2014/main" xmlns="" id="{3CC9E905-1E93-4216-BD17-7FE83CF8038B}"/>
              </a:ext>
            </a:extLst>
          </p:cNvPr>
          <p:cNvSpPr/>
          <p:nvPr/>
        </p:nvSpPr>
        <p:spPr>
          <a:xfrm>
            <a:off x="9696750" y="3908281"/>
            <a:ext cx="380376" cy="201168"/>
          </a:xfrm>
          <a:prstGeom prst="homePlate">
            <a:avLst/>
          </a:prstGeom>
          <a:solidFill>
            <a:srgbClr val="00A3A1"/>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Validate</a:t>
            </a:r>
          </a:p>
        </p:txBody>
      </p:sp>
      <p:sp>
        <p:nvSpPr>
          <p:cNvPr id="120" name="Arrow: Pentagon 72">
            <a:extLst>
              <a:ext uri="{FF2B5EF4-FFF2-40B4-BE49-F238E27FC236}">
                <a16:creationId xmlns:a16="http://schemas.microsoft.com/office/drawing/2014/main" xmlns="" id="{5726F83F-FA60-4CE7-9E13-8EA194F8159A}"/>
              </a:ext>
            </a:extLst>
          </p:cNvPr>
          <p:cNvSpPr/>
          <p:nvPr/>
        </p:nvSpPr>
        <p:spPr>
          <a:xfrm>
            <a:off x="10097781" y="4207381"/>
            <a:ext cx="966566" cy="201168"/>
          </a:xfrm>
          <a:prstGeom prst="homePlate">
            <a:avLst/>
          </a:prstGeom>
          <a:solidFill>
            <a:srgbClr val="7030A0"/>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Develop</a:t>
            </a:r>
          </a:p>
        </p:txBody>
      </p:sp>
      <p:sp>
        <p:nvSpPr>
          <p:cNvPr id="121" name="Arrow: Pentagon 90">
            <a:extLst>
              <a:ext uri="{FF2B5EF4-FFF2-40B4-BE49-F238E27FC236}">
                <a16:creationId xmlns:a16="http://schemas.microsoft.com/office/drawing/2014/main" xmlns="" id="{AD01B25B-156C-4380-8FC1-9CDB7B1B44D3}"/>
              </a:ext>
            </a:extLst>
          </p:cNvPr>
          <p:cNvSpPr/>
          <p:nvPr/>
        </p:nvSpPr>
        <p:spPr>
          <a:xfrm>
            <a:off x="11079627" y="4207381"/>
            <a:ext cx="371381" cy="201168"/>
          </a:xfrm>
          <a:prstGeom prst="homePlate">
            <a:avLst/>
          </a:prstGeom>
          <a:solidFill>
            <a:srgbClr val="0091DA"/>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Approve</a:t>
            </a:r>
          </a:p>
        </p:txBody>
      </p:sp>
      <p:sp>
        <p:nvSpPr>
          <p:cNvPr id="56" name="Arrow: Pentagon 87">
            <a:extLst>
              <a:ext uri="{FF2B5EF4-FFF2-40B4-BE49-F238E27FC236}">
                <a16:creationId xmlns:a16="http://schemas.microsoft.com/office/drawing/2014/main" xmlns="" id="{CE4C9249-5A1A-4BEC-A4EA-56994E5C7DD9}"/>
              </a:ext>
            </a:extLst>
          </p:cNvPr>
          <p:cNvSpPr/>
          <p:nvPr/>
        </p:nvSpPr>
        <p:spPr>
          <a:xfrm>
            <a:off x="6134408" y="1641586"/>
            <a:ext cx="2758333" cy="182880"/>
          </a:xfrm>
          <a:prstGeom prst="homePlate">
            <a:avLst/>
          </a:prstGeom>
          <a:solidFill>
            <a:srgbClr val="0091DA"/>
          </a:solidFill>
          <a:ln w="12700" cap="flat" cmpd="sng" algn="ctr">
            <a:noFill/>
            <a:prstDash val="solid"/>
            <a:miter lim="800000"/>
          </a:ln>
          <a:effectLst/>
        </p:spPr>
        <p:txBody>
          <a:bodyPr lIns="0" tIns="54000" rIns="0" bIns="54000" rtlCol="0" anchor="ctr"/>
          <a:lstStyle/>
          <a:p>
            <a:pPr algn="ctr" defTabSz="1367087">
              <a:defRPr/>
            </a:pPr>
            <a:r>
              <a:rPr lang="en-US" sz="600" b="1" kern="0" dirty="0">
                <a:solidFill>
                  <a:prstClr val="white"/>
                </a:solidFill>
                <a:latin typeface="Univers 45 Light" pitchFamily="2" charset="0"/>
              </a:rPr>
              <a:t>Sign Off</a:t>
            </a:r>
          </a:p>
        </p:txBody>
      </p:sp>
      <p:sp>
        <p:nvSpPr>
          <p:cNvPr id="60" name="Arrow: Pentagon 87">
            <a:extLst>
              <a:ext uri="{FF2B5EF4-FFF2-40B4-BE49-F238E27FC236}">
                <a16:creationId xmlns:a16="http://schemas.microsoft.com/office/drawing/2014/main" xmlns="" id="{CE4C9249-5A1A-4BEC-A4EA-56994E5C7DD9}"/>
              </a:ext>
            </a:extLst>
          </p:cNvPr>
          <p:cNvSpPr/>
          <p:nvPr/>
        </p:nvSpPr>
        <p:spPr>
          <a:xfrm>
            <a:off x="9071934" y="1934465"/>
            <a:ext cx="1291266" cy="184074"/>
          </a:xfrm>
          <a:prstGeom prst="homePlate">
            <a:avLst/>
          </a:prstGeom>
          <a:solidFill>
            <a:srgbClr val="0091DA"/>
          </a:solidFill>
          <a:ln w="12700" cap="flat" cmpd="sng" algn="ctr">
            <a:noFill/>
            <a:prstDash val="solid"/>
            <a:miter lim="800000"/>
          </a:ln>
          <a:effectLst/>
        </p:spPr>
        <p:txBody>
          <a:bodyPr lIns="0" tIns="54000" rIns="0" bIns="54000" rtlCol="0" anchor="ctr"/>
          <a:lstStyle/>
          <a:p>
            <a:pPr algn="ctr" defTabSz="1367087">
              <a:defRPr/>
            </a:pPr>
            <a:r>
              <a:rPr lang="en-US" sz="600" b="1" kern="0" dirty="0">
                <a:solidFill>
                  <a:prstClr val="white"/>
                </a:solidFill>
                <a:latin typeface="Univers 45 Light" pitchFamily="2" charset="0"/>
              </a:rPr>
              <a:t>Sign Off</a:t>
            </a:r>
          </a:p>
        </p:txBody>
      </p:sp>
      <p:sp>
        <p:nvSpPr>
          <p:cNvPr id="61" name="Arrow: Pentagon 87">
            <a:extLst>
              <a:ext uri="{FF2B5EF4-FFF2-40B4-BE49-F238E27FC236}">
                <a16:creationId xmlns:a16="http://schemas.microsoft.com/office/drawing/2014/main" xmlns="" id="{CE4C9249-5A1A-4BEC-A4EA-56994E5C7DD9}"/>
              </a:ext>
            </a:extLst>
          </p:cNvPr>
          <p:cNvSpPr/>
          <p:nvPr/>
        </p:nvSpPr>
        <p:spPr>
          <a:xfrm>
            <a:off x="8291762" y="2238901"/>
            <a:ext cx="2071438" cy="194450"/>
          </a:xfrm>
          <a:prstGeom prst="homePlate">
            <a:avLst/>
          </a:prstGeom>
          <a:solidFill>
            <a:srgbClr val="0091DA"/>
          </a:solidFill>
          <a:ln w="12700" cap="flat" cmpd="sng" algn="ctr">
            <a:noFill/>
            <a:prstDash val="solid"/>
            <a:miter lim="800000"/>
          </a:ln>
          <a:effectLst/>
        </p:spPr>
        <p:txBody>
          <a:bodyPr lIns="0" tIns="54000" rIns="0" bIns="54000" rtlCol="0" anchor="ctr"/>
          <a:lstStyle/>
          <a:p>
            <a:pPr algn="ctr" defTabSz="1367087">
              <a:defRPr/>
            </a:pPr>
            <a:r>
              <a:rPr lang="en-US" sz="600" b="1" kern="0" dirty="0">
                <a:solidFill>
                  <a:prstClr val="white"/>
                </a:solidFill>
                <a:latin typeface="Univers 45 Light" pitchFamily="2" charset="0"/>
              </a:rPr>
              <a:t>Sign Off</a:t>
            </a:r>
          </a:p>
        </p:txBody>
      </p:sp>
      <p:sp>
        <p:nvSpPr>
          <p:cNvPr id="62" name="Arrow: Pentagon 104">
            <a:extLst>
              <a:ext uri="{FF2B5EF4-FFF2-40B4-BE49-F238E27FC236}">
                <a16:creationId xmlns:a16="http://schemas.microsoft.com/office/drawing/2014/main" xmlns="" id="{A3328739-3B8B-4224-ACE1-1074BA70E025}"/>
              </a:ext>
            </a:extLst>
          </p:cNvPr>
          <p:cNvSpPr/>
          <p:nvPr/>
        </p:nvSpPr>
        <p:spPr>
          <a:xfrm>
            <a:off x="6603040" y="4720753"/>
            <a:ext cx="788360" cy="207193"/>
          </a:xfrm>
          <a:prstGeom prst="homePlate">
            <a:avLst/>
          </a:prstGeom>
          <a:solidFill>
            <a:schemeClr val="accent4">
              <a:lumMod val="60000"/>
              <a:lumOff val="40000"/>
            </a:schemeClr>
          </a:solidFill>
          <a:ln w="12700" cap="flat" cmpd="sng" algn="ctr">
            <a:noFill/>
            <a:prstDash val="solid"/>
            <a:miter lim="800000"/>
          </a:ln>
          <a:effectLst/>
        </p:spPr>
        <p:txBody>
          <a:bodyPr lIns="0" tIns="0" rIns="0" bIns="0" rtlCol="0" anchor="ctr"/>
          <a:lstStyle/>
          <a:p>
            <a:pPr algn="ctr" defTabSz="1367087">
              <a:defRPr/>
            </a:pPr>
            <a:endParaRPr lang="en-US" sz="600" b="1" kern="0" dirty="0">
              <a:solidFill>
                <a:prstClr val="white"/>
              </a:solidFill>
              <a:latin typeface="Univers 45 Light" pitchFamily="2" charset="0"/>
            </a:endParaRPr>
          </a:p>
        </p:txBody>
      </p:sp>
      <p:sp>
        <p:nvSpPr>
          <p:cNvPr id="105" name="Arrow: Pentagon 104">
            <a:extLst>
              <a:ext uri="{FF2B5EF4-FFF2-40B4-BE49-F238E27FC236}">
                <a16:creationId xmlns:a16="http://schemas.microsoft.com/office/drawing/2014/main" xmlns="" id="{A3328739-3B8B-4224-ACE1-1074BA70E025}"/>
              </a:ext>
            </a:extLst>
          </p:cNvPr>
          <p:cNvSpPr/>
          <p:nvPr/>
        </p:nvSpPr>
        <p:spPr>
          <a:xfrm>
            <a:off x="4492541" y="4720753"/>
            <a:ext cx="2110499" cy="207193"/>
          </a:xfrm>
          <a:prstGeom prst="homePlate">
            <a:avLst/>
          </a:prstGeom>
          <a:solidFill>
            <a:srgbClr val="7030A0"/>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Diagnostic Review of Operating Governance Model</a:t>
            </a:r>
          </a:p>
        </p:txBody>
      </p:sp>
      <p:sp>
        <p:nvSpPr>
          <p:cNvPr id="63" name="Arrow: Pentagon 104">
            <a:extLst>
              <a:ext uri="{FF2B5EF4-FFF2-40B4-BE49-F238E27FC236}">
                <a16:creationId xmlns:a16="http://schemas.microsoft.com/office/drawing/2014/main" xmlns="" id="{A3328739-3B8B-4224-ACE1-1074BA70E025}"/>
              </a:ext>
            </a:extLst>
          </p:cNvPr>
          <p:cNvSpPr/>
          <p:nvPr/>
        </p:nvSpPr>
        <p:spPr>
          <a:xfrm>
            <a:off x="5753969" y="5843543"/>
            <a:ext cx="1490484" cy="201619"/>
          </a:xfrm>
          <a:prstGeom prst="homePlate">
            <a:avLst/>
          </a:prstGeom>
          <a:solidFill>
            <a:schemeClr val="accent4">
              <a:lumMod val="60000"/>
              <a:lumOff val="40000"/>
            </a:schemeClr>
          </a:solidFill>
          <a:ln w="12700" cap="flat" cmpd="sng" algn="ctr">
            <a:noFill/>
            <a:prstDash val="solid"/>
            <a:miter lim="800000"/>
          </a:ln>
          <a:effectLst/>
        </p:spPr>
        <p:txBody>
          <a:bodyPr lIns="0" tIns="0" rIns="0" bIns="0" rtlCol="0" anchor="ctr"/>
          <a:lstStyle/>
          <a:p>
            <a:pPr algn="ctr" defTabSz="1367087">
              <a:defRPr/>
            </a:pPr>
            <a:endParaRPr lang="en-US" sz="600" b="1" kern="0" dirty="0">
              <a:solidFill>
                <a:prstClr val="white"/>
              </a:solidFill>
              <a:latin typeface="Univers 45 Light" pitchFamily="2" charset="0"/>
            </a:endParaRPr>
          </a:p>
        </p:txBody>
      </p:sp>
      <p:sp>
        <p:nvSpPr>
          <p:cNvPr id="64" name="Arrow: Pentagon 104">
            <a:extLst>
              <a:ext uri="{FF2B5EF4-FFF2-40B4-BE49-F238E27FC236}">
                <a16:creationId xmlns:a16="http://schemas.microsoft.com/office/drawing/2014/main" xmlns="" id="{A3328739-3B8B-4224-ACE1-1074BA70E025}"/>
              </a:ext>
            </a:extLst>
          </p:cNvPr>
          <p:cNvSpPr/>
          <p:nvPr/>
        </p:nvSpPr>
        <p:spPr>
          <a:xfrm>
            <a:off x="10662108" y="812111"/>
            <a:ext cx="487724" cy="189405"/>
          </a:xfrm>
          <a:prstGeom prst="homePlate">
            <a:avLst/>
          </a:prstGeom>
          <a:solidFill>
            <a:schemeClr val="accent4">
              <a:lumMod val="60000"/>
              <a:lumOff val="40000"/>
            </a:schemeClr>
          </a:solidFill>
          <a:ln w="12700" cap="flat" cmpd="sng" algn="ctr">
            <a:noFill/>
            <a:prstDash val="solid"/>
            <a:miter lim="800000"/>
          </a:ln>
          <a:effectLst/>
        </p:spPr>
        <p:txBody>
          <a:bodyPr lIns="0" tIns="0" rIns="0" bIns="0" rtlCol="0" anchor="ctr"/>
          <a:lstStyle/>
          <a:p>
            <a:pPr algn="ctr" defTabSz="1367087">
              <a:defRPr/>
            </a:pPr>
            <a:r>
              <a:rPr lang="en-US" sz="600" b="1" kern="0" dirty="0">
                <a:solidFill>
                  <a:prstClr val="white"/>
                </a:solidFill>
                <a:latin typeface="Univers 45 Light" pitchFamily="2" charset="0"/>
              </a:rPr>
              <a:t>Delays</a:t>
            </a:r>
          </a:p>
        </p:txBody>
      </p:sp>
      <p:sp>
        <p:nvSpPr>
          <p:cNvPr id="65" name="Arrow: Pentagon 104">
            <a:extLst>
              <a:ext uri="{FF2B5EF4-FFF2-40B4-BE49-F238E27FC236}">
                <a16:creationId xmlns:a16="http://schemas.microsoft.com/office/drawing/2014/main" xmlns="" id="{A3328739-3B8B-4224-ACE1-1074BA70E025}"/>
              </a:ext>
            </a:extLst>
          </p:cNvPr>
          <p:cNvSpPr/>
          <p:nvPr/>
        </p:nvSpPr>
        <p:spPr>
          <a:xfrm>
            <a:off x="6309493" y="3028733"/>
            <a:ext cx="800914" cy="177964"/>
          </a:xfrm>
          <a:prstGeom prst="homePlate">
            <a:avLst/>
          </a:prstGeom>
          <a:solidFill>
            <a:schemeClr val="accent4">
              <a:lumMod val="60000"/>
              <a:lumOff val="40000"/>
            </a:schemeClr>
          </a:solidFill>
          <a:ln w="12700" cap="flat" cmpd="sng" algn="ctr">
            <a:noFill/>
            <a:prstDash val="solid"/>
            <a:miter lim="800000"/>
          </a:ln>
          <a:effectLst/>
        </p:spPr>
        <p:txBody>
          <a:bodyPr lIns="0" tIns="0" rIns="0" bIns="0" rtlCol="0" anchor="ctr"/>
          <a:lstStyle/>
          <a:p>
            <a:pPr algn="ctr" defTabSz="1367087">
              <a:defRPr/>
            </a:pPr>
            <a:endParaRPr lang="en-US" sz="600" b="1" kern="0" dirty="0">
              <a:solidFill>
                <a:prstClr val="white"/>
              </a:solidFill>
              <a:latin typeface="Univers 45 Light" pitchFamily="2" charset="0"/>
            </a:endParaRPr>
          </a:p>
        </p:txBody>
      </p:sp>
      <p:sp>
        <p:nvSpPr>
          <p:cNvPr id="66" name="Arrow: Pentagon 104">
            <a:extLst>
              <a:ext uri="{FF2B5EF4-FFF2-40B4-BE49-F238E27FC236}">
                <a16:creationId xmlns:a16="http://schemas.microsoft.com/office/drawing/2014/main" xmlns="" id="{A3328739-3B8B-4224-ACE1-1074BA70E025}"/>
              </a:ext>
            </a:extLst>
          </p:cNvPr>
          <p:cNvSpPr/>
          <p:nvPr/>
        </p:nvSpPr>
        <p:spPr>
          <a:xfrm>
            <a:off x="6716393" y="2710963"/>
            <a:ext cx="800914" cy="177964"/>
          </a:xfrm>
          <a:prstGeom prst="homePlate">
            <a:avLst/>
          </a:prstGeom>
          <a:solidFill>
            <a:schemeClr val="accent4">
              <a:lumMod val="60000"/>
              <a:lumOff val="40000"/>
            </a:schemeClr>
          </a:solidFill>
          <a:ln w="12700" cap="flat" cmpd="sng" algn="ctr">
            <a:noFill/>
            <a:prstDash val="solid"/>
            <a:miter lim="800000"/>
          </a:ln>
          <a:effectLst/>
        </p:spPr>
        <p:txBody>
          <a:bodyPr lIns="0" tIns="0" rIns="0" bIns="0" rtlCol="0" anchor="ctr"/>
          <a:lstStyle/>
          <a:p>
            <a:pPr algn="ctr" defTabSz="1367087">
              <a:defRPr/>
            </a:pPr>
            <a:endParaRPr lang="en-US" sz="600" b="1" kern="0" dirty="0">
              <a:solidFill>
                <a:prstClr val="white"/>
              </a:solidFill>
              <a:latin typeface="Univers 45 Light" pitchFamily="2" charset="0"/>
            </a:endParaRPr>
          </a:p>
        </p:txBody>
      </p:sp>
      <p:sp>
        <p:nvSpPr>
          <p:cNvPr id="67" name="Arrow: Pentagon 104">
            <a:extLst>
              <a:ext uri="{FF2B5EF4-FFF2-40B4-BE49-F238E27FC236}">
                <a16:creationId xmlns:a16="http://schemas.microsoft.com/office/drawing/2014/main" xmlns="" id="{A3328739-3B8B-4224-ACE1-1074BA70E025}"/>
              </a:ext>
            </a:extLst>
          </p:cNvPr>
          <p:cNvSpPr/>
          <p:nvPr/>
        </p:nvSpPr>
        <p:spPr>
          <a:xfrm>
            <a:off x="6492332" y="3318737"/>
            <a:ext cx="800914" cy="177964"/>
          </a:xfrm>
          <a:prstGeom prst="homePlate">
            <a:avLst/>
          </a:prstGeom>
          <a:solidFill>
            <a:schemeClr val="accent4">
              <a:lumMod val="60000"/>
              <a:lumOff val="40000"/>
            </a:schemeClr>
          </a:solidFill>
          <a:ln w="12700" cap="flat" cmpd="sng" algn="ctr">
            <a:noFill/>
            <a:prstDash val="solid"/>
            <a:miter lim="800000"/>
          </a:ln>
          <a:effectLst/>
        </p:spPr>
        <p:txBody>
          <a:bodyPr lIns="0" tIns="0" rIns="0" bIns="0" rtlCol="0" anchor="ctr"/>
          <a:lstStyle/>
          <a:p>
            <a:pPr algn="ctr" defTabSz="1367087">
              <a:defRPr/>
            </a:pPr>
            <a:endParaRPr lang="en-US" sz="600" b="1" kern="0" dirty="0">
              <a:solidFill>
                <a:prstClr val="white"/>
              </a:solidFill>
              <a:latin typeface="Univers 45 Light" pitchFamily="2" charset="0"/>
            </a:endParaRPr>
          </a:p>
        </p:txBody>
      </p:sp>
    </p:spTree>
    <p:extLst>
      <p:ext uri="{BB962C8B-B14F-4D97-AF65-F5344CB8AC3E}">
        <p14:creationId xmlns:p14="http://schemas.microsoft.com/office/powerpoint/2010/main" val="200137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7D0B981D-0AE8-42ED-ACA2-ABDACFC3EABF}"/>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909"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xmlns="" id="{AB93FCC0-7728-4E96-B635-78D1840D5B9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Trebuchet MS" panose="020B0603020202020204" pitchFamily="34" charset="0"/>
              <a:ea typeface="+mj-ea"/>
              <a:sym typeface="Trebuchet MS" panose="020B0603020202020204" pitchFamily="34" charset="0"/>
            </a:endParaRPr>
          </a:p>
        </p:txBody>
      </p:sp>
      <p:sp>
        <p:nvSpPr>
          <p:cNvPr id="2" name="Title 1">
            <a:extLst>
              <a:ext uri="{FF2B5EF4-FFF2-40B4-BE49-F238E27FC236}">
                <a16:creationId xmlns:a16="http://schemas.microsoft.com/office/drawing/2014/main" xmlns="" id="{5E64B6F3-E98C-4B10-941A-EE38ED08564E}"/>
              </a:ext>
            </a:extLst>
          </p:cNvPr>
          <p:cNvSpPr>
            <a:spLocks noGrp="1"/>
          </p:cNvSpPr>
          <p:nvPr>
            <p:ph type="title"/>
          </p:nvPr>
        </p:nvSpPr>
        <p:spPr>
          <a:xfrm>
            <a:off x="4152900" y="2751892"/>
            <a:ext cx="3886200" cy="677108"/>
          </a:xfrm>
        </p:spPr>
        <p:txBody>
          <a:bodyPr/>
          <a:lstStyle/>
          <a:p>
            <a:pPr algn="ctr"/>
            <a:r>
              <a:rPr lang="en-US" sz="4400" dirty="0">
                <a:solidFill>
                  <a:schemeClr val="bg1"/>
                </a:solidFill>
              </a:rPr>
              <a:t>Detail Status</a:t>
            </a:r>
          </a:p>
        </p:txBody>
      </p:sp>
      <p:sp>
        <p:nvSpPr>
          <p:cNvPr id="3" name="Slide Number Placeholder 2">
            <a:extLst>
              <a:ext uri="{FF2B5EF4-FFF2-40B4-BE49-F238E27FC236}">
                <a16:creationId xmlns:a16="http://schemas.microsoft.com/office/drawing/2014/main" xmlns="" id="{1513042F-DAE9-4F1F-8BC9-C4F80C220AF9}"/>
              </a:ext>
            </a:extLst>
          </p:cNvPr>
          <p:cNvSpPr>
            <a:spLocks noGrp="1"/>
          </p:cNvSpPr>
          <p:nvPr>
            <p:ph type="sldNum" sz="quarter" idx="7"/>
          </p:nvPr>
        </p:nvSpPr>
        <p:spPr/>
        <p:txBody>
          <a:bodyPr/>
          <a:lstStyle/>
          <a:p>
            <a:fld id="{B6F15528-21DE-4FAA-801E-634DDDAF4B2B}" type="slidenum">
              <a:rPr lang="en-US" smtClean="0"/>
              <a:t>5</a:t>
            </a:fld>
            <a:endParaRPr lang="en-US" dirty="0"/>
          </a:p>
        </p:txBody>
      </p:sp>
    </p:spTree>
    <p:extLst>
      <p:ext uri="{BB962C8B-B14F-4D97-AF65-F5344CB8AC3E}">
        <p14:creationId xmlns:p14="http://schemas.microsoft.com/office/powerpoint/2010/main" val="218212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0E2C05B4-8F37-4E95-A73B-ED00DE3309FB}"/>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84" name="think-cell Slide" r:id="rId5" imgW="473" imgH="473" progId="TCLayout.ActiveDocument.1">
                  <p:embed/>
                </p:oleObj>
              </mc:Choice>
              <mc:Fallback>
                <p:oleObj name="think-cell Slide" r:id="rId5" imgW="473" imgH="473" progId="TCLayout.ActiveDocument.1">
                  <p:embed/>
                  <p:pic>
                    <p:nvPicPr>
                      <p:cNvPr id="6" name="Object 5" hidden="1">
                        <a:extLst>
                          <a:ext uri="{FF2B5EF4-FFF2-40B4-BE49-F238E27FC236}">
                            <a16:creationId xmlns:a16="http://schemas.microsoft.com/office/drawing/2014/main" xmlns="" id="{0E2C05B4-8F37-4E95-A73B-ED00DE3309F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xmlns="" id="{9854F7D8-F58F-433D-8AB3-4CC80A4F93E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latin typeface="Trebuchet MS" panose="020B0603020202020204" pitchFamily="34" charset="0"/>
              <a:ea typeface="+mj-ea"/>
              <a:sym typeface="Trebuchet MS" panose="020B0603020202020204" pitchFamily="34" charset="0"/>
            </a:endParaRPr>
          </a:p>
        </p:txBody>
      </p:sp>
      <p:sp>
        <p:nvSpPr>
          <p:cNvPr id="4" name="Title 3">
            <a:extLst>
              <a:ext uri="{FF2B5EF4-FFF2-40B4-BE49-F238E27FC236}">
                <a16:creationId xmlns:a16="http://schemas.microsoft.com/office/drawing/2014/main" xmlns="" id="{36C9F271-EE74-49AE-8E89-B6B6D2998DF0}"/>
              </a:ext>
            </a:extLst>
          </p:cNvPr>
          <p:cNvSpPr>
            <a:spLocks noGrp="1"/>
          </p:cNvSpPr>
          <p:nvPr>
            <p:ph type="title"/>
          </p:nvPr>
        </p:nvSpPr>
        <p:spPr>
          <a:xfrm>
            <a:off x="395386" y="453736"/>
            <a:ext cx="10957356" cy="430887"/>
          </a:xfrm>
        </p:spPr>
        <p:txBody>
          <a:bodyPr/>
          <a:lstStyle/>
          <a:p>
            <a:r>
              <a:rPr lang="en-US" dirty="0"/>
              <a:t>Process</a:t>
            </a:r>
          </a:p>
        </p:txBody>
      </p:sp>
      <p:sp>
        <p:nvSpPr>
          <p:cNvPr id="3" name="Slide Number Placeholder 2">
            <a:extLst>
              <a:ext uri="{FF2B5EF4-FFF2-40B4-BE49-F238E27FC236}">
                <a16:creationId xmlns:a16="http://schemas.microsoft.com/office/drawing/2014/main" xmlns="" id="{1C10BECF-1A4D-4AA2-AA63-A54F259DF171}"/>
              </a:ext>
            </a:extLst>
          </p:cNvPr>
          <p:cNvSpPr>
            <a:spLocks noGrp="1"/>
          </p:cNvSpPr>
          <p:nvPr>
            <p:ph type="sldNum" sz="quarter" idx="7"/>
          </p:nvPr>
        </p:nvSpPr>
        <p:spPr/>
        <p:txBody>
          <a:bodyPr/>
          <a:lstStyle/>
          <a:p>
            <a:fld id="{B6F15528-21DE-4FAA-801E-634DDDAF4B2B}" type="slidenum">
              <a:rPr lang="en-US" smtClean="0"/>
              <a:t>6</a:t>
            </a:fld>
            <a:endParaRPr lang="en-US" dirty="0"/>
          </a:p>
        </p:txBody>
      </p:sp>
      <p:sp>
        <p:nvSpPr>
          <p:cNvPr id="8" name="object 2">
            <a:extLst>
              <a:ext uri="{FF2B5EF4-FFF2-40B4-BE49-F238E27FC236}">
                <a16:creationId xmlns:a16="http://schemas.microsoft.com/office/drawing/2014/main" xmlns="" id="{2A36C16A-EA7B-4084-B601-A92ABBC78AA4}"/>
              </a:ext>
            </a:extLst>
          </p:cNvPr>
          <p:cNvSpPr/>
          <p:nvPr/>
        </p:nvSpPr>
        <p:spPr>
          <a:xfrm>
            <a:off x="228600" y="1348383"/>
            <a:ext cx="5562599" cy="430887"/>
          </a:xfrm>
          <a:custGeom>
            <a:avLst/>
            <a:gdLst/>
            <a:ahLst/>
            <a:cxnLst/>
            <a:rect l="l" t="t" r="r" b="b"/>
            <a:pathLst>
              <a:path w="1748155" h="371475">
                <a:moveTo>
                  <a:pt x="0" y="0"/>
                </a:moveTo>
                <a:lnTo>
                  <a:pt x="1747621" y="0"/>
                </a:lnTo>
                <a:lnTo>
                  <a:pt x="1747621" y="371182"/>
                </a:lnTo>
                <a:lnTo>
                  <a:pt x="0" y="371182"/>
                </a:lnTo>
                <a:lnTo>
                  <a:pt x="0" y="0"/>
                </a:lnTo>
                <a:close/>
              </a:path>
            </a:pathLst>
          </a:custGeom>
          <a:solidFill>
            <a:srgbClr val="EE504F"/>
          </a:solidFill>
        </p:spPr>
        <p:txBody>
          <a:bodyPr wrap="square" lIns="0" tIns="0" rIns="0" bIns="0" rtlCol="0" anchor="ctr"/>
          <a:lstStyle/>
          <a:p>
            <a:pPr algn="ctr"/>
            <a:r>
              <a:rPr lang="en-US" sz="1400" dirty="0">
                <a:solidFill>
                  <a:schemeClr val="bg1"/>
                </a:solidFill>
                <a:latin typeface="Trebuchet MS" panose="020B0603020202020204" pitchFamily="34" charset="0"/>
              </a:rPr>
              <a:t>Achievements from previous week </a:t>
            </a:r>
            <a:endParaRPr sz="1400" dirty="0">
              <a:solidFill>
                <a:schemeClr val="bg1"/>
              </a:solidFill>
              <a:latin typeface="Trebuchet MS" panose="020B0603020202020204" pitchFamily="34" charset="0"/>
            </a:endParaRPr>
          </a:p>
        </p:txBody>
      </p:sp>
      <p:sp>
        <p:nvSpPr>
          <p:cNvPr id="11" name="object 6">
            <a:extLst>
              <a:ext uri="{FF2B5EF4-FFF2-40B4-BE49-F238E27FC236}">
                <a16:creationId xmlns:a16="http://schemas.microsoft.com/office/drawing/2014/main" xmlns="" id="{83BAB338-BE81-49B6-AC7D-0BA0A25E443F}"/>
              </a:ext>
            </a:extLst>
          </p:cNvPr>
          <p:cNvSpPr/>
          <p:nvPr/>
        </p:nvSpPr>
        <p:spPr>
          <a:xfrm>
            <a:off x="228600" y="1760220"/>
            <a:ext cx="5562599" cy="4166800"/>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9F7EF"/>
          </a:solidFill>
        </p:spPr>
        <p:txBody>
          <a:bodyPr wrap="square" lIns="0" tIns="0" rIns="0" bIns="0" rtlCol="0" anchor="t"/>
          <a:lstStyle/>
          <a:p>
            <a:pPr marL="285750" indent="-285750">
              <a:lnSpc>
                <a:spcPct val="150000"/>
              </a:lnSpc>
              <a:buFont typeface="Wingdings" panose="05000000000000000000" pitchFamily="2" charset="2"/>
              <a:buChar char="§"/>
            </a:pPr>
            <a:r>
              <a:rPr lang="en-US" altLang="en-US" sz="1200" dirty="0">
                <a:latin typeface="Trebuchet MS" panose="020B0603020202020204" pitchFamily="34" charset="0"/>
              </a:rPr>
              <a:t>Held meeting with strategy team to discuss the Strategy process architecture including the following process groups:</a:t>
            </a:r>
          </a:p>
          <a:p>
            <a:pPr marL="742950" lvl="1" indent="-285750">
              <a:lnSpc>
                <a:spcPct val="150000"/>
              </a:lnSpc>
              <a:buFont typeface="Wingdings" panose="05000000000000000000" pitchFamily="2" charset="2"/>
              <a:buChar char="§"/>
            </a:pPr>
            <a:r>
              <a:rPr lang="en-US" altLang="en-US" sz="1200" dirty="0">
                <a:latin typeface="Trebuchet MS" panose="020B0603020202020204" pitchFamily="34" charset="0"/>
              </a:rPr>
              <a:t> Strategy Development &amp; Monitoring</a:t>
            </a:r>
          </a:p>
          <a:p>
            <a:pPr marL="742950" lvl="1" indent="-285750">
              <a:lnSpc>
                <a:spcPct val="150000"/>
              </a:lnSpc>
              <a:buFont typeface="Wingdings" panose="05000000000000000000" pitchFamily="2" charset="2"/>
              <a:buChar char="§"/>
            </a:pPr>
            <a:r>
              <a:rPr lang="en-US" altLang="en-US" sz="1200" dirty="0">
                <a:latin typeface="Trebuchet MS" panose="020B0603020202020204" pitchFamily="34" charset="0"/>
              </a:rPr>
              <a:t>Strategy Management Office</a:t>
            </a:r>
          </a:p>
          <a:p>
            <a:pPr marL="742950" lvl="1" indent="-285750">
              <a:lnSpc>
                <a:spcPct val="150000"/>
              </a:lnSpc>
              <a:buFont typeface="Wingdings" panose="05000000000000000000" pitchFamily="2" charset="2"/>
              <a:buChar char="§"/>
            </a:pPr>
            <a:r>
              <a:rPr lang="en-US" altLang="en-US" sz="1200" dirty="0">
                <a:latin typeface="Trebuchet MS" panose="020B0603020202020204" pitchFamily="34" charset="0"/>
              </a:rPr>
              <a:t>Operational Plan Management</a:t>
            </a:r>
          </a:p>
          <a:p>
            <a:pPr marL="742950" lvl="1" indent="-285750">
              <a:lnSpc>
                <a:spcPct val="150000"/>
              </a:lnSpc>
              <a:buFont typeface="Wingdings" panose="05000000000000000000" pitchFamily="2" charset="2"/>
              <a:buChar char="§"/>
            </a:pPr>
            <a:r>
              <a:rPr lang="en-US" altLang="en-US" sz="1200" dirty="0">
                <a:latin typeface="Trebuchet MS" panose="020B0603020202020204" pitchFamily="34" charset="0"/>
              </a:rPr>
              <a:t>Performance Management and Reporting</a:t>
            </a:r>
          </a:p>
          <a:p>
            <a:pPr marL="742950" lvl="1" indent="-285750">
              <a:lnSpc>
                <a:spcPct val="150000"/>
              </a:lnSpc>
              <a:buFont typeface="Wingdings" panose="05000000000000000000" pitchFamily="2" charset="2"/>
              <a:buChar char="§"/>
            </a:pPr>
            <a:r>
              <a:rPr lang="en-US" altLang="en-US" sz="1200" dirty="0">
                <a:latin typeface="Trebuchet MS" panose="020B0603020202020204" pitchFamily="34" charset="0"/>
              </a:rPr>
              <a:t>Excellence and Quality Management</a:t>
            </a:r>
          </a:p>
          <a:p>
            <a:pPr marL="285750" indent="-285750">
              <a:lnSpc>
                <a:spcPct val="150000"/>
              </a:lnSpc>
              <a:buFont typeface="Wingdings" panose="05000000000000000000" pitchFamily="2" charset="2"/>
              <a:buChar char="§"/>
            </a:pPr>
            <a:r>
              <a:rPr lang="en-US" altLang="en-US" sz="1200" dirty="0">
                <a:latin typeface="Trebuchet MS" panose="020B0603020202020204" pitchFamily="34" charset="0"/>
              </a:rPr>
              <a:t>Held meeting with UAEU project team to discuss the updated process architecture and submitted the architecture and policy mapping for approval</a:t>
            </a:r>
          </a:p>
          <a:p>
            <a:pPr marL="285750" indent="-285750">
              <a:lnSpc>
                <a:spcPct val="150000"/>
              </a:lnSpc>
              <a:buFont typeface="Wingdings" panose="05000000000000000000" pitchFamily="2" charset="2"/>
              <a:buChar char="§"/>
            </a:pPr>
            <a:r>
              <a:rPr lang="en-US" altLang="en-US" sz="1200" dirty="0">
                <a:latin typeface="Trebuchet MS" panose="020B0603020202020204" pitchFamily="34" charset="0"/>
              </a:rPr>
              <a:t>Shared updated research processes with stakeholders for feedback</a:t>
            </a:r>
          </a:p>
          <a:p>
            <a:pPr marL="285750" indent="-285750">
              <a:lnSpc>
                <a:spcPct val="150000"/>
              </a:lnSpc>
              <a:buFont typeface="Wingdings" panose="05000000000000000000" pitchFamily="2" charset="2"/>
              <a:buChar char="§"/>
            </a:pPr>
            <a:r>
              <a:rPr lang="en-US" altLang="en-US" sz="1200" dirty="0">
                <a:latin typeface="Trebuchet MS" panose="020B0603020202020204" pitchFamily="34" charset="0"/>
              </a:rPr>
              <a:t>Received and incorporated feedback on Facilities processes</a:t>
            </a:r>
          </a:p>
          <a:p>
            <a:pPr marL="285750" indent="-285750">
              <a:lnSpc>
                <a:spcPct val="150000"/>
              </a:lnSpc>
              <a:buFont typeface="Wingdings" panose="05000000000000000000" pitchFamily="2" charset="2"/>
              <a:buChar char="§"/>
            </a:pPr>
            <a:r>
              <a:rPr lang="en-US" altLang="en-US" sz="1200" dirty="0">
                <a:latin typeface="Trebuchet MS" panose="020B0603020202020204" pitchFamily="34" charset="0"/>
              </a:rPr>
              <a:t>Discussed changes that need to be done on procedure and policy manual template</a:t>
            </a:r>
          </a:p>
          <a:p>
            <a:pPr marL="285750" lvl="0" indent="-285750">
              <a:lnSpc>
                <a:spcPct val="150000"/>
              </a:lnSpc>
              <a:buFont typeface="Wingdings" panose="05000000000000000000" pitchFamily="2" charset="2"/>
              <a:buChar char="§"/>
            </a:pPr>
            <a:endParaRPr lang="en-US" altLang="en-US" sz="1200" dirty="0">
              <a:latin typeface="Trebuchet MS" panose="020B0603020202020204" pitchFamily="34" charset="0"/>
            </a:endParaRPr>
          </a:p>
          <a:p>
            <a:pPr marL="742950" lvl="1" indent="-285750">
              <a:lnSpc>
                <a:spcPct val="150000"/>
              </a:lnSpc>
              <a:buFont typeface="Wingdings" panose="05000000000000000000" pitchFamily="2" charset="2"/>
              <a:buChar char="§"/>
            </a:pPr>
            <a:endParaRPr lang="en-US" altLang="en-US" sz="1200" dirty="0">
              <a:latin typeface="Trebuchet MS" panose="020B0603020202020204" pitchFamily="34" charset="0"/>
            </a:endParaRPr>
          </a:p>
          <a:p>
            <a:pPr marL="285750" indent="-285750">
              <a:lnSpc>
                <a:spcPct val="150000"/>
              </a:lnSpc>
              <a:buFont typeface="Wingdings" panose="05000000000000000000" pitchFamily="2" charset="2"/>
              <a:buChar char="§"/>
            </a:pPr>
            <a:endParaRPr lang="en-US" altLang="en-US" sz="1200" dirty="0">
              <a:latin typeface="Trebuchet MS" panose="020B0603020202020204" pitchFamily="34" charset="0"/>
            </a:endParaRPr>
          </a:p>
          <a:p>
            <a:pPr marL="742950" lvl="1" indent="-285750">
              <a:lnSpc>
                <a:spcPct val="150000"/>
              </a:lnSpc>
              <a:buFont typeface="Wingdings" panose="05000000000000000000" pitchFamily="2" charset="2"/>
              <a:buChar char="§"/>
            </a:pPr>
            <a:endParaRPr lang="en-US" altLang="en-US" sz="1200" dirty="0">
              <a:latin typeface="Trebuchet MS" panose="020B0603020202020204" pitchFamily="34" charset="0"/>
            </a:endParaRPr>
          </a:p>
          <a:p>
            <a:pPr>
              <a:lnSpc>
                <a:spcPct val="150000"/>
              </a:lnSpc>
            </a:pPr>
            <a:endParaRPr lang="en-US" altLang="en-US" sz="1200" dirty="0">
              <a:latin typeface="Trebuchet MS" panose="020B0603020202020204" pitchFamily="34" charset="0"/>
            </a:endParaRPr>
          </a:p>
          <a:p>
            <a:pPr>
              <a:lnSpc>
                <a:spcPct val="150000"/>
              </a:lnSpc>
            </a:pPr>
            <a:endParaRPr lang="en-US" altLang="en-US" sz="1200" dirty="0">
              <a:latin typeface="Trebuchet MS" panose="020B0603020202020204" pitchFamily="34" charset="0"/>
            </a:endParaRPr>
          </a:p>
          <a:p>
            <a:pPr marL="285750" indent="-285750">
              <a:lnSpc>
                <a:spcPct val="150000"/>
              </a:lnSpc>
              <a:buFont typeface="Wingdings" panose="05000000000000000000" pitchFamily="2" charset="2"/>
              <a:buChar char="§"/>
            </a:pPr>
            <a:endParaRPr lang="en-US" altLang="en-US" sz="1200" dirty="0">
              <a:latin typeface="Trebuchet MS" panose="020B0603020202020204" pitchFamily="34" charset="0"/>
            </a:endParaRPr>
          </a:p>
          <a:p>
            <a:pPr marL="285750" indent="-285750">
              <a:lnSpc>
                <a:spcPct val="150000"/>
              </a:lnSpc>
              <a:buFont typeface="Wingdings" panose="05000000000000000000" pitchFamily="2" charset="2"/>
              <a:buChar char="§"/>
            </a:pPr>
            <a:endParaRPr lang="en-US" sz="1200" dirty="0">
              <a:latin typeface="Trebuchet MS" panose="020B0603020202020204" pitchFamily="34" charset="0"/>
            </a:endParaRPr>
          </a:p>
          <a:p>
            <a:pPr marL="285750" indent="-285750">
              <a:lnSpc>
                <a:spcPct val="150000"/>
              </a:lnSpc>
              <a:buFont typeface="Wingdings" panose="05000000000000000000" pitchFamily="2" charset="2"/>
              <a:buChar char="§"/>
            </a:pPr>
            <a:endParaRPr lang="en-US" sz="1200" dirty="0">
              <a:latin typeface="Trebuchet MS" panose="020B0603020202020204" pitchFamily="34" charset="0"/>
            </a:endParaRPr>
          </a:p>
          <a:p>
            <a:pPr marL="285750" indent="-285750">
              <a:lnSpc>
                <a:spcPct val="150000"/>
              </a:lnSpc>
              <a:buFont typeface="Wingdings" panose="05000000000000000000" pitchFamily="2" charset="2"/>
              <a:buChar char="§"/>
            </a:pPr>
            <a:endParaRPr lang="en-US" sz="1200" dirty="0">
              <a:latin typeface="Trebuchet MS" panose="020B0603020202020204" pitchFamily="34" charset="0"/>
            </a:endParaRPr>
          </a:p>
          <a:p>
            <a:pPr marL="285750" indent="-285750">
              <a:lnSpc>
                <a:spcPct val="150000"/>
              </a:lnSpc>
              <a:buFont typeface="Wingdings" panose="05000000000000000000" pitchFamily="2" charset="2"/>
              <a:buChar char="§"/>
            </a:pPr>
            <a:endParaRPr lang="en-US" sz="1200" dirty="0">
              <a:latin typeface="Trebuchet MS" panose="020B0603020202020204" pitchFamily="34" charset="0"/>
            </a:endParaRPr>
          </a:p>
          <a:p>
            <a:pPr algn="ctr"/>
            <a:endParaRPr sz="1200" dirty="0">
              <a:latin typeface="Trebuchet MS" panose="020B0603020202020204" pitchFamily="34" charset="0"/>
            </a:endParaRPr>
          </a:p>
        </p:txBody>
      </p:sp>
      <p:sp>
        <p:nvSpPr>
          <p:cNvPr id="13" name="object 2">
            <a:extLst>
              <a:ext uri="{FF2B5EF4-FFF2-40B4-BE49-F238E27FC236}">
                <a16:creationId xmlns:a16="http://schemas.microsoft.com/office/drawing/2014/main" xmlns="" id="{67F6F79F-1220-4177-BBDE-7580A1A77AF4}"/>
              </a:ext>
            </a:extLst>
          </p:cNvPr>
          <p:cNvSpPr/>
          <p:nvPr/>
        </p:nvSpPr>
        <p:spPr>
          <a:xfrm>
            <a:off x="6096000" y="1348384"/>
            <a:ext cx="5562599" cy="430887"/>
          </a:xfrm>
          <a:custGeom>
            <a:avLst/>
            <a:gdLst/>
            <a:ahLst/>
            <a:cxnLst/>
            <a:rect l="l" t="t" r="r" b="b"/>
            <a:pathLst>
              <a:path w="1748155" h="371475">
                <a:moveTo>
                  <a:pt x="0" y="0"/>
                </a:moveTo>
                <a:lnTo>
                  <a:pt x="1747621" y="0"/>
                </a:lnTo>
                <a:lnTo>
                  <a:pt x="1747621" y="371182"/>
                </a:lnTo>
                <a:lnTo>
                  <a:pt x="0" y="371182"/>
                </a:lnTo>
                <a:lnTo>
                  <a:pt x="0" y="0"/>
                </a:lnTo>
                <a:close/>
              </a:path>
            </a:pathLst>
          </a:custGeom>
          <a:solidFill>
            <a:srgbClr val="EE504F"/>
          </a:solidFill>
        </p:spPr>
        <p:txBody>
          <a:bodyPr wrap="square" lIns="0" tIns="0" rIns="0" bIns="0" rtlCol="0" anchor="ctr"/>
          <a:lstStyle/>
          <a:p>
            <a:pPr algn="ctr"/>
            <a:r>
              <a:rPr lang="en-US" sz="1400" dirty="0">
                <a:solidFill>
                  <a:schemeClr val="bg1"/>
                </a:solidFill>
                <a:latin typeface="Trebuchet MS" panose="020B0603020202020204" pitchFamily="34" charset="0"/>
              </a:rPr>
              <a:t>Actions for Next Week</a:t>
            </a:r>
            <a:endParaRPr sz="1400" dirty="0">
              <a:solidFill>
                <a:schemeClr val="bg1"/>
              </a:solidFill>
              <a:latin typeface="Trebuchet MS" panose="020B0603020202020204" pitchFamily="34" charset="0"/>
            </a:endParaRPr>
          </a:p>
        </p:txBody>
      </p:sp>
      <p:sp>
        <p:nvSpPr>
          <p:cNvPr id="14" name="object 6">
            <a:extLst>
              <a:ext uri="{FF2B5EF4-FFF2-40B4-BE49-F238E27FC236}">
                <a16:creationId xmlns:a16="http://schemas.microsoft.com/office/drawing/2014/main" xmlns="" id="{213839D2-61D0-4E8E-900D-4D158A554D16}"/>
              </a:ext>
            </a:extLst>
          </p:cNvPr>
          <p:cNvSpPr/>
          <p:nvPr/>
        </p:nvSpPr>
        <p:spPr>
          <a:xfrm>
            <a:off x="6096000" y="1760221"/>
            <a:ext cx="5562599" cy="4166799"/>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9F7EF"/>
          </a:solidFill>
        </p:spPr>
        <p:txBody>
          <a:bodyPr wrap="square" lIns="0" tIns="0" rIns="0" bIns="0" rtlCol="0" anchor="t"/>
          <a:lstStyle/>
          <a:p>
            <a:pPr marL="285750" indent="-285750">
              <a:lnSpc>
                <a:spcPct val="150000"/>
              </a:lnSpc>
              <a:buFont typeface="Wingdings" panose="05000000000000000000" pitchFamily="2" charset="2"/>
              <a:buChar char="§"/>
            </a:pPr>
            <a:r>
              <a:rPr lang="en-US" altLang="en-US" sz="1200" dirty="0">
                <a:latin typeface="Trebuchet MS" panose="020B0603020202020204" pitchFamily="34" charset="0"/>
              </a:rPr>
              <a:t>Receive approval on the proposed updated process architecture</a:t>
            </a:r>
          </a:p>
          <a:p>
            <a:pPr marL="285750" indent="-285750">
              <a:lnSpc>
                <a:spcPct val="150000"/>
              </a:lnSpc>
              <a:buFont typeface="Wingdings" panose="05000000000000000000" pitchFamily="2" charset="2"/>
              <a:buChar char="§"/>
            </a:pPr>
            <a:r>
              <a:rPr lang="en-US" altLang="en-US" sz="1200" dirty="0">
                <a:latin typeface="Trebuchet MS" panose="020B0603020202020204" pitchFamily="34" charset="0"/>
              </a:rPr>
              <a:t>Conduct process workshops with IA and Risk</a:t>
            </a:r>
          </a:p>
          <a:p>
            <a:pPr marL="285750" indent="-285750">
              <a:lnSpc>
                <a:spcPct val="150000"/>
              </a:lnSpc>
              <a:buFont typeface="Wingdings" panose="05000000000000000000" pitchFamily="2" charset="2"/>
              <a:buChar char="§"/>
            </a:pPr>
            <a:r>
              <a:rPr lang="en-US" altLang="en-US" sz="1200" dirty="0">
                <a:latin typeface="Trebuchet MS" panose="020B0603020202020204" pitchFamily="34" charset="0"/>
              </a:rPr>
              <a:t>Engage with Academic HR</a:t>
            </a:r>
          </a:p>
          <a:p>
            <a:pPr marL="285750" indent="-285750">
              <a:lnSpc>
                <a:spcPct val="150000"/>
              </a:lnSpc>
              <a:buFont typeface="Wingdings" panose="05000000000000000000" pitchFamily="2" charset="2"/>
              <a:buChar char="§"/>
            </a:pPr>
            <a:r>
              <a:rPr lang="en-US" altLang="en-US" sz="1200" dirty="0">
                <a:latin typeface="Trebuchet MS" panose="020B0603020202020204" pitchFamily="34" charset="0"/>
              </a:rPr>
              <a:t>Conduct process workshop with strategy</a:t>
            </a:r>
          </a:p>
          <a:p>
            <a:pPr marL="285750" indent="-285750">
              <a:lnSpc>
                <a:spcPct val="150000"/>
              </a:lnSpc>
              <a:buFont typeface="Wingdings" panose="05000000000000000000" pitchFamily="2" charset="2"/>
              <a:buChar char="§"/>
            </a:pPr>
            <a:r>
              <a:rPr lang="en-US" altLang="en-US" sz="1200" dirty="0">
                <a:latin typeface="Trebuchet MS" panose="020B0603020202020204" pitchFamily="34" charset="0"/>
              </a:rPr>
              <a:t>Receive feedback from HR on shared processes</a:t>
            </a:r>
          </a:p>
          <a:p>
            <a:pPr marL="285750" indent="-285750">
              <a:lnSpc>
                <a:spcPct val="150000"/>
              </a:lnSpc>
              <a:buFont typeface="Wingdings" panose="05000000000000000000" pitchFamily="2" charset="2"/>
              <a:buChar char="§"/>
            </a:pPr>
            <a:r>
              <a:rPr lang="en-US" altLang="en-US" sz="1200" dirty="0">
                <a:latin typeface="Trebuchet MS" panose="020B0603020202020204" pitchFamily="34" charset="0"/>
              </a:rPr>
              <a:t>Agree on final procedure and policy manual</a:t>
            </a:r>
          </a:p>
          <a:p>
            <a:pPr marL="285750" indent="-285750">
              <a:lnSpc>
                <a:spcPct val="150000"/>
              </a:lnSpc>
              <a:buFont typeface="Wingdings" panose="05000000000000000000" pitchFamily="2" charset="2"/>
              <a:buChar char="§"/>
            </a:pPr>
            <a:r>
              <a:rPr lang="en-US" altLang="en-US" sz="1200" dirty="0">
                <a:latin typeface="Trebuchet MS" panose="020B0603020202020204" pitchFamily="34" charset="0"/>
              </a:rPr>
              <a:t>Receive feedback on the policy mapping </a:t>
            </a:r>
          </a:p>
        </p:txBody>
      </p:sp>
      <p:sp>
        <p:nvSpPr>
          <p:cNvPr id="15" name="object 23">
            <a:extLst>
              <a:ext uri="{FF2B5EF4-FFF2-40B4-BE49-F238E27FC236}">
                <a16:creationId xmlns:a16="http://schemas.microsoft.com/office/drawing/2014/main" xmlns="" id="{09B09575-A447-41E8-B464-B29442CC9DDB}"/>
              </a:ext>
            </a:extLst>
          </p:cNvPr>
          <p:cNvSpPr/>
          <p:nvPr/>
        </p:nvSpPr>
        <p:spPr>
          <a:xfrm>
            <a:off x="838200" y="1425078"/>
            <a:ext cx="391795" cy="277495"/>
          </a:xfrm>
          <a:custGeom>
            <a:avLst/>
            <a:gdLst/>
            <a:ahLst/>
            <a:cxnLst/>
            <a:rect l="l" t="t" r="r" b="b"/>
            <a:pathLst>
              <a:path w="391794" h="277494">
                <a:moveTo>
                  <a:pt x="267333" y="248485"/>
                </a:moveTo>
                <a:lnTo>
                  <a:pt x="208365" y="248485"/>
                </a:lnTo>
                <a:lnTo>
                  <a:pt x="208441" y="248618"/>
                </a:lnTo>
                <a:lnTo>
                  <a:pt x="215263" y="256265"/>
                </a:lnTo>
                <a:lnTo>
                  <a:pt x="226061" y="265839"/>
                </a:lnTo>
                <a:lnTo>
                  <a:pt x="236485" y="274627"/>
                </a:lnTo>
                <a:lnTo>
                  <a:pt x="246162" y="277484"/>
                </a:lnTo>
                <a:lnTo>
                  <a:pt x="257782" y="274852"/>
                </a:lnTo>
                <a:lnTo>
                  <a:pt x="270154" y="265528"/>
                </a:lnTo>
                <a:lnTo>
                  <a:pt x="271268" y="254554"/>
                </a:lnTo>
                <a:lnTo>
                  <a:pt x="267333" y="248485"/>
                </a:lnTo>
                <a:close/>
              </a:path>
              <a:path w="391794" h="277494">
                <a:moveTo>
                  <a:pt x="133508" y="0"/>
                </a:moveTo>
                <a:lnTo>
                  <a:pt x="90948" y="9233"/>
                </a:lnTo>
                <a:lnTo>
                  <a:pt x="54196" y="29135"/>
                </a:lnTo>
                <a:lnTo>
                  <a:pt x="25366" y="58130"/>
                </a:lnTo>
                <a:lnTo>
                  <a:pt x="6571" y="94644"/>
                </a:lnTo>
                <a:lnTo>
                  <a:pt x="8" y="135455"/>
                </a:lnTo>
                <a:lnTo>
                  <a:pt x="0" y="137708"/>
                </a:lnTo>
                <a:lnTo>
                  <a:pt x="1529" y="150261"/>
                </a:lnTo>
                <a:lnTo>
                  <a:pt x="14601" y="186885"/>
                </a:lnTo>
                <a:lnTo>
                  <a:pt x="38120" y="218084"/>
                </a:lnTo>
                <a:lnTo>
                  <a:pt x="47849" y="227022"/>
                </a:lnTo>
                <a:lnTo>
                  <a:pt x="25574" y="247371"/>
                </a:lnTo>
                <a:lnTo>
                  <a:pt x="22189" y="256187"/>
                </a:lnTo>
                <a:lnTo>
                  <a:pt x="25627" y="266211"/>
                </a:lnTo>
                <a:lnTo>
                  <a:pt x="37197" y="277251"/>
                </a:lnTo>
                <a:lnTo>
                  <a:pt x="49362" y="277222"/>
                </a:lnTo>
                <a:lnTo>
                  <a:pt x="61054" y="271093"/>
                </a:lnTo>
                <a:lnTo>
                  <a:pt x="70451" y="263864"/>
                </a:lnTo>
                <a:lnTo>
                  <a:pt x="82713" y="256763"/>
                </a:lnTo>
                <a:lnTo>
                  <a:pt x="95953" y="252927"/>
                </a:lnTo>
                <a:lnTo>
                  <a:pt x="197120" y="252927"/>
                </a:lnTo>
                <a:lnTo>
                  <a:pt x="208365" y="248485"/>
                </a:lnTo>
                <a:lnTo>
                  <a:pt x="267333" y="248485"/>
                </a:lnTo>
                <a:lnTo>
                  <a:pt x="264549" y="244192"/>
                </a:lnTo>
                <a:lnTo>
                  <a:pt x="258165" y="235289"/>
                </a:lnTo>
                <a:lnTo>
                  <a:pt x="136450" y="235289"/>
                </a:lnTo>
                <a:lnTo>
                  <a:pt x="121393" y="233392"/>
                </a:lnTo>
                <a:lnTo>
                  <a:pt x="80771" y="218400"/>
                </a:lnTo>
                <a:lnTo>
                  <a:pt x="49500" y="191625"/>
                </a:lnTo>
                <a:lnTo>
                  <a:pt x="30832" y="155853"/>
                </a:lnTo>
                <a:lnTo>
                  <a:pt x="27086" y="129727"/>
                </a:lnTo>
                <a:lnTo>
                  <a:pt x="27118" y="126870"/>
                </a:lnTo>
                <a:lnTo>
                  <a:pt x="41604" y="79126"/>
                </a:lnTo>
                <a:lnTo>
                  <a:pt x="68753" y="50190"/>
                </a:lnTo>
                <a:lnTo>
                  <a:pt x="107309" y="31011"/>
                </a:lnTo>
                <a:lnTo>
                  <a:pt x="155049" y="24192"/>
                </a:lnTo>
                <a:lnTo>
                  <a:pt x="231306" y="24192"/>
                </a:lnTo>
                <a:lnTo>
                  <a:pt x="227788" y="21971"/>
                </a:lnTo>
                <a:lnTo>
                  <a:pt x="191916" y="7193"/>
                </a:lnTo>
                <a:lnTo>
                  <a:pt x="149220" y="376"/>
                </a:lnTo>
                <a:lnTo>
                  <a:pt x="133508" y="0"/>
                </a:lnTo>
                <a:close/>
              </a:path>
              <a:path w="391794" h="277494">
                <a:moveTo>
                  <a:pt x="197120" y="252927"/>
                </a:moveTo>
                <a:lnTo>
                  <a:pt x="95953" y="252927"/>
                </a:lnTo>
                <a:lnTo>
                  <a:pt x="108152" y="256617"/>
                </a:lnTo>
                <a:lnTo>
                  <a:pt x="120702" y="259262"/>
                </a:lnTo>
                <a:lnTo>
                  <a:pt x="133332" y="260835"/>
                </a:lnTo>
                <a:lnTo>
                  <a:pt x="146198" y="261362"/>
                </a:lnTo>
                <a:lnTo>
                  <a:pt x="159395" y="260821"/>
                </a:lnTo>
                <a:lnTo>
                  <a:pt x="172254" y="259254"/>
                </a:lnTo>
                <a:lnTo>
                  <a:pt x="184644" y="256687"/>
                </a:lnTo>
                <a:lnTo>
                  <a:pt x="196695" y="253095"/>
                </a:lnTo>
                <a:lnTo>
                  <a:pt x="197120" y="252927"/>
                </a:lnTo>
                <a:close/>
              </a:path>
              <a:path w="391794" h="277494">
                <a:moveTo>
                  <a:pt x="287028" y="92529"/>
                </a:moveTo>
                <a:lnTo>
                  <a:pt x="262328" y="105588"/>
                </a:lnTo>
                <a:lnTo>
                  <a:pt x="264270" y="117996"/>
                </a:lnTo>
                <a:lnTo>
                  <a:pt x="264534" y="131162"/>
                </a:lnTo>
                <a:lnTo>
                  <a:pt x="256050" y="168990"/>
                </a:lnTo>
                <a:lnTo>
                  <a:pt x="233193" y="200596"/>
                </a:lnTo>
                <a:lnTo>
                  <a:pt x="198187" y="223315"/>
                </a:lnTo>
                <a:lnTo>
                  <a:pt x="153251" y="234547"/>
                </a:lnTo>
                <a:lnTo>
                  <a:pt x="136450" y="235289"/>
                </a:lnTo>
                <a:lnTo>
                  <a:pt x="258165" y="235289"/>
                </a:lnTo>
                <a:lnTo>
                  <a:pt x="249557" y="223286"/>
                </a:lnTo>
                <a:lnTo>
                  <a:pt x="258039" y="214908"/>
                </a:lnTo>
                <a:lnTo>
                  <a:pt x="265767" y="205788"/>
                </a:lnTo>
                <a:lnTo>
                  <a:pt x="287661" y="160936"/>
                </a:lnTo>
                <a:lnTo>
                  <a:pt x="292523" y="117149"/>
                </a:lnTo>
                <a:lnTo>
                  <a:pt x="290140" y="104520"/>
                </a:lnTo>
                <a:lnTo>
                  <a:pt x="287028" y="92529"/>
                </a:lnTo>
                <a:close/>
              </a:path>
              <a:path w="391794" h="277494">
                <a:moveTo>
                  <a:pt x="145766" y="69644"/>
                </a:moveTo>
                <a:lnTo>
                  <a:pt x="104274" y="82544"/>
                </a:lnTo>
                <a:lnTo>
                  <a:pt x="80484" y="114804"/>
                </a:lnTo>
                <a:lnTo>
                  <a:pt x="78364" y="128189"/>
                </a:lnTo>
                <a:lnTo>
                  <a:pt x="80025" y="142452"/>
                </a:lnTo>
                <a:lnTo>
                  <a:pt x="102030" y="176435"/>
                </a:lnTo>
                <a:lnTo>
                  <a:pt x="141667" y="191146"/>
                </a:lnTo>
                <a:lnTo>
                  <a:pt x="157702" y="189816"/>
                </a:lnTo>
                <a:lnTo>
                  <a:pt x="172306" y="185921"/>
                </a:lnTo>
                <a:lnTo>
                  <a:pt x="185208" y="179738"/>
                </a:lnTo>
                <a:lnTo>
                  <a:pt x="196132" y="171547"/>
                </a:lnTo>
                <a:lnTo>
                  <a:pt x="203900" y="162661"/>
                </a:lnTo>
                <a:lnTo>
                  <a:pt x="157178" y="162661"/>
                </a:lnTo>
                <a:lnTo>
                  <a:pt x="138891" y="161544"/>
                </a:lnTo>
                <a:lnTo>
                  <a:pt x="124940" y="156784"/>
                </a:lnTo>
                <a:lnTo>
                  <a:pt x="115314" y="148945"/>
                </a:lnTo>
                <a:lnTo>
                  <a:pt x="110004" y="138592"/>
                </a:lnTo>
                <a:lnTo>
                  <a:pt x="111690" y="122087"/>
                </a:lnTo>
                <a:lnTo>
                  <a:pt x="117746" y="109644"/>
                </a:lnTo>
                <a:lnTo>
                  <a:pt x="127328" y="101342"/>
                </a:lnTo>
                <a:lnTo>
                  <a:pt x="139591" y="97260"/>
                </a:lnTo>
                <a:lnTo>
                  <a:pt x="169499" y="97260"/>
                </a:lnTo>
                <a:lnTo>
                  <a:pt x="189111" y="82521"/>
                </a:lnTo>
                <a:lnTo>
                  <a:pt x="178609" y="76303"/>
                </a:lnTo>
                <a:lnTo>
                  <a:pt x="166467" y="72117"/>
                </a:lnTo>
                <a:lnTo>
                  <a:pt x="153328" y="69963"/>
                </a:lnTo>
                <a:lnTo>
                  <a:pt x="145766" y="69644"/>
                </a:lnTo>
                <a:close/>
              </a:path>
              <a:path w="391794" h="277494">
                <a:moveTo>
                  <a:pt x="184285" y="135455"/>
                </a:moveTo>
                <a:lnTo>
                  <a:pt x="179222" y="147779"/>
                </a:lnTo>
                <a:lnTo>
                  <a:pt x="169829" y="157060"/>
                </a:lnTo>
                <a:lnTo>
                  <a:pt x="157178" y="162661"/>
                </a:lnTo>
                <a:lnTo>
                  <a:pt x="203900" y="162661"/>
                </a:lnTo>
                <a:lnTo>
                  <a:pt x="204805" y="161626"/>
                </a:lnTo>
                <a:lnTo>
                  <a:pt x="210954" y="150253"/>
                </a:lnTo>
                <a:lnTo>
                  <a:pt x="214304" y="137708"/>
                </a:lnTo>
                <a:lnTo>
                  <a:pt x="184285" y="135455"/>
                </a:lnTo>
                <a:close/>
              </a:path>
              <a:path w="391794" h="277494">
                <a:moveTo>
                  <a:pt x="214791" y="75371"/>
                </a:moveTo>
                <a:lnTo>
                  <a:pt x="213191" y="75371"/>
                </a:lnTo>
                <a:lnTo>
                  <a:pt x="208785" y="76353"/>
                </a:lnTo>
                <a:lnTo>
                  <a:pt x="198700" y="84761"/>
                </a:lnTo>
                <a:lnTo>
                  <a:pt x="177782" y="102551"/>
                </a:lnTo>
                <a:lnTo>
                  <a:pt x="169470" y="109644"/>
                </a:lnTo>
                <a:lnTo>
                  <a:pt x="160036" y="117608"/>
                </a:lnTo>
                <a:lnTo>
                  <a:pt x="150580" y="125435"/>
                </a:lnTo>
                <a:lnTo>
                  <a:pt x="148979" y="126870"/>
                </a:lnTo>
                <a:lnTo>
                  <a:pt x="148979" y="129727"/>
                </a:lnTo>
                <a:lnTo>
                  <a:pt x="150580" y="131162"/>
                </a:lnTo>
                <a:lnTo>
                  <a:pt x="163041" y="130089"/>
                </a:lnTo>
                <a:lnTo>
                  <a:pt x="238870" y="122577"/>
                </a:lnTo>
                <a:lnTo>
                  <a:pt x="230844" y="106842"/>
                </a:lnTo>
                <a:lnTo>
                  <a:pt x="276365" y="88249"/>
                </a:lnTo>
                <a:lnTo>
                  <a:pt x="221204" y="88249"/>
                </a:lnTo>
                <a:lnTo>
                  <a:pt x="214791" y="76794"/>
                </a:lnTo>
                <a:lnTo>
                  <a:pt x="214791" y="75371"/>
                </a:lnTo>
                <a:close/>
              </a:path>
              <a:path w="391794" h="277494">
                <a:moveTo>
                  <a:pt x="169499" y="97260"/>
                </a:moveTo>
                <a:lnTo>
                  <a:pt x="139591" y="97260"/>
                </a:lnTo>
                <a:lnTo>
                  <a:pt x="155078" y="97810"/>
                </a:lnTo>
                <a:lnTo>
                  <a:pt x="165191" y="100497"/>
                </a:lnTo>
                <a:lnTo>
                  <a:pt x="169499" y="97260"/>
                </a:lnTo>
                <a:close/>
              </a:path>
              <a:path w="391794" h="277494">
                <a:moveTo>
                  <a:pt x="372093" y="16710"/>
                </a:moveTo>
                <a:lnTo>
                  <a:pt x="368893" y="16710"/>
                </a:lnTo>
                <a:lnTo>
                  <a:pt x="314308" y="39595"/>
                </a:lnTo>
                <a:lnTo>
                  <a:pt x="312708" y="39595"/>
                </a:lnTo>
                <a:lnTo>
                  <a:pt x="312708" y="41030"/>
                </a:lnTo>
                <a:lnTo>
                  <a:pt x="299868" y="56766"/>
                </a:lnTo>
                <a:lnTo>
                  <a:pt x="221204" y="88249"/>
                </a:lnTo>
                <a:lnTo>
                  <a:pt x="276365" y="88249"/>
                </a:lnTo>
                <a:lnTo>
                  <a:pt x="307894" y="75371"/>
                </a:lnTo>
                <a:lnTo>
                  <a:pt x="342441" y="75371"/>
                </a:lnTo>
                <a:lnTo>
                  <a:pt x="389759" y="56766"/>
                </a:lnTo>
                <a:lnTo>
                  <a:pt x="391359" y="55331"/>
                </a:lnTo>
                <a:lnTo>
                  <a:pt x="391359" y="51051"/>
                </a:lnTo>
                <a:lnTo>
                  <a:pt x="389759" y="51051"/>
                </a:lnTo>
                <a:lnTo>
                  <a:pt x="388146" y="49616"/>
                </a:lnTo>
                <a:lnTo>
                  <a:pt x="356053" y="45323"/>
                </a:lnTo>
                <a:lnTo>
                  <a:pt x="372093" y="22425"/>
                </a:lnTo>
                <a:lnTo>
                  <a:pt x="373706" y="21003"/>
                </a:lnTo>
                <a:lnTo>
                  <a:pt x="373706" y="19567"/>
                </a:lnTo>
                <a:lnTo>
                  <a:pt x="372093" y="18132"/>
                </a:lnTo>
                <a:lnTo>
                  <a:pt x="372093" y="16710"/>
                </a:lnTo>
                <a:close/>
              </a:path>
              <a:path w="391794" h="277494">
                <a:moveTo>
                  <a:pt x="342441" y="75371"/>
                </a:moveTo>
                <a:lnTo>
                  <a:pt x="307894" y="75371"/>
                </a:lnTo>
                <a:lnTo>
                  <a:pt x="331974" y="78229"/>
                </a:lnTo>
                <a:lnTo>
                  <a:pt x="333574" y="79664"/>
                </a:lnTo>
                <a:lnTo>
                  <a:pt x="335174" y="78229"/>
                </a:lnTo>
                <a:lnTo>
                  <a:pt x="342441" y="75371"/>
                </a:lnTo>
                <a:close/>
              </a:path>
              <a:path w="391794" h="277494">
                <a:moveTo>
                  <a:pt x="231306" y="24192"/>
                </a:moveTo>
                <a:lnTo>
                  <a:pt x="155049" y="24192"/>
                </a:lnTo>
                <a:lnTo>
                  <a:pt x="168554" y="25876"/>
                </a:lnTo>
                <a:lnTo>
                  <a:pt x="181630" y="28911"/>
                </a:lnTo>
                <a:lnTo>
                  <a:pt x="217249" y="45335"/>
                </a:lnTo>
                <a:lnTo>
                  <a:pt x="245283" y="71079"/>
                </a:lnTo>
                <a:lnTo>
                  <a:pt x="264640" y="52790"/>
                </a:lnTo>
                <a:lnTo>
                  <a:pt x="256626" y="43976"/>
                </a:lnTo>
                <a:lnTo>
                  <a:pt x="247808" y="35884"/>
                </a:lnTo>
                <a:lnTo>
                  <a:pt x="238193" y="28540"/>
                </a:lnTo>
                <a:lnTo>
                  <a:pt x="231306" y="24192"/>
                </a:lnTo>
                <a:close/>
              </a:path>
            </a:pathLst>
          </a:custGeom>
          <a:solidFill>
            <a:srgbClr val="FFFFFF"/>
          </a:solidFill>
        </p:spPr>
        <p:txBody>
          <a:bodyPr wrap="square" lIns="0" tIns="0" rIns="0" bIns="0" rtlCol="0"/>
          <a:lstStyle/>
          <a:p>
            <a:endParaRPr dirty="0"/>
          </a:p>
        </p:txBody>
      </p:sp>
      <p:sp>
        <p:nvSpPr>
          <p:cNvPr id="17" name="object 24">
            <a:extLst>
              <a:ext uri="{FF2B5EF4-FFF2-40B4-BE49-F238E27FC236}">
                <a16:creationId xmlns:a16="http://schemas.microsoft.com/office/drawing/2014/main" xmlns="" id="{8ED7895C-EF33-4EB9-BEA3-996743D4E1F9}"/>
              </a:ext>
            </a:extLst>
          </p:cNvPr>
          <p:cNvSpPr/>
          <p:nvPr/>
        </p:nvSpPr>
        <p:spPr>
          <a:xfrm>
            <a:off x="6589711" y="1562597"/>
            <a:ext cx="492759" cy="131445"/>
          </a:xfrm>
          <a:custGeom>
            <a:avLst/>
            <a:gdLst/>
            <a:ahLst/>
            <a:cxnLst/>
            <a:rect l="l" t="t" r="r" b="b"/>
            <a:pathLst>
              <a:path w="492759" h="131444">
                <a:moveTo>
                  <a:pt x="229844" y="0"/>
                </a:moveTo>
                <a:lnTo>
                  <a:pt x="114922" y="0"/>
                </a:lnTo>
                <a:lnTo>
                  <a:pt x="0" y="110769"/>
                </a:lnTo>
                <a:lnTo>
                  <a:pt x="0" y="131063"/>
                </a:lnTo>
                <a:lnTo>
                  <a:pt x="492251" y="131063"/>
                </a:lnTo>
                <a:lnTo>
                  <a:pt x="492251" y="110769"/>
                </a:lnTo>
                <a:lnTo>
                  <a:pt x="480841" y="99771"/>
                </a:lnTo>
                <a:lnTo>
                  <a:pt x="40220" y="99771"/>
                </a:lnTo>
                <a:lnTo>
                  <a:pt x="75653" y="65112"/>
                </a:lnTo>
                <a:lnTo>
                  <a:pt x="444883" y="65112"/>
                </a:lnTo>
                <a:lnTo>
                  <a:pt x="432603" y="53276"/>
                </a:lnTo>
                <a:lnTo>
                  <a:pt x="91935" y="53276"/>
                </a:lnTo>
                <a:lnTo>
                  <a:pt x="127368" y="19443"/>
                </a:lnTo>
                <a:lnTo>
                  <a:pt x="397502" y="19443"/>
                </a:lnTo>
                <a:lnTo>
                  <a:pt x="390492" y="12687"/>
                </a:lnTo>
                <a:lnTo>
                  <a:pt x="233679" y="12687"/>
                </a:lnTo>
                <a:lnTo>
                  <a:pt x="229844" y="0"/>
                </a:lnTo>
                <a:close/>
              </a:path>
              <a:path w="492759" h="131444">
                <a:moveTo>
                  <a:pt x="170472" y="65112"/>
                </a:moveTo>
                <a:lnTo>
                  <a:pt x="152272" y="65112"/>
                </a:lnTo>
                <a:lnTo>
                  <a:pt x="138861" y="99771"/>
                </a:lnTo>
                <a:lnTo>
                  <a:pt x="157060" y="99771"/>
                </a:lnTo>
                <a:lnTo>
                  <a:pt x="170472" y="65112"/>
                </a:lnTo>
                <a:close/>
              </a:path>
              <a:path w="492759" h="131444">
                <a:moveTo>
                  <a:pt x="254749" y="65112"/>
                </a:moveTo>
                <a:lnTo>
                  <a:pt x="237502" y="65112"/>
                </a:lnTo>
                <a:lnTo>
                  <a:pt x="237502" y="99771"/>
                </a:lnTo>
                <a:lnTo>
                  <a:pt x="254749" y="99771"/>
                </a:lnTo>
                <a:lnTo>
                  <a:pt x="254749" y="65112"/>
                </a:lnTo>
                <a:close/>
              </a:path>
              <a:path w="492759" h="131444">
                <a:moveTo>
                  <a:pt x="337108" y="65112"/>
                </a:moveTo>
                <a:lnTo>
                  <a:pt x="318909" y="65112"/>
                </a:lnTo>
                <a:lnTo>
                  <a:pt x="332320" y="99771"/>
                </a:lnTo>
                <a:lnTo>
                  <a:pt x="350519" y="99771"/>
                </a:lnTo>
                <a:lnTo>
                  <a:pt x="337108" y="65112"/>
                </a:lnTo>
                <a:close/>
              </a:path>
              <a:path w="492759" h="131444">
                <a:moveTo>
                  <a:pt x="444883" y="65112"/>
                </a:moveTo>
                <a:lnTo>
                  <a:pt x="414680" y="65112"/>
                </a:lnTo>
                <a:lnTo>
                  <a:pt x="450113" y="99771"/>
                </a:lnTo>
                <a:lnTo>
                  <a:pt x="480841" y="99771"/>
                </a:lnTo>
                <a:lnTo>
                  <a:pt x="444883" y="65112"/>
                </a:lnTo>
                <a:close/>
              </a:path>
              <a:path w="492759" h="131444">
                <a:moveTo>
                  <a:pt x="189623" y="19443"/>
                </a:moveTo>
                <a:lnTo>
                  <a:pt x="172389" y="19443"/>
                </a:lnTo>
                <a:lnTo>
                  <a:pt x="158013" y="53276"/>
                </a:lnTo>
                <a:lnTo>
                  <a:pt x="177177" y="53276"/>
                </a:lnTo>
                <a:lnTo>
                  <a:pt x="189623" y="19443"/>
                </a:lnTo>
                <a:close/>
              </a:path>
              <a:path w="492759" h="131444">
                <a:moveTo>
                  <a:pt x="254749" y="19443"/>
                </a:moveTo>
                <a:lnTo>
                  <a:pt x="237502" y="19443"/>
                </a:lnTo>
                <a:lnTo>
                  <a:pt x="237502" y="53276"/>
                </a:lnTo>
                <a:lnTo>
                  <a:pt x="254749" y="53276"/>
                </a:lnTo>
                <a:lnTo>
                  <a:pt x="254749" y="19443"/>
                </a:lnTo>
                <a:close/>
              </a:path>
              <a:path w="492759" h="131444">
                <a:moveTo>
                  <a:pt x="317957" y="19443"/>
                </a:moveTo>
                <a:lnTo>
                  <a:pt x="298792" y="19443"/>
                </a:lnTo>
                <a:lnTo>
                  <a:pt x="313169" y="53276"/>
                </a:lnTo>
                <a:lnTo>
                  <a:pt x="330403" y="53276"/>
                </a:lnTo>
                <a:lnTo>
                  <a:pt x="317957" y="19443"/>
                </a:lnTo>
                <a:close/>
              </a:path>
              <a:path w="492759" h="131444">
                <a:moveTo>
                  <a:pt x="397502" y="19443"/>
                </a:moveTo>
                <a:lnTo>
                  <a:pt x="363918" y="19443"/>
                </a:lnTo>
                <a:lnTo>
                  <a:pt x="399351" y="53276"/>
                </a:lnTo>
                <a:lnTo>
                  <a:pt x="432603" y="53276"/>
                </a:lnTo>
                <a:lnTo>
                  <a:pt x="397502" y="19443"/>
                </a:lnTo>
                <a:close/>
              </a:path>
              <a:path w="492759" h="131444">
                <a:moveTo>
                  <a:pt x="377329" y="0"/>
                </a:moveTo>
                <a:lnTo>
                  <a:pt x="264325" y="0"/>
                </a:lnTo>
                <a:lnTo>
                  <a:pt x="260489" y="12687"/>
                </a:lnTo>
                <a:lnTo>
                  <a:pt x="390492" y="12687"/>
                </a:lnTo>
                <a:lnTo>
                  <a:pt x="377329" y="0"/>
                </a:lnTo>
                <a:close/>
              </a:path>
            </a:pathLst>
          </a:custGeom>
          <a:solidFill>
            <a:srgbClr val="FFFFFF"/>
          </a:solidFill>
        </p:spPr>
        <p:txBody>
          <a:bodyPr wrap="square" lIns="0" tIns="0" rIns="0" bIns="0" rtlCol="0"/>
          <a:lstStyle/>
          <a:p>
            <a:endParaRPr dirty="0"/>
          </a:p>
        </p:txBody>
      </p:sp>
      <p:sp>
        <p:nvSpPr>
          <p:cNvPr id="18" name="object 25">
            <a:extLst>
              <a:ext uri="{FF2B5EF4-FFF2-40B4-BE49-F238E27FC236}">
                <a16:creationId xmlns:a16="http://schemas.microsoft.com/office/drawing/2014/main" xmlns="" id="{04FB3B88-CED6-46FC-BD34-DF31C0D3292E}"/>
              </a:ext>
            </a:extLst>
          </p:cNvPr>
          <p:cNvSpPr/>
          <p:nvPr/>
        </p:nvSpPr>
        <p:spPr>
          <a:xfrm>
            <a:off x="6776483" y="1400740"/>
            <a:ext cx="118110" cy="163830"/>
          </a:xfrm>
          <a:custGeom>
            <a:avLst/>
            <a:gdLst/>
            <a:ahLst/>
            <a:cxnLst/>
            <a:rect l="l" t="t" r="r" b="b"/>
            <a:pathLst>
              <a:path w="118109" h="163830">
                <a:moveTo>
                  <a:pt x="46650" y="0"/>
                </a:moveTo>
                <a:lnTo>
                  <a:pt x="12922" y="20270"/>
                </a:lnTo>
                <a:lnTo>
                  <a:pt x="0" y="61798"/>
                </a:lnTo>
                <a:lnTo>
                  <a:pt x="4107" y="74142"/>
                </a:lnTo>
                <a:lnTo>
                  <a:pt x="11375" y="84917"/>
                </a:lnTo>
                <a:lnTo>
                  <a:pt x="21520" y="93745"/>
                </a:lnTo>
                <a:lnTo>
                  <a:pt x="50946" y="163379"/>
                </a:lnTo>
                <a:lnTo>
                  <a:pt x="66236" y="163379"/>
                </a:lnTo>
                <a:lnTo>
                  <a:pt x="102934" y="87901"/>
                </a:lnTo>
                <a:lnTo>
                  <a:pt x="104177" y="86353"/>
                </a:lnTo>
                <a:lnTo>
                  <a:pt x="55645" y="86353"/>
                </a:lnTo>
                <a:lnTo>
                  <a:pt x="53295" y="83191"/>
                </a:lnTo>
                <a:lnTo>
                  <a:pt x="53295" y="81083"/>
                </a:lnTo>
                <a:lnTo>
                  <a:pt x="46812" y="66679"/>
                </a:lnTo>
                <a:lnTo>
                  <a:pt x="40073" y="57402"/>
                </a:lnTo>
                <a:lnTo>
                  <a:pt x="38922" y="41218"/>
                </a:lnTo>
                <a:lnTo>
                  <a:pt x="48215" y="32935"/>
                </a:lnTo>
                <a:lnTo>
                  <a:pt x="64887" y="30128"/>
                </a:lnTo>
                <a:lnTo>
                  <a:pt x="112195" y="30128"/>
                </a:lnTo>
                <a:lnTo>
                  <a:pt x="111410" y="28318"/>
                </a:lnTo>
                <a:lnTo>
                  <a:pt x="103761" y="18618"/>
                </a:lnTo>
                <a:lnTo>
                  <a:pt x="93355" y="10597"/>
                </a:lnTo>
                <a:lnTo>
                  <a:pt x="80297" y="4594"/>
                </a:lnTo>
                <a:lnTo>
                  <a:pt x="64693" y="948"/>
                </a:lnTo>
                <a:lnTo>
                  <a:pt x="46650" y="0"/>
                </a:lnTo>
                <a:close/>
              </a:path>
              <a:path w="118109" h="163830">
                <a:moveTo>
                  <a:pt x="112195" y="30128"/>
                </a:moveTo>
                <a:lnTo>
                  <a:pt x="64887" y="30128"/>
                </a:lnTo>
                <a:lnTo>
                  <a:pt x="76692" y="37507"/>
                </a:lnTo>
                <a:lnTo>
                  <a:pt x="81531" y="50027"/>
                </a:lnTo>
                <a:lnTo>
                  <a:pt x="76647" y="62443"/>
                </a:lnTo>
                <a:lnTo>
                  <a:pt x="65068" y="69475"/>
                </a:lnTo>
                <a:lnTo>
                  <a:pt x="65068" y="83191"/>
                </a:lnTo>
                <a:lnTo>
                  <a:pt x="61537" y="86353"/>
                </a:lnTo>
                <a:lnTo>
                  <a:pt x="104177" y="86353"/>
                </a:lnTo>
                <a:lnTo>
                  <a:pt x="111131" y="77694"/>
                </a:lnTo>
                <a:lnTo>
                  <a:pt x="116256" y="65799"/>
                </a:lnTo>
                <a:lnTo>
                  <a:pt x="118027" y="52597"/>
                </a:lnTo>
                <a:lnTo>
                  <a:pt x="118013" y="51397"/>
                </a:lnTo>
                <a:lnTo>
                  <a:pt x="116196" y="39358"/>
                </a:lnTo>
                <a:lnTo>
                  <a:pt x="112195" y="30128"/>
                </a:lnTo>
                <a:close/>
              </a:path>
            </a:pathLst>
          </a:custGeom>
          <a:solidFill>
            <a:srgbClr val="FFFFFF"/>
          </a:solidFill>
        </p:spPr>
        <p:txBody>
          <a:bodyPr wrap="square" lIns="0" tIns="0" rIns="0" bIns="0" rtlCol="0"/>
          <a:lstStyle/>
          <a:p>
            <a:endParaRPr dirty="0"/>
          </a:p>
        </p:txBody>
      </p:sp>
      <p:graphicFrame>
        <p:nvGraphicFramePr>
          <p:cNvPr id="19" name="Table 18"/>
          <p:cNvGraphicFramePr>
            <a:graphicFrameLocks noGrp="1"/>
          </p:cNvGraphicFramePr>
          <p:nvPr>
            <p:extLst>
              <p:ext uri="{D42A27DB-BD31-4B8C-83A1-F6EECF244321}">
                <p14:modId xmlns:p14="http://schemas.microsoft.com/office/powerpoint/2010/main" val="707432263"/>
              </p:ext>
            </p:extLst>
          </p:nvPr>
        </p:nvGraphicFramePr>
        <p:xfrm>
          <a:off x="7192078" y="591253"/>
          <a:ext cx="4466520" cy="586740"/>
        </p:xfrm>
        <a:graphic>
          <a:graphicData uri="http://schemas.openxmlformats.org/drawingml/2006/table">
            <a:tbl>
              <a:tblPr firstRow="1" bandRow="1">
                <a:tableStyleId>{2D5ABB26-0587-4C30-8999-92F81FD0307C}</a:tableStyleId>
              </a:tblPr>
              <a:tblGrid>
                <a:gridCol w="893304">
                  <a:extLst>
                    <a:ext uri="{9D8B030D-6E8A-4147-A177-3AD203B41FA5}">
                      <a16:colId xmlns:a16="http://schemas.microsoft.com/office/drawing/2014/main" xmlns="" val="20000"/>
                    </a:ext>
                  </a:extLst>
                </a:gridCol>
                <a:gridCol w="893304">
                  <a:extLst>
                    <a:ext uri="{9D8B030D-6E8A-4147-A177-3AD203B41FA5}">
                      <a16:colId xmlns:a16="http://schemas.microsoft.com/office/drawing/2014/main" xmlns="" val="20001"/>
                    </a:ext>
                  </a:extLst>
                </a:gridCol>
                <a:gridCol w="893304">
                  <a:extLst>
                    <a:ext uri="{9D8B030D-6E8A-4147-A177-3AD203B41FA5}">
                      <a16:colId xmlns:a16="http://schemas.microsoft.com/office/drawing/2014/main" xmlns="" val="20002"/>
                    </a:ext>
                  </a:extLst>
                </a:gridCol>
                <a:gridCol w="893304">
                  <a:extLst>
                    <a:ext uri="{9D8B030D-6E8A-4147-A177-3AD203B41FA5}">
                      <a16:colId xmlns:a16="http://schemas.microsoft.com/office/drawing/2014/main" xmlns="" val="20003"/>
                    </a:ext>
                  </a:extLst>
                </a:gridCol>
                <a:gridCol w="893304">
                  <a:extLst>
                    <a:ext uri="{9D8B030D-6E8A-4147-A177-3AD203B41FA5}">
                      <a16:colId xmlns:a16="http://schemas.microsoft.com/office/drawing/2014/main" xmlns="" val="20004"/>
                    </a:ext>
                  </a:extLst>
                </a:gridCol>
              </a:tblGrid>
              <a:tr h="293370">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Overall</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Schedule</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Risk/Issues</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Quality</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Resources</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extLst>
                  <a:ext uri="{0D108BD9-81ED-4DB2-BD59-A6C34878D82A}">
                    <a16:rowId xmlns:a16="http://schemas.microsoft.com/office/drawing/2014/main" xmlns="" val="10000"/>
                  </a:ext>
                </a:extLst>
              </a:tr>
              <a:tr h="293370">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1558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0E2C05B4-8F37-4E95-A73B-ED00DE3309FB}"/>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309" name="think-cell Slide" r:id="rId5" imgW="473" imgH="473" progId="TCLayout.ActiveDocument.1">
                  <p:embed/>
                </p:oleObj>
              </mc:Choice>
              <mc:Fallback>
                <p:oleObj name="think-cell Slide" r:id="rId5" imgW="473" imgH="473" progId="TCLayout.ActiveDocument.1">
                  <p:embed/>
                  <p:pic>
                    <p:nvPicPr>
                      <p:cNvPr id="6" name="Object 5" hidden="1">
                        <a:extLst>
                          <a:ext uri="{FF2B5EF4-FFF2-40B4-BE49-F238E27FC236}">
                            <a16:creationId xmlns:a16="http://schemas.microsoft.com/office/drawing/2014/main" xmlns="" id="{0E2C05B4-8F37-4E95-A73B-ED00DE3309F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xmlns="" id="{9854F7D8-F58F-433D-8AB3-4CC80A4F93E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latin typeface="Trebuchet MS" panose="020B0603020202020204" pitchFamily="34" charset="0"/>
              <a:ea typeface="+mj-ea"/>
              <a:sym typeface="Trebuchet MS" panose="020B0603020202020204" pitchFamily="34" charset="0"/>
            </a:endParaRPr>
          </a:p>
        </p:txBody>
      </p:sp>
      <p:sp>
        <p:nvSpPr>
          <p:cNvPr id="4" name="Title 3">
            <a:extLst>
              <a:ext uri="{FF2B5EF4-FFF2-40B4-BE49-F238E27FC236}">
                <a16:creationId xmlns:a16="http://schemas.microsoft.com/office/drawing/2014/main" xmlns="" id="{36C9F271-EE74-49AE-8E89-B6B6D2998DF0}"/>
              </a:ext>
            </a:extLst>
          </p:cNvPr>
          <p:cNvSpPr>
            <a:spLocks noGrp="1"/>
          </p:cNvSpPr>
          <p:nvPr>
            <p:ph type="title"/>
          </p:nvPr>
        </p:nvSpPr>
        <p:spPr>
          <a:xfrm>
            <a:off x="395386" y="453736"/>
            <a:ext cx="10957356" cy="430887"/>
          </a:xfrm>
        </p:spPr>
        <p:txBody>
          <a:bodyPr/>
          <a:lstStyle/>
          <a:p>
            <a:r>
              <a:rPr lang="en-US" dirty="0"/>
              <a:t>Organization Design</a:t>
            </a:r>
          </a:p>
        </p:txBody>
      </p:sp>
      <p:sp>
        <p:nvSpPr>
          <p:cNvPr id="3" name="Slide Number Placeholder 2">
            <a:extLst>
              <a:ext uri="{FF2B5EF4-FFF2-40B4-BE49-F238E27FC236}">
                <a16:creationId xmlns:a16="http://schemas.microsoft.com/office/drawing/2014/main" xmlns="" id="{1C10BECF-1A4D-4AA2-AA63-A54F259DF171}"/>
              </a:ext>
            </a:extLst>
          </p:cNvPr>
          <p:cNvSpPr>
            <a:spLocks noGrp="1"/>
          </p:cNvSpPr>
          <p:nvPr>
            <p:ph type="sldNum" sz="quarter" idx="7"/>
          </p:nvPr>
        </p:nvSpPr>
        <p:spPr/>
        <p:txBody>
          <a:bodyPr/>
          <a:lstStyle/>
          <a:p>
            <a:fld id="{B6F15528-21DE-4FAA-801E-634DDDAF4B2B}" type="slidenum">
              <a:rPr lang="en-US" smtClean="0"/>
              <a:t>7</a:t>
            </a:fld>
            <a:endParaRPr lang="en-US" dirty="0"/>
          </a:p>
        </p:txBody>
      </p:sp>
      <p:sp>
        <p:nvSpPr>
          <p:cNvPr id="8" name="object 2">
            <a:extLst>
              <a:ext uri="{FF2B5EF4-FFF2-40B4-BE49-F238E27FC236}">
                <a16:creationId xmlns:a16="http://schemas.microsoft.com/office/drawing/2014/main" xmlns="" id="{2A36C16A-EA7B-4084-B601-A92ABBC78AA4}"/>
              </a:ext>
            </a:extLst>
          </p:cNvPr>
          <p:cNvSpPr/>
          <p:nvPr/>
        </p:nvSpPr>
        <p:spPr>
          <a:xfrm>
            <a:off x="228600" y="1348383"/>
            <a:ext cx="5562599" cy="430887"/>
          </a:xfrm>
          <a:custGeom>
            <a:avLst/>
            <a:gdLst/>
            <a:ahLst/>
            <a:cxnLst/>
            <a:rect l="l" t="t" r="r" b="b"/>
            <a:pathLst>
              <a:path w="1748155" h="371475">
                <a:moveTo>
                  <a:pt x="0" y="0"/>
                </a:moveTo>
                <a:lnTo>
                  <a:pt x="1747621" y="0"/>
                </a:lnTo>
                <a:lnTo>
                  <a:pt x="1747621" y="371182"/>
                </a:lnTo>
                <a:lnTo>
                  <a:pt x="0" y="371182"/>
                </a:lnTo>
                <a:lnTo>
                  <a:pt x="0" y="0"/>
                </a:lnTo>
                <a:close/>
              </a:path>
            </a:pathLst>
          </a:custGeom>
          <a:solidFill>
            <a:srgbClr val="EE504F"/>
          </a:solidFill>
        </p:spPr>
        <p:txBody>
          <a:bodyPr wrap="square" lIns="0" tIns="0" rIns="0" bIns="0" rtlCol="0" anchor="ctr"/>
          <a:lstStyle/>
          <a:p>
            <a:pPr algn="ctr"/>
            <a:r>
              <a:rPr lang="en-US" sz="1400" dirty="0">
                <a:solidFill>
                  <a:schemeClr val="bg1"/>
                </a:solidFill>
                <a:latin typeface="Trebuchet MS" panose="020B0603020202020204" pitchFamily="34" charset="0"/>
              </a:rPr>
              <a:t>Achievements from previous week </a:t>
            </a:r>
            <a:endParaRPr sz="1400" dirty="0">
              <a:solidFill>
                <a:schemeClr val="bg1"/>
              </a:solidFill>
              <a:latin typeface="Trebuchet MS" panose="020B0603020202020204" pitchFamily="34" charset="0"/>
            </a:endParaRPr>
          </a:p>
        </p:txBody>
      </p:sp>
      <p:sp>
        <p:nvSpPr>
          <p:cNvPr id="11" name="object 6">
            <a:extLst>
              <a:ext uri="{FF2B5EF4-FFF2-40B4-BE49-F238E27FC236}">
                <a16:creationId xmlns:a16="http://schemas.microsoft.com/office/drawing/2014/main" xmlns="" id="{83BAB338-BE81-49B6-AC7D-0BA0A25E443F}"/>
              </a:ext>
            </a:extLst>
          </p:cNvPr>
          <p:cNvSpPr/>
          <p:nvPr/>
        </p:nvSpPr>
        <p:spPr>
          <a:xfrm>
            <a:off x="228600" y="1760220"/>
            <a:ext cx="5562599" cy="4640579"/>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9F7EF"/>
          </a:solidFill>
        </p:spPr>
        <p:txBody>
          <a:bodyPr wrap="square" lIns="0" tIns="0" rIns="0" bIns="0" rtlCol="0" anchor="t"/>
          <a:lstStyle/>
          <a:p>
            <a:pPr marL="285750" indent="-285750">
              <a:lnSpc>
                <a:spcPct val="150000"/>
              </a:lnSpc>
              <a:buFont typeface="Wingdings" panose="05000000000000000000" pitchFamily="2" charset="2"/>
              <a:buChar char="§"/>
            </a:pPr>
            <a:r>
              <a:rPr lang="en-US" sz="1200" dirty="0">
                <a:latin typeface="Trebuchet MS" panose="020B0603020202020204" pitchFamily="34" charset="0"/>
              </a:rPr>
              <a:t>Created job description template</a:t>
            </a:r>
          </a:p>
          <a:p>
            <a:pPr marL="285750" indent="-285750">
              <a:lnSpc>
                <a:spcPct val="150000"/>
              </a:lnSpc>
              <a:buFont typeface="Wingdings" panose="05000000000000000000" pitchFamily="2" charset="2"/>
              <a:buChar char="§"/>
            </a:pPr>
            <a:r>
              <a:rPr lang="en-US" sz="1200" dirty="0">
                <a:latin typeface="Trebuchet MS" panose="020B0603020202020204" pitchFamily="34" charset="0"/>
              </a:rPr>
              <a:t>Prepared the N-2 organization structure options report</a:t>
            </a:r>
          </a:p>
          <a:p>
            <a:pPr marL="285750" indent="-285750">
              <a:lnSpc>
                <a:spcPct val="150000"/>
              </a:lnSpc>
              <a:buFont typeface="Wingdings" panose="05000000000000000000" pitchFamily="2" charset="2"/>
              <a:buChar char="§"/>
            </a:pPr>
            <a:r>
              <a:rPr lang="en-US" sz="1200" dirty="0">
                <a:latin typeface="Trebuchet MS" panose="020B0603020202020204" pitchFamily="34" charset="0"/>
              </a:rPr>
              <a:t>Presented and discussed N-2 </a:t>
            </a:r>
            <a:r>
              <a:rPr lang="en-US" altLang="en-US" sz="1200" dirty="0">
                <a:solidFill>
                  <a:srgbClr val="000000"/>
                </a:solidFill>
                <a:latin typeface="Trebuchet MS" panose="020B0603020202020204" pitchFamily="34" charset="0"/>
              </a:rPr>
              <a:t>org structure options</a:t>
            </a:r>
          </a:p>
          <a:p>
            <a:pPr marL="285750" indent="-285750">
              <a:lnSpc>
                <a:spcPct val="150000"/>
              </a:lnSpc>
              <a:buFont typeface="Wingdings" panose="05000000000000000000" pitchFamily="2" charset="2"/>
              <a:buChar char="§"/>
            </a:pPr>
            <a:r>
              <a:rPr lang="en-US" altLang="en-US" sz="1200" dirty="0">
                <a:solidFill>
                  <a:srgbClr val="000000"/>
                </a:solidFill>
                <a:latin typeface="Trebuchet MS" panose="020B0603020202020204" pitchFamily="34" charset="0"/>
              </a:rPr>
              <a:t>Initiated the functional roles and responsibilities preparation</a:t>
            </a:r>
          </a:p>
          <a:p>
            <a:pPr marL="285750" indent="-285750">
              <a:lnSpc>
                <a:spcPct val="150000"/>
              </a:lnSpc>
              <a:buFont typeface="Wingdings" panose="05000000000000000000" pitchFamily="2" charset="2"/>
              <a:buChar char="§"/>
            </a:pPr>
            <a:r>
              <a:rPr lang="en-US" sz="1200" dirty="0">
                <a:latin typeface="Trebuchet MS" panose="020B0603020202020204" pitchFamily="34" charset="0"/>
              </a:rPr>
              <a:t>Developed job description for the Vice Chancellor</a:t>
            </a:r>
          </a:p>
          <a:p>
            <a:pPr marL="285750" indent="-285750">
              <a:lnSpc>
                <a:spcPct val="150000"/>
              </a:lnSpc>
              <a:buFont typeface="Wingdings" panose="05000000000000000000" pitchFamily="2" charset="2"/>
              <a:buChar char="§"/>
            </a:pPr>
            <a:r>
              <a:rPr lang="en-US" sz="1200" dirty="0">
                <a:latin typeface="Trebuchet MS" panose="020B0603020202020204" pitchFamily="34" charset="0"/>
              </a:rPr>
              <a:t>Reviewed UAEU Academic Personnel Policy</a:t>
            </a:r>
            <a:r>
              <a:rPr lang="en-US" altLang="en-US" sz="1200" dirty="0">
                <a:solidFill>
                  <a:srgbClr val="000000"/>
                </a:solidFill>
                <a:latin typeface="Trebuchet MS" panose="020B0603020202020204" pitchFamily="34" charset="0"/>
              </a:rPr>
              <a:t> </a:t>
            </a:r>
          </a:p>
          <a:p>
            <a:pPr marL="285750" indent="-285750">
              <a:lnSpc>
                <a:spcPct val="150000"/>
              </a:lnSpc>
              <a:buFont typeface="Wingdings" panose="05000000000000000000" pitchFamily="2" charset="2"/>
              <a:buChar char="§"/>
            </a:pPr>
            <a:endParaRPr lang="en-US" sz="1200" dirty="0">
              <a:latin typeface="Trebuchet MS" panose="020B0603020202020204" pitchFamily="34" charset="0"/>
            </a:endParaRPr>
          </a:p>
          <a:p>
            <a:pPr>
              <a:lnSpc>
                <a:spcPct val="150000"/>
              </a:lnSpc>
            </a:pPr>
            <a:endParaRPr lang="en-US" sz="1200" dirty="0">
              <a:latin typeface="Trebuchet MS" panose="020B0603020202020204" pitchFamily="34" charset="0"/>
            </a:endParaRPr>
          </a:p>
          <a:p>
            <a:pPr>
              <a:lnSpc>
                <a:spcPct val="150000"/>
              </a:lnSpc>
            </a:pPr>
            <a:endParaRPr lang="en-US" sz="1200" dirty="0">
              <a:latin typeface="Trebuchet MS" panose="020B0603020202020204" pitchFamily="34" charset="0"/>
            </a:endParaRPr>
          </a:p>
        </p:txBody>
      </p:sp>
      <p:sp>
        <p:nvSpPr>
          <p:cNvPr id="13" name="object 2">
            <a:extLst>
              <a:ext uri="{FF2B5EF4-FFF2-40B4-BE49-F238E27FC236}">
                <a16:creationId xmlns:a16="http://schemas.microsoft.com/office/drawing/2014/main" xmlns="" id="{67F6F79F-1220-4177-BBDE-7580A1A77AF4}"/>
              </a:ext>
            </a:extLst>
          </p:cNvPr>
          <p:cNvSpPr/>
          <p:nvPr/>
        </p:nvSpPr>
        <p:spPr>
          <a:xfrm>
            <a:off x="6096000" y="1348384"/>
            <a:ext cx="5562599" cy="430887"/>
          </a:xfrm>
          <a:custGeom>
            <a:avLst/>
            <a:gdLst/>
            <a:ahLst/>
            <a:cxnLst/>
            <a:rect l="l" t="t" r="r" b="b"/>
            <a:pathLst>
              <a:path w="1748155" h="371475">
                <a:moveTo>
                  <a:pt x="0" y="0"/>
                </a:moveTo>
                <a:lnTo>
                  <a:pt x="1747621" y="0"/>
                </a:lnTo>
                <a:lnTo>
                  <a:pt x="1747621" y="371182"/>
                </a:lnTo>
                <a:lnTo>
                  <a:pt x="0" y="371182"/>
                </a:lnTo>
                <a:lnTo>
                  <a:pt x="0" y="0"/>
                </a:lnTo>
                <a:close/>
              </a:path>
            </a:pathLst>
          </a:custGeom>
          <a:solidFill>
            <a:srgbClr val="EE504F"/>
          </a:solidFill>
        </p:spPr>
        <p:txBody>
          <a:bodyPr wrap="square" lIns="0" tIns="0" rIns="0" bIns="0" rtlCol="0" anchor="ctr"/>
          <a:lstStyle/>
          <a:p>
            <a:pPr algn="ctr"/>
            <a:r>
              <a:rPr lang="en-US" sz="1400" dirty="0">
                <a:solidFill>
                  <a:schemeClr val="bg1"/>
                </a:solidFill>
                <a:latin typeface="Trebuchet MS" panose="020B0603020202020204" pitchFamily="34" charset="0"/>
              </a:rPr>
              <a:t>Actions for Next Week</a:t>
            </a:r>
            <a:endParaRPr sz="1400" dirty="0">
              <a:solidFill>
                <a:schemeClr val="bg1"/>
              </a:solidFill>
              <a:latin typeface="Trebuchet MS" panose="020B0603020202020204" pitchFamily="34" charset="0"/>
            </a:endParaRPr>
          </a:p>
        </p:txBody>
      </p:sp>
      <p:sp>
        <p:nvSpPr>
          <p:cNvPr id="14" name="object 6">
            <a:extLst>
              <a:ext uri="{FF2B5EF4-FFF2-40B4-BE49-F238E27FC236}">
                <a16:creationId xmlns:a16="http://schemas.microsoft.com/office/drawing/2014/main" xmlns="" id="{213839D2-61D0-4E8E-900D-4D158A554D16}"/>
              </a:ext>
            </a:extLst>
          </p:cNvPr>
          <p:cNvSpPr/>
          <p:nvPr/>
        </p:nvSpPr>
        <p:spPr>
          <a:xfrm>
            <a:off x="6096000" y="1760221"/>
            <a:ext cx="5562599" cy="4640579"/>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9F7EF"/>
          </a:solidFill>
        </p:spPr>
        <p:txBody>
          <a:bodyPr wrap="square" lIns="0" tIns="0" rIns="0" bIns="0" rtlCol="0" anchor="t"/>
          <a:lstStyle/>
          <a:p>
            <a:pPr marL="285750" indent="-285750">
              <a:lnSpc>
                <a:spcPct val="150000"/>
              </a:lnSpc>
              <a:buFont typeface="Wingdings" panose="05000000000000000000" pitchFamily="2" charset="2"/>
              <a:buChar char="§"/>
            </a:pPr>
            <a:r>
              <a:rPr lang="en-US" sz="1200" dirty="0">
                <a:latin typeface="Trebuchet MS" panose="020B0603020202020204" pitchFamily="34" charset="0"/>
              </a:rPr>
              <a:t>Update N-2 organization structure options based on UAEU project team feedback</a:t>
            </a:r>
          </a:p>
          <a:p>
            <a:pPr marL="285750" indent="-285750">
              <a:lnSpc>
                <a:spcPct val="150000"/>
              </a:lnSpc>
              <a:buFont typeface="Wingdings" panose="05000000000000000000" pitchFamily="2" charset="2"/>
              <a:buChar char="§"/>
            </a:pPr>
            <a:r>
              <a:rPr lang="en-US" sz="1200" dirty="0">
                <a:latin typeface="Trebuchet MS" panose="020B0603020202020204" pitchFamily="34" charset="0"/>
              </a:rPr>
              <a:t>Present N-2 organization structure options to Chancellor</a:t>
            </a:r>
          </a:p>
          <a:p>
            <a:pPr marL="285750" indent="-285750">
              <a:lnSpc>
                <a:spcPct val="150000"/>
              </a:lnSpc>
              <a:buFont typeface="Wingdings" panose="05000000000000000000" pitchFamily="2" charset="2"/>
              <a:buChar char="§"/>
            </a:pPr>
            <a:r>
              <a:rPr lang="en-US" sz="1200" dirty="0">
                <a:latin typeface="Trebuchet MS" panose="020B0603020202020204" pitchFamily="34" charset="0"/>
              </a:rPr>
              <a:t>Submit current state assessment and benchmarking report</a:t>
            </a:r>
          </a:p>
          <a:p>
            <a:pPr marL="285750" indent="-285750">
              <a:lnSpc>
                <a:spcPct val="150000"/>
              </a:lnSpc>
              <a:buFont typeface="Wingdings" panose="05000000000000000000" pitchFamily="2" charset="2"/>
              <a:buChar char="§"/>
            </a:pPr>
            <a:r>
              <a:rPr lang="en-US" sz="1200" dirty="0">
                <a:latin typeface="Trebuchet MS" panose="020B0603020202020204" pitchFamily="34" charset="0"/>
              </a:rPr>
              <a:t>Finalize and submit n-2 organization structure options</a:t>
            </a:r>
          </a:p>
          <a:p>
            <a:pPr marL="285750" indent="-285750">
              <a:lnSpc>
                <a:spcPct val="150000"/>
              </a:lnSpc>
              <a:buFont typeface="Wingdings" panose="05000000000000000000" pitchFamily="2" charset="2"/>
              <a:buChar char="§"/>
            </a:pPr>
            <a:r>
              <a:rPr lang="en-US" altLang="en-US" sz="1200" dirty="0">
                <a:solidFill>
                  <a:srgbClr val="000000"/>
                </a:solidFill>
                <a:latin typeface="Trebuchet MS" panose="020B0603020202020204" pitchFamily="34" charset="0"/>
              </a:rPr>
              <a:t>Initiate the detailing of the organization structure </a:t>
            </a:r>
          </a:p>
          <a:p>
            <a:pPr marL="285750" indent="-285750">
              <a:lnSpc>
                <a:spcPct val="150000"/>
              </a:lnSpc>
              <a:buFont typeface="Wingdings" panose="05000000000000000000" pitchFamily="2" charset="2"/>
              <a:buChar char="§"/>
            </a:pPr>
            <a:r>
              <a:rPr lang="en-US" altLang="en-US" sz="1200" dirty="0">
                <a:solidFill>
                  <a:srgbClr val="000000"/>
                </a:solidFill>
                <a:latin typeface="Trebuchet MS" panose="020B0603020202020204" pitchFamily="34" charset="0"/>
              </a:rPr>
              <a:t>Continue with functional roles and responsibilities preparation</a:t>
            </a:r>
          </a:p>
          <a:p>
            <a:pPr>
              <a:lnSpc>
                <a:spcPct val="150000"/>
              </a:lnSpc>
            </a:pPr>
            <a:endParaRPr lang="en-US" sz="1200" dirty="0">
              <a:latin typeface="Trebuchet MS" panose="020B0603020202020204" pitchFamily="34" charset="0"/>
            </a:endParaRPr>
          </a:p>
          <a:p>
            <a:pPr>
              <a:lnSpc>
                <a:spcPct val="150000"/>
              </a:lnSpc>
            </a:pPr>
            <a:endParaRPr lang="en-US" sz="1200" dirty="0">
              <a:latin typeface="Trebuchet MS" panose="020B0603020202020204" pitchFamily="34" charset="0"/>
            </a:endParaRPr>
          </a:p>
          <a:p>
            <a:pPr>
              <a:lnSpc>
                <a:spcPct val="150000"/>
              </a:lnSpc>
            </a:pPr>
            <a:endParaRPr lang="en-US" altLang="en-US" sz="1200" dirty="0">
              <a:latin typeface="Trebuchet MS" panose="020B0603020202020204" pitchFamily="34" charset="0"/>
            </a:endParaRPr>
          </a:p>
          <a:p>
            <a:pPr marL="285750" indent="-285750">
              <a:lnSpc>
                <a:spcPct val="150000"/>
              </a:lnSpc>
              <a:buFont typeface="Wingdings" panose="05000000000000000000" pitchFamily="2" charset="2"/>
              <a:buChar char="§"/>
            </a:pPr>
            <a:endParaRPr lang="en-US" altLang="en-US" sz="1200" dirty="0">
              <a:latin typeface="Trebuchet MS" panose="020B0603020202020204" pitchFamily="34" charset="0"/>
            </a:endParaRPr>
          </a:p>
        </p:txBody>
      </p:sp>
      <p:sp>
        <p:nvSpPr>
          <p:cNvPr id="15" name="object 23">
            <a:extLst>
              <a:ext uri="{FF2B5EF4-FFF2-40B4-BE49-F238E27FC236}">
                <a16:creationId xmlns:a16="http://schemas.microsoft.com/office/drawing/2014/main" xmlns="" id="{09B09575-A447-41E8-B464-B29442CC9DDB}"/>
              </a:ext>
            </a:extLst>
          </p:cNvPr>
          <p:cNvSpPr/>
          <p:nvPr/>
        </p:nvSpPr>
        <p:spPr>
          <a:xfrm>
            <a:off x="838200" y="1425078"/>
            <a:ext cx="391795" cy="277495"/>
          </a:xfrm>
          <a:custGeom>
            <a:avLst/>
            <a:gdLst/>
            <a:ahLst/>
            <a:cxnLst/>
            <a:rect l="l" t="t" r="r" b="b"/>
            <a:pathLst>
              <a:path w="391794" h="277494">
                <a:moveTo>
                  <a:pt x="267333" y="248485"/>
                </a:moveTo>
                <a:lnTo>
                  <a:pt x="208365" y="248485"/>
                </a:lnTo>
                <a:lnTo>
                  <a:pt x="208441" y="248618"/>
                </a:lnTo>
                <a:lnTo>
                  <a:pt x="215263" y="256265"/>
                </a:lnTo>
                <a:lnTo>
                  <a:pt x="226061" y="265839"/>
                </a:lnTo>
                <a:lnTo>
                  <a:pt x="236485" y="274627"/>
                </a:lnTo>
                <a:lnTo>
                  <a:pt x="246162" y="277484"/>
                </a:lnTo>
                <a:lnTo>
                  <a:pt x="257782" y="274852"/>
                </a:lnTo>
                <a:lnTo>
                  <a:pt x="270154" y="265528"/>
                </a:lnTo>
                <a:lnTo>
                  <a:pt x="271268" y="254554"/>
                </a:lnTo>
                <a:lnTo>
                  <a:pt x="267333" y="248485"/>
                </a:lnTo>
                <a:close/>
              </a:path>
              <a:path w="391794" h="277494">
                <a:moveTo>
                  <a:pt x="133508" y="0"/>
                </a:moveTo>
                <a:lnTo>
                  <a:pt x="90948" y="9233"/>
                </a:lnTo>
                <a:lnTo>
                  <a:pt x="54196" y="29135"/>
                </a:lnTo>
                <a:lnTo>
                  <a:pt x="25366" y="58130"/>
                </a:lnTo>
                <a:lnTo>
                  <a:pt x="6571" y="94644"/>
                </a:lnTo>
                <a:lnTo>
                  <a:pt x="8" y="135455"/>
                </a:lnTo>
                <a:lnTo>
                  <a:pt x="0" y="137708"/>
                </a:lnTo>
                <a:lnTo>
                  <a:pt x="1529" y="150261"/>
                </a:lnTo>
                <a:lnTo>
                  <a:pt x="14601" y="186885"/>
                </a:lnTo>
                <a:lnTo>
                  <a:pt x="38120" y="218084"/>
                </a:lnTo>
                <a:lnTo>
                  <a:pt x="47849" y="227022"/>
                </a:lnTo>
                <a:lnTo>
                  <a:pt x="25574" y="247371"/>
                </a:lnTo>
                <a:lnTo>
                  <a:pt x="22189" y="256187"/>
                </a:lnTo>
                <a:lnTo>
                  <a:pt x="25627" y="266211"/>
                </a:lnTo>
                <a:lnTo>
                  <a:pt x="37197" y="277251"/>
                </a:lnTo>
                <a:lnTo>
                  <a:pt x="49362" y="277222"/>
                </a:lnTo>
                <a:lnTo>
                  <a:pt x="61054" y="271093"/>
                </a:lnTo>
                <a:lnTo>
                  <a:pt x="70451" y="263864"/>
                </a:lnTo>
                <a:lnTo>
                  <a:pt x="82713" y="256763"/>
                </a:lnTo>
                <a:lnTo>
                  <a:pt x="95953" y="252927"/>
                </a:lnTo>
                <a:lnTo>
                  <a:pt x="197120" y="252927"/>
                </a:lnTo>
                <a:lnTo>
                  <a:pt x="208365" y="248485"/>
                </a:lnTo>
                <a:lnTo>
                  <a:pt x="267333" y="248485"/>
                </a:lnTo>
                <a:lnTo>
                  <a:pt x="264549" y="244192"/>
                </a:lnTo>
                <a:lnTo>
                  <a:pt x="258165" y="235289"/>
                </a:lnTo>
                <a:lnTo>
                  <a:pt x="136450" y="235289"/>
                </a:lnTo>
                <a:lnTo>
                  <a:pt x="121393" y="233392"/>
                </a:lnTo>
                <a:lnTo>
                  <a:pt x="80771" y="218400"/>
                </a:lnTo>
                <a:lnTo>
                  <a:pt x="49500" y="191625"/>
                </a:lnTo>
                <a:lnTo>
                  <a:pt x="30832" y="155853"/>
                </a:lnTo>
                <a:lnTo>
                  <a:pt x="27086" y="129727"/>
                </a:lnTo>
                <a:lnTo>
                  <a:pt x="27118" y="126870"/>
                </a:lnTo>
                <a:lnTo>
                  <a:pt x="41604" y="79126"/>
                </a:lnTo>
                <a:lnTo>
                  <a:pt x="68753" y="50190"/>
                </a:lnTo>
                <a:lnTo>
                  <a:pt x="107309" y="31011"/>
                </a:lnTo>
                <a:lnTo>
                  <a:pt x="155049" y="24192"/>
                </a:lnTo>
                <a:lnTo>
                  <a:pt x="231306" y="24192"/>
                </a:lnTo>
                <a:lnTo>
                  <a:pt x="227788" y="21971"/>
                </a:lnTo>
                <a:lnTo>
                  <a:pt x="191916" y="7193"/>
                </a:lnTo>
                <a:lnTo>
                  <a:pt x="149220" y="376"/>
                </a:lnTo>
                <a:lnTo>
                  <a:pt x="133508" y="0"/>
                </a:lnTo>
                <a:close/>
              </a:path>
              <a:path w="391794" h="277494">
                <a:moveTo>
                  <a:pt x="197120" y="252927"/>
                </a:moveTo>
                <a:lnTo>
                  <a:pt x="95953" y="252927"/>
                </a:lnTo>
                <a:lnTo>
                  <a:pt x="108152" y="256617"/>
                </a:lnTo>
                <a:lnTo>
                  <a:pt x="120702" y="259262"/>
                </a:lnTo>
                <a:lnTo>
                  <a:pt x="133332" y="260835"/>
                </a:lnTo>
                <a:lnTo>
                  <a:pt x="146198" y="261362"/>
                </a:lnTo>
                <a:lnTo>
                  <a:pt x="159395" y="260821"/>
                </a:lnTo>
                <a:lnTo>
                  <a:pt x="172254" y="259254"/>
                </a:lnTo>
                <a:lnTo>
                  <a:pt x="184644" y="256687"/>
                </a:lnTo>
                <a:lnTo>
                  <a:pt x="196695" y="253095"/>
                </a:lnTo>
                <a:lnTo>
                  <a:pt x="197120" y="252927"/>
                </a:lnTo>
                <a:close/>
              </a:path>
              <a:path w="391794" h="277494">
                <a:moveTo>
                  <a:pt x="287028" y="92529"/>
                </a:moveTo>
                <a:lnTo>
                  <a:pt x="262328" y="105588"/>
                </a:lnTo>
                <a:lnTo>
                  <a:pt x="264270" y="117996"/>
                </a:lnTo>
                <a:lnTo>
                  <a:pt x="264534" y="131162"/>
                </a:lnTo>
                <a:lnTo>
                  <a:pt x="256050" y="168990"/>
                </a:lnTo>
                <a:lnTo>
                  <a:pt x="233193" y="200596"/>
                </a:lnTo>
                <a:lnTo>
                  <a:pt x="198187" y="223315"/>
                </a:lnTo>
                <a:lnTo>
                  <a:pt x="153251" y="234547"/>
                </a:lnTo>
                <a:lnTo>
                  <a:pt x="136450" y="235289"/>
                </a:lnTo>
                <a:lnTo>
                  <a:pt x="258165" y="235289"/>
                </a:lnTo>
                <a:lnTo>
                  <a:pt x="249557" y="223286"/>
                </a:lnTo>
                <a:lnTo>
                  <a:pt x="258039" y="214908"/>
                </a:lnTo>
                <a:lnTo>
                  <a:pt x="265767" y="205788"/>
                </a:lnTo>
                <a:lnTo>
                  <a:pt x="287661" y="160936"/>
                </a:lnTo>
                <a:lnTo>
                  <a:pt x="292523" y="117149"/>
                </a:lnTo>
                <a:lnTo>
                  <a:pt x="290140" y="104520"/>
                </a:lnTo>
                <a:lnTo>
                  <a:pt x="287028" y="92529"/>
                </a:lnTo>
                <a:close/>
              </a:path>
              <a:path w="391794" h="277494">
                <a:moveTo>
                  <a:pt x="145766" y="69644"/>
                </a:moveTo>
                <a:lnTo>
                  <a:pt x="104274" y="82544"/>
                </a:lnTo>
                <a:lnTo>
                  <a:pt x="80484" y="114804"/>
                </a:lnTo>
                <a:lnTo>
                  <a:pt x="78364" y="128189"/>
                </a:lnTo>
                <a:lnTo>
                  <a:pt x="80025" y="142452"/>
                </a:lnTo>
                <a:lnTo>
                  <a:pt x="102030" y="176435"/>
                </a:lnTo>
                <a:lnTo>
                  <a:pt x="141667" y="191146"/>
                </a:lnTo>
                <a:lnTo>
                  <a:pt x="157702" y="189816"/>
                </a:lnTo>
                <a:lnTo>
                  <a:pt x="172306" y="185921"/>
                </a:lnTo>
                <a:lnTo>
                  <a:pt x="185208" y="179738"/>
                </a:lnTo>
                <a:lnTo>
                  <a:pt x="196132" y="171547"/>
                </a:lnTo>
                <a:lnTo>
                  <a:pt x="203900" y="162661"/>
                </a:lnTo>
                <a:lnTo>
                  <a:pt x="157178" y="162661"/>
                </a:lnTo>
                <a:lnTo>
                  <a:pt x="138891" y="161544"/>
                </a:lnTo>
                <a:lnTo>
                  <a:pt x="124940" y="156784"/>
                </a:lnTo>
                <a:lnTo>
                  <a:pt x="115314" y="148945"/>
                </a:lnTo>
                <a:lnTo>
                  <a:pt x="110004" y="138592"/>
                </a:lnTo>
                <a:lnTo>
                  <a:pt x="111690" y="122087"/>
                </a:lnTo>
                <a:lnTo>
                  <a:pt x="117746" y="109644"/>
                </a:lnTo>
                <a:lnTo>
                  <a:pt x="127328" y="101342"/>
                </a:lnTo>
                <a:lnTo>
                  <a:pt x="139591" y="97260"/>
                </a:lnTo>
                <a:lnTo>
                  <a:pt x="169499" y="97260"/>
                </a:lnTo>
                <a:lnTo>
                  <a:pt x="189111" y="82521"/>
                </a:lnTo>
                <a:lnTo>
                  <a:pt x="178609" y="76303"/>
                </a:lnTo>
                <a:lnTo>
                  <a:pt x="166467" y="72117"/>
                </a:lnTo>
                <a:lnTo>
                  <a:pt x="153328" y="69963"/>
                </a:lnTo>
                <a:lnTo>
                  <a:pt x="145766" y="69644"/>
                </a:lnTo>
                <a:close/>
              </a:path>
              <a:path w="391794" h="277494">
                <a:moveTo>
                  <a:pt x="184285" y="135455"/>
                </a:moveTo>
                <a:lnTo>
                  <a:pt x="179222" y="147779"/>
                </a:lnTo>
                <a:lnTo>
                  <a:pt x="169829" y="157060"/>
                </a:lnTo>
                <a:lnTo>
                  <a:pt x="157178" y="162661"/>
                </a:lnTo>
                <a:lnTo>
                  <a:pt x="203900" y="162661"/>
                </a:lnTo>
                <a:lnTo>
                  <a:pt x="204805" y="161626"/>
                </a:lnTo>
                <a:lnTo>
                  <a:pt x="210954" y="150253"/>
                </a:lnTo>
                <a:lnTo>
                  <a:pt x="214304" y="137708"/>
                </a:lnTo>
                <a:lnTo>
                  <a:pt x="184285" y="135455"/>
                </a:lnTo>
                <a:close/>
              </a:path>
              <a:path w="391794" h="277494">
                <a:moveTo>
                  <a:pt x="214791" y="75371"/>
                </a:moveTo>
                <a:lnTo>
                  <a:pt x="213191" y="75371"/>
                </a:lnTo>
                <a:lnTo>
                  <a:pt x="208785" y="76353"/>
                </a:lnTo>
                <a:lnTo>
                  <a:pt x="198700" y="84761"/>
                </a:lnTo>
                <a:lnTo>
                  <a:pt x="177782" y="102551"/>
                </a:lnTo>
                <a:lnTo>
                  <a:pt x="169470" y="109644"/>
                </a:lnTo>
                <a:lnTo>
                  <a:pt x="160036" y="117608"/>
                </a:lnTo>
                <a:lnTo>
                  <a:pt x="150580" y="125435"/>
                </a:lnTo>
                <a:lnTo>
                  <a:pt x="148979" y="126870"/>
                </a:lnTo>
                <a:lnTo>
                  <a:pt x="148979" y="129727"/>
                </a:lnTo>
                <a:lnTo>
                  <a:pt x="150580" y="131162"/>
                </a:lnTo>
                <a:lnTo>
                  <a:pt x="163041" y="130089"/>
                </a:lnTo>
                <a:lnTo>
                  <a:pt x="238870" y="122577"/>
                </a:lnTo>
                <a:lnTo>
                  <a:pt x="230844" y="106842"/>
                </a:lnTo>
                <a:lnTo>
                  <a:pt x="276365" y="88249"/>
                </a:lnTo>
                <a:lnTo>
                  <a:pt x="221204" y="88249"/>
                </a:lnTo>
                <a:lnTo>
                  <a:pt x="214791" y="76794"/>
                </a:lnTo>
                <a:lnTo>
                  <a:pt x="214791" y="75371"/>
                </a:lnTo>
                <a:close/>
              </a:path>
              <a:path w="391794" h="277494">
                <a:moveTo>
                  <a:pt x="169499" y="97260"/>
                </a:moveTo>
                <a:lnTo>
                  <a:pt x="139591" y="97260"/>
                </a:lnTo>
                <a:lnTo>
                  <a:pt x="155078" y="97810"/>
                </a:lnTo>
                <a:lnTo>
                  <a:pt x="165191" y="100497"/>
                </a:lnTo>
                <a:lnTo>
                  <a:pt x="169499" y="97260"/>
                </a:lnTo>
                <a:close/>
              </a:path>
              <a:path w="391794" h="277494">
                <a:moveTo>
                  <a:pt x="372093" y="16710"/>
                </a:moveTo>
                <a:lnTo>
                  <a:pt x="368893" y="16710"/>
                </a:lnTo>
                <a:lnTo>
                  <a:pt x="314308" y="39595"/>
                </a:lnTo>
                <a:lnTo>
                  <a:pt x="312708" y="39595"/>
                </a:lnTo>
                <a:lnTo>
                  <a:pt x="312708" y="41030"/>
                </a:lnTo>
                <a:lnTo>
                  <a:pt x="299868" y="56766"/>
                </a:lnTo>
                <a:lnTo>
                  <a:pt x="221204" y="88249"/>
                </a:lnTo>
                <a:lnTo>
                  <a:pt x="276365" y="88249"/>
                </a:lnTo>
                <a:lnTo>
                  <a:pt x="307894" y="75371"/>
                </a:lnTo>
                <a:lnTo>
                  <a:pt x="342441" y="75371"/>
                </a:lnTo>
                <a:lnTo>
                  <a:pt x="389759" y="56766"/>
                </a:lnTo>
                <a:lnTo>
                  <a:pt x="391359" y="55331"/>
                </a:lnTo>
                <a:lnTo>
                  <a:pt x="391359" y="51051"/>
                </a:lnTo>
                <a:lnTo>
                  <a:pt x="389759" y="51051"/>
                </a:lnTo>
                <a:lnTo>
                  <a:pt x="388146" y="49616"/>
                </a:lnTo>
                <a:lnTo>
                  <a:pt x="356053" y="45323"/>
                </a:lnTo>
                <a:lnTo>
                  <a:pt x="372093" y="22425"/>
                </a:lnTo>
                <a:lnTo>
                  <a:pt x="373706" y="21003"/>
                </a:lnTo>
                <a:lnTo>
                  <a:pt x="373706" y="19567"/>
                </a:lnTo>
                <a:lnTo>
                  <a:pt x="372093" y="18132"/>
                </a:lnTo>
                <a:lnTo>
                  <a:pt x="372093" y="16710"/>
                </a:lnTo>
                <a:close/>
              </a:path>
              <a:path w="391794" h="277494">
                <a:moveTo>
                  <a:pt x="342441" y="75371"/>
                </a:moveTo>
                <a:lnTo>
                  <a:pt x="307894" y="75371"/>
                </a:lnTo>
                <a:lnTo>
                  <a:pt x="331974" y="78229"/>
                </a:lnTo>
                <a:lnTo>
                  <a:pt x="333574" y="79664"/>
                </a:lnTo>
                <a:lnTo>
                  <a:pt x="335174" y="78229"/>
                </a:lnTo>
                <a:lnTo>
                  <a:pt x="342441" y="75371"/>
                </a:lnTo>
                <a:close/>
              </a:path>
              <a:path w="391794" h="277494">
                <a:moveTo>
                  <a:pt x="231306" y="24192"/>
                </a:moveTo>
                <a:lnTo>
                  <a:pt x="155049" y="24192"/>
                </a:lnTo>
                <a:lnTo>
                  <a:pt x="168554" y="25876"/>
                </a:lnTo>
                <a:lnTo>
                  <a:pt x="181630" y="28911"/>
                </a:lnTo>
                <a:lnTo>
                  <a:pt x="217249" y="45335"/>
                </a:lnTo>
                <a:lnTo>
                  <a:pt x="245283" y="71079"/>
                </a:lnTo>
                <a:lnTo>
                  <a:pt x="264640" y="52790"/>
                </a:lnTo>
                <a:lnTo>
                  <a:pt x="256626" y="43976"/>
                </a:lnTo>
                <a:lnTo>
                  <a:pt x="247808" y="35884"/>
                </a:lnTo>
                <a:lnTo>
                  <a:pt x="238193" y="28540"/>
                </a:lnTo>
                <a:lnTo>
                  <a:pt x="231306" y="24192"/>
                </a:lnTo>
                <a:close/>
              </a:path>
            </a:pathLst>
          </a:custGeom>
          <a:solidFill>
            <a:srgbClr val="FFFFFF"/>
          </a:solidFill>
        </p:spPr>
        <p:txBody>
          <a:bodyPr wrap="square" lIns="0" tIns="0" rIns="0" bIns="0" rtlCol="0"/>
          <a:lstStyle/>
          <a:p>
            <a:endParaRPr dirty="0"/>
          </a:p>
        </p:txBody>
      </p:sp>
      <p:sp>
        <p:nvSpPr>
          <p:cNvPr id="17" name="object 24">
            <a:extLst>
              <a:ext uri="{FF2B5EF4-FFF2-40B4-BE49-F238E27FC236}">
                <a16:creationId xmlns:a16="http://schemas.microsoft.com/office/drawing/2014/main" xmlns="" id="{8ED7895C-EF33-4EB9-BEA3-996743D4E1F9}"/>
              </a:ext>
            </a:extLst>
          </p:cNvPr>
          <p:cNvSpPr/>
          <p:nvPr/>
        </p:nvSpPr>
        <p:spPr>
          <a:xfrm>
            <a:off x="6589711" y="1562597"/>
            <a:ext cx="492759" cy="131445"/>
          </a:xfrm>
          <a:custGeom>
            <a:avLst/>
            <a:gdLst/>
            <a:ahLst/>
            <a:cxnLst/>
            <a:rect l="l" t="t" r="r" b="b"/>
            <a:pathLst>
              <a:path w="492759" h="131444">
                <a:moveTo>
                  <a:pt x="229844" y="0"/>
                </a:moveTo>
                <a:lnTo>
                  <a:pt x="114922" y="0"/>
                </a:lnTo>
                <a:lnTo>
                  <a:pt x="0" y="110769"/>
                </a:lnTo>
                <a:lnTo>
                  <a:pt x="0" y="131063"/>
                </a:lnTo>
                <a:lnTo>
                  <a:pt x="492251" y="131063"/>
                </a:lnTo>
                <a:lnTo>
                  <a:pt x="492251" y="110769"/>
                </a:lnTo>
                <a:lnTo>
                  <a:pt x="480841" y="99771"/>
                </a:lnTo>
                <a:lnTo>
                  <a:pt x="40220" y="99771"/>
                </a:lnTo>
                <a:lnTo>
                  <a:pt x="75653" y="65112"/>
                </a:lnTo>
                <a:lnTo>
                  <a:pt x="444883" y="65112"/>
                </a:lnTo>
                <a:lnTo>
                  <a:pt x="432603" y="53276"/>
                </a:lnTo>
                <a:lnTo>
                  <a:pt x="91935" y="53276"/>
                </a:lnTo>
                <a:lnTo>
                  <a:pt x="127368" y="19443"/>
                </a:lnTo>
                <a:lnTo>
                  <a:pt x="397502" y="19443"/>
                </a:lnTo>
                <a:lnTo>
                  <a:pt x="390492" y="12687"/>
                </a:lnTo>
                <a:lnTo>
                  <a:pt x="233679" y="12687"/>
                </a:lnTo>
                <a:lnTo>
                  <a:pt x="229844" y="0"/>
                </a:lnTo>
                <a:close/>
              </a:path>
              <a:path w="492759" h="131444">
                <a:moveTo>
                  <a:pt x="170472" y="65112"/>
                </a:moveTo>
                <a:lnTo>
                  <a:pt x="152272" y="65112"/>
                </a:lnTo>
                <a:lnTo>
                  <a:pt x="138861" y="99771"/>
                </a:lnTo>
                <a:lnTo>
                  <a:pt x="157060" y="99771"/>
                </a:lnTo>
                <a:lnTo>
                  <a:pt x="170472" y="65112"/>
                </a:lnTo>
                <a:close/>
              </a:path>
              <a:path w="492759" h="131444">
                <a:moveTo>
                  <a:pt x="254749" y="65112"/>
                </a:moveTo>
                <a:lnTo>
                  <a:pt x="237502" y="65112"/>
                </a:lnTo>
                <a:lnTo>
                  <a:pt x="237502" y="99771"/>
                </a:lnTo>
                <a:lnTo>
                  <a:pt x="254749" y="99771"/>
                </a:lnTo>
                <a:lnTo>
                  <a:pt x="254749" y="65112"/>
                </a:lnTo>
                <a:close/>
              </a:path>
              <a:path w="492759" h="131444">
                <a:moveTo>
                  <a:pt x="337108" y="65112"/>
                </a:moveTo>
                <a:lnTo>
                  <a:pt x="318909" y="65112"/>
                </a:lnTo>
                <a:lnTo>
                  <a:pt x="332320" y="99771"/>
                </a:lnTo>
                <a:lnTo>
                  <a:pt x="350519" y="99771"/>
                </a:lnTo>
                <a:lnTo>
                  <a:pt x="337108" y="65112"/>
                </a:lnTo>
                <a:close/>
              </a:path>
              <a:path w="492759" h="131444">
                <a:moveTo>
                  <a:pt x="444883" y="65112"/>
                </a:moveTo>
                <a:lnTo>
                  <a:pt x="414680" y="65112"/>
                </a:lnTo>
                <a:lnTo>
                  <a:pt x="450113" y="99771"/>
                </a:lnTo>
                <a:lnTo>
                  <a:pt x="480841" y="99771"/>
                </a:lnTo>
                <a:lnTo>
                  <a:pt x="444883" y="65112"/>
                </a:lnTo>
                <a:close/>
              </a:path>
              <a:path w="492759" h="131444">
                <a:moveTo>
                  <a:pt x="189623" y="19443"/>
                </a:moveTo>
                <a:lnTo>
                  <a:pt x="172389" y="19443"/>
                </a:lnTo>
                <a:lnTo>
                  <a:pt x="158013" y="53276"/>
                </a:lnTo>
                <a:lnTo>
                  <a:pt x="177177" y="53276"/>
                </a:lnTo>
                <a:lnTo>
                  <a:pt x="189623" y="19443"/>
                </a:lnTo>
                <a:close/>
              </a:path>
              <a:path w="492759" h="131444">
                <a:moveTo>
                  <a:pt x="254749" y="19443"/>
                </a:moveTo>
                <a:lnTo>
                  <a:pt x="237502" y="19443"/>
                </a:lnTo>
                <a:lnTo>
                  <a:pt x="237502" y="53276"/>
                </a:lnTo>
                <a:lnTo>
                  <a:pt x="254749" y="53276"/>
                </a:lnTo>
                <a:lnTo>
                  <a:pt x="254749" y="19443"/>
                </a:lnTo>
                <a:close/>
              </a:path>
              <a:path w="492759" h="131444">
                <a:moveTo>
                  <a:pt x="317957" y="19443"/>
                </a:moveTo>
                <a:lnTo>
                  <a:pt x="298792" y="19443"/>
                </a:lnTo>
                <a:lnTo>
                  <a:pt x="313169" y="53276"/>
                </a:lnTo>
                <a:lnTo>
                  <a:pt x="330403" y="53276"/>
                </a:lnTo>
                <a:lnTo>
                  <a:pt x="317957" y="19443"/>
                </a:lnTo>
                <a:close/>
              </a:path>
              <a:path w="492759" h="131444">
                <a:moveTo>
                  <a:pt x="397502" y="19443"/>
                </a:moveTo>
                <a:lnTo>
                  <a:pt x="363918" y="19443"/>
                </a:lnTo>
                <a:lnTo>
                  <a:pt x="399351" y="53276"/>
                </a:lnTo>
                <a:lnTo>
                  <a:pt x="432603" y="53276"/>
                </a:lnTo>
                <a:lnTo>
                  <a:pt x="397502" y="19443"/>
                </a:lnTo>
                <a:close/>
              </a:path>
              <a:path w="492759" h="131444">
                <a:moveTo>
                  <a:pt x="377329" y="0"/>
                </a:moveTo>
                <a:lnTo>
                  <a:pt x="264325" y="0"/>
                </a:lnTo>
                <a:lnTo>
                  <a:pt x="260489" y="12687"/>
                </a:lnTo>
                <a:lnTo>
                  <a:pt x="390492" y="12687"/>
                </a:lnTo>
                <a:lnTo>
                  <a:pt x="377329" y="0"/>
                </a:lnTo>
                <a:close/>
              </a:path>
            </a:pathLst>
          </a:custGeom>
          <a:solidFill>
            <a:srgbClr val="FFFFFF"/>
          </a:solidFill>
        </p:spPr>
        <p:txBody>
          <a:bodyPr wrap="square" lIns="0" tIns="0" rIns="0" bIns="0" rtlCol="0"/>
          <a:lstStyle/>
          <a:p>
            <a:endParaRPr dirty="0"/>
          </a:p>
        </p:txBody>
      </p:sp>
      <p:sp>
        <p:nvSpPr>
          <p:cNvPr id="18" name="object 25">
            <a:extLst>
              <a:ext uri="{FF2B5EF4-FFF2-40B4-BE49-F238E27FC236}">
                <a16:creationId xmlns:a16="http://schemas.microsoft.com/office/drawing/2014/main" xmlns="" id="{04FB3B88-CED6-46FC-BD34-DF31C0D3292E}"/>
              </a:ext>
            </a:extLst>
          </p:cNvPr>
          <p:cNvSpPr/>
          <p:nvPr/>
        </p:nvSpPr>
        <p:spPr>
          <a:xfrm>
            <a:off x="6776483" y="1400740"/>
            <a:ext cx="118110" cy="163830"/>
          </a:xfrm>
          <a:custGeom>
            <a:avLst/>
            <a:gdLst/>
            <a:ahLst/>
            <a:cxnLst/>
            <a:rect l="l" t="t" r="r" b="b"/>
            <a:pathLst>
              <a:path w="118109" h="163830">
                <a:moveTo>
                  <a:pt x="46650" y="0"/>
                </a:moveTo>
                <a:lnTo>
                  <a:pt x="12922" y="20270"/>
                </a:lnTo>
                <a:lnTo>
                  <a:pt x="0" y="61798"/>
                </a:lnTo>
                <a:lnTo>
                  <a:pt x="4107" y="74142"/>
                </a:lnTo>
                <a:lnTo>
                  <a:pt x="11375" y="84917"/>
                </a:lnTo>
                <a:lnTo>
                  <a:pt x="21520" y="93745"/>
                </a:lnTo>
                <a:lnTo>
                  <a:pt x="50946" y="163379"/>
                </a:lnTo>
                <a:lnTo>
                  <a:pt x="66236" y="163379"/>
                </a:lnTo>
                <a:lnTo>
                  <a:pt x="102934" y="87901"/>
                </a:lnTo>
                <a:lnTo>
                  <a:pt x="104177" y="86353"/>
                </a:lnTo>
                <a:lnTo>
                  <a:pt x="55645" y="86353"/>
                </a:lnTo>
                <a:lnTo>
                  <a:pt x="53295" y="83191"/>
                </a:lnTo>
                <a:lnTo>
                  <a:pt x="53295" y="81083"/>
                </a:lnTo>
                <a:lnTo>
                  <a:pt x="46812" y="66679"/>
                </a:lnTo>
                <a:lnTo>
                  <a:pt x="40073" y="57402"/>
                </a:lnTo>
                <a:lnTo>
                  <a:pt x="38922" y="41218"/>
                </a:lnTo>
                <a:lnTo>
                  <a:pt x="48215" y="32935"/>
                </a:lnTo>
                <a:lnTo>
                  <a:pt x="64887" y="30128"/>
                </a:lnTo>
                <a:lnTo>
                  <a:pt x="112195" y="30128"/>
                </a:lnTo>
                <a:lnTo>
                  <a:pt x="111410" y="28318"/>
                </a:lnTo>
                <a:lnTo>
                  <a:pt x="103761" y="18618"/>
                </a:lnTo>
                <a:lnTo>
                  <a:pt x="93355" y="10597"/>
                </a:lnTo>
                <a:lnTo>
                  <a:pt x="80297" y="4594"/>
                </a:lnTo>
                <a:lnTo>
                  <a:pt x="64693" y="948"/>
                </a:lnTo>
                <a:lnTo>
                  <a:pt x="46650" y="0"/>
                </a:lnTo>
                <a:close/>
              </a:path>
              <a:path w="118109" h="163830">
                <a:moveTo>
                  <a:pt x="112195" y="30128"/>
                </a:moveTo>
                <a:lnTo>
                  <a:pt x="64887" y="30128"/>
                </a:lnTo>
                <a:lnTo>
                  <a:pt x="76692" y="37507"/>
                </a:lnTo>
                <a:lnTo>
                  <a:pt x="81531" y="50027"/>
                </a:lnTo>
                <a:lnTo>
                  <a:pt x="76647" y="62443"/>
                </a:lnTo>
                <a:lnTo>
                  <a:pt x="65068" y="69475"/>
                </a:lnTo>
                <a:lnTo>
                  <a:pt x="65068" y="83191"/>
                </a:lnTo>
                <a:lnTo>
                  <a:pt x="61537" y="86353"/>
                </a:lnTo>
                <a:lnTo>
                  <a:pt x="104177" y="86353"/>
                </a:lnTo>
                <a:lnTo>
                  <a:pt x="111131" y="77694"/>
                </a:lnTo>
                <a:lnTo>
                  <a:pt x="116256" y="65799"/>
                </a:lnTo>
                <a:lnTo>
                  <a:pt x="118027" y="52597"/>
                </a:lnTo>
                <a:lnTo>
                  <a:pt x="118013" y="51397"/>
                </a:lnTo>
                <a:lnTo>
                  <a:pt x="116196" y="39358"/>
                </a:lnTo>
                <a:lnTo>
                  <a:pt x="112195" y="30128"/>
                </a:lnTo>
                <a:close/>
              </a:path>
            </a:pathLst>
          </a:custGeom>
          <a:solidFill>
            <a:srgbClr val="FFFFFF"/>
          </a:solidFill>
        </p:spPr>
        <p:txBody>
          <a:bodyPr wrap="square" lIns="0" tIns="0" rIns="0" bIns="0" rtlCol="0"/>
          <a:lstStyle/>
          <a:p>
            <a:endParaRPr dirty="0"/>
          </a:p>
        </p:txBody>
      </p:sp>
      <p:graphicFrame>
        <p:nvGraphicFramePr>
          <p:cNvPr id="16" name="Table 15"/>
          <p:cNvGraphicFramePr>
            <a:graphicFrameLocks noGrp="1"/>
          </p:cNvGraphicFramePr>
          <p:nvPr>
            <p:extLst>
              <p:ext uri="{D42A27DB-BD31-4B8C-83A1-F6EECF244321}">
                <p14:modId xmlns:p14="http://schemas.microsoft.com/office/powerpoint/2010/main" val="2364141980"/>
              </p:ext>
            </p:extLst>
          </p:nvPr>
        </p:nvGraphicFramePr>
        <p:xfrm>
          <a:off x="7192078" y="591253"/>
          <a:ext cx="4466520" cy="586740"/>
        </p:xfrm>
        <a:graphic>
          <a:graphicData uri="http://schemas.openxmlformats.org/drawingml/2006/table">
            <a:tbl>
              <a:tblPr firstRow="1" bandRow="1">
                <a:tableStyleId>{2D5ABB26-0587-4C30-8999-92F81FD0307C}</a:tableStyleId>
              </a:tblPr>
              <a:tblGrid>
                <a:gridCol w="893304">
                  <a:extLst>
                    <a:ext uri="{9D8B030D-6E8A-4147-A177-3AD203B41FA5}">
                      <a16:colId xmlns:a16="http://schemas.microsoft.com/office/drawing/2014/main" xmlns="" val="20000"/>
                    </a:ext>
                  </a:extLst>
                </a:gridCol>
                <a:gridCol w="893304">
                  <a:extLst>
                    <a:ext uri="{9D8B030D-6E8A-4147-A177-3AD203B41FA5}">
                      <a16:colId xmlns:a16="http://schemas.microsoft.com/office/drawing/2014/main" xmlns="" val="20001"/>
                    </a:ext>
                  </a:extLst>
                </a:gridCol>
                <a:gridCol w="893304">
                  <a:extLst>
                    <a:ext uri="{9D8B030D-6E8A-4147-A177-3AD203B41FA5}">
                      <a16:colId xmlns:a16="http://schemas.microsoft.com/office/drawing/2014/main" xmlns="" val="20002"/>
                    </a:ext>
                  </a:extLst>
                </a:gridCol>
                <a:gridCol w="893304">
                  <a:extLst>
                    <a:ext uri="{9D8B030D-6E8A-4147-A177-3AD203B41FA5}">
                      <a16:colId xmlns:a16="http://schemas.microsoft.com/office/drawing/2014/main" xmlns="" val="20003"/>
                    </a:ext>
                  </a:extLst>
                </a:gridCol>
                <a:gridCol w="893304">
                  <a:extLst>
                    <a:ext uri="{9D8B030D-6E8A-4147-A177-3AD203B41FA5}">
                      <a16:colId xmlns:a16="http://schemas.microsoft.com/office/drawing/2014/main" xmlns="" val="20004"/>
                    </a:ext>
                  </a:extLst>
                </a:gridCol>
              </a:tblGrid>
              <a:tr h="293370">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Overall</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Schedule</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Risk/Issues</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Quality</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Resources</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extLst>
                  <a:ext uri="{0D108BD9-81ED-4DB2-BD59-A6C34878D82A}">
                    <a16:rowId xmlns:a16="http://schemas.microsoft.com/office/drawing/2014/main" xmlns="" val="10000"/>
                  </a:ext>
                </a:extLst>
              </a:tr>
              <a:tr h="293370">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227850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0E2C05B4-8F37-4E95-A73B-ED00DE3309FB}"/>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33" name="think-cell Slide" r:id="rId5" imgW="473" imgH="473" progId="TCLayout.ActiveDocument.1">
                  <p:embed/>
                </p:oleObj>
              </mc:Choice>
              <mc:Fallback>
                <p:oleObj name="think-cell Slide" r:id="rId5" imgW="473" imgH="473" progId="TCLayout.ActiveDocument.1">
                  <p:embed/>
                  <p:pic>
                    <p:nvPicPr>
                      <p:cNvPr id="6" name="Object 5" hidden="1">
                        <a:extLst>
                          <a:ext uri="{FF2B5EF4-FFF2-40B4-BE49-F238E27FC236}">
                            <a16:creationId xmlns:a16="http://schemas.microsoft.com/office/drawing/2014/main" xmlns="" id="{0E2C05B4-8F37-4E95-A73B-ED00DE3309F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xmlns="" id="{9854F7D8-F58F-433D-8AB3-4CC80A4F93E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latin typeface="Trebuchet MS" panose="020B0603020202020204" pitchFamily="34" charset="0"/>
              <a:ea typeface="+mj-ea"/>
              <a:sym typeface="Trebuchet MS" panose="020B0603020202020204" pitchFamily="34" charset="0"/>
            </a:endParaRPr>
          </a:p>
        </p:txBody>
      </p:sp>
      <p:sp>
        <p:nvSpPr>
          <p:cNvPr id="4" name="Title 3">
            <a:extLst>
              <a:ext uri="{FF2B5EF4-FFF2-40B4-BE49-F238E27FC236}">
                <a16:creationId xmlns:a16="http://schemas.microsoft.com/office/drawing/2014/main" xmlns="" id="{36C9F271-EE74-49AE-8E89-B6B6D2998DF0}"/>
              </a:ext>
            </a:extLst>
          </p:cNvPr>
          <p:cNvSpPr>
            <a:spLocks noGrp="1"/>
          </p:cNvSpPr>
          <p:nvPr>
            <p:ph type="title"/>
          </p:nvPr>
        </p:nvSpPr>
        <p:spPr>
          <a:xfrm>
            <a:off x="395386" y="453736"/>
            <a:ext cx="10957356" cy="430887"/>
          </a:xfrm>
        </p:spPr>
        <p:txBody>
          <a:bodyPr/>
          <a:lstStyle/>
          <a:p>
            <a:r>
              <a:rPr lang="en-US" dirty="0"/>
              <a:t>Governance</a:t>
            </a:r>
          </a:p>
        </p:txBody>
      </p:sp>
      <p:sp>
        <p:nvSpPr>
          <p:cNvPr id="3" name="Slide Number Placeholder 2">
            <a:extLst>
              <a:ext uri="{FF2B5EF4-FFF2-40B4-BE49-F238E27FC236}">
                <a16:creationId xmlns:a16="http://schemas.microsoft.com/office/drawing/2014/main" xmlns="" id="{1C10BECF-1A4D-4AA2-AA63-A54F259DF171}"/>
              </a:ext>
            </a:extLst>
          </p:cNvPr>
          <p:cNvSpPr>
            <a:spLocks noGrp="1"/>
          </p:cNvSpPr>
          <p:nvPr>
            <p:ph type="sldNum" sz="quarter" idx="7"/>
          </p:nvPr>
        </p:nvSpPr>
        <p:spPr/>
        <p:txBody>
          <a:bodyPr/>
          <a:lstStyle/>
          <a:p>
            <a:fld id="{B6F15528-21DE-4FAA-801E-634DDDAF4B2B}" type="slidenum">
              <a:rPr lang="en-US" smtClean="0"/>
              <a:t>8</a:t>
            </a:fld>
            <a:endParaRPr lang="en-US" dirty="0"/>
          </a:p>
        </p:txBody>
      </p:sp>
      <p:sp>
        <p:nvSpPr>
          <p:cNvPr id="8" name="object 2">
            <a:extLst>
              <a:ext uri="{FF2B5EF4-FFF2-40B4-BE49-F238E27FC236}">
                <a16:creationId xmlns:a16="http://schemas.microsoft.com/office/drawing/2014/main" xmlns="" id="{2A36C16A-EA7B-4084-B601-A92ABBC78AA4}"/>
              </a:ext>
            </a:extLst>
          </p:cNvPr>
          <p:cNvSpPr/>
          <p:nvPr/>
        </p:nvSpPr>
        <p:spPr>
          <a:xfrm>
            <a:off x="228600" y="1348383"/>
            <a:ext cx="5562599" cy="430887"/>
          </a:xfrm>
          <a:custGeom>
            <a:avLst/>
            <a:gdLst/>
            <a:ahLst/>
            <a:cxnLst/>
            <a:rect l="l" t="t" r="r" b="b"/>
            <a:pathLst>
              <a:path w="1748155" h="371475">
                <a:moveTo>
                  <a:pt x="0" y="0"/>
                </a:moveTo>
                <a:lnTo>
                  <a:pt x="1747621" y="0"/>
                </a:lnTo>
                <a:lnTo>
                  <a:pt x="1747621" y="371182"/>
                </a:lnTo>
                <a:lnTo>
                  <a:pt x="0" y="371182"/>
                </a:lnTo>
                <a:lnTo>
                  <a:pt x="0" y="0"/>
                </a:lnTo>
                <a:close/>
              </a:path>
            </a:pathLst>
          </a:custGeom>
          <a:solidFill>
            <a:srgbClr val="EE504F"/>
          </a:solidFill>
        </p:spPr>
        <p:txBody>
          <a:bodyPr wrap="square" lIns="0" tIns="0" rIns="0" bIns="0" rtlCol="0" anchor="ctr"/>
          <a:lstStyle/>
          <a:p>
            <a:pPr algn="ctr"/>
            <a:r>
              <a:rPr lang="en-US" sz="1400" dirty="0">
                <a:solidFill>
                  <a:schemeClr val="bg1"/>
                </a:solidFill>
                <a:latin typeface="Trebuchet MS" panose="020B0603020202020204" pitchFamily="34" charset="0"/>
              </a:rPr>
              <a:t>Achievements from previous week </a:t>
            </a:r>
            <a:endParaRPr sz="1400" dirty="0">
              <a:solidFill>
                <a:schemeClr val="bg1"/>
              </a:solidFill>
              <a:latin typeface="Trebuchet MS" panose="020B0603020202020204" pitchFamily="34" charset="0"/>
            </a:endParaRPr>
          </a:p>
        </p:txBody>
      </p:sp>
      <p:sp>
        <p:nvSpPr>
          <p:cNvPr id="11" name="object 6">
            <a:extLst>
              <a:ext uri="{FF2B5EF4-FFF2-40B4-BE49-F238E27FC236}">
                <a16:creationId xmlns:a16="http://schemas.microsoft.com/office/drawing/2014/main" xmlns="" id="{83BAB338-BE81-49B6-AC7D-0BA0A25E443F}"/>
              </a:ext>
            </a:extLst>
          </p:cNvPr>
          <p:cNvSpPr/>
          <p:nvPr/>
        </p:nvSpPr>
        <p:spPr>
          <a:xfrm>
            <a:off x="228600" y="1760220"/>
            <a:ext cx="5562599" cy="4640579"/>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9F7EF"/>
          </a:solidFill>
        </p:spPr>
        <p:txBody>
          <a:bodyPr wrap="square" lIns="0" tIns="0" rIns="0" bIns="0" rtlCol="0" anchor="t"/>
          <a:lstStyle/>
          <a:p>
            <a:pPr marL="285750" indent="-285750">
              <a:lnSpc>
                <a:spcPct val="150000"/>
              </a:lnSpc>
              <a:buFont typeface="Wingdings" panose="05000000000000000000" pitchFamily="2" charset="2"/>
              <a:buChar char="§"/>
            </a:pPr>
            <a:r>
              <a:rPr lang="en-US" sz="1200" dirty="0">
                <a:latin typeface="Trebuchet MS" panose="020B0603020202020204" pitchFamily="34" charset="0"/>
              </a:rPr>
              <a:t>Conducted 3 deep dive sessions with SME Governance to discussed and validated draft of current state assessment, benchmarking and Recommendation Report:</a:t>
            </a:r>
          </a:p>
          <a:p>
            <a:pPr marL="285750" indent="-285750">
              <a:lnSpc>
                <a:spcPct val="150000"/>
              </a:lnSpc>
              <a:buFont typeface="Wingdings" panose="05000000000000000000" pitchFamily="2" charset="2"/>
              <a:buChar char="§"/>
            </a:pPr>
            <a:r>
              <a:rPr lang="en-US" sz="1200">
                <a:latin typeface="Trebuchet MS" panose="020B0603020202020204" pitchFamily="34" charset="0"/>
              </a:rPr>
              <a:t>Presented the key findings of governance stream in the Steering Committee</a:t>
            </a:r>
          </a:p>
          <a:p>
            <a:pPr>
              <a:lnSpc>
                <a:spcPct val="150000"/>
              </a:lnSpc>
            </a:pPr>
            <a:endParaRPr lang="en-US" sz="1200" dirty="0">
              <a:latin typeface="Trebuchet MS" panose="020B0603020202020204" pitchFamily="34" charset="0"/>
            </a:endParaRPr>
          </a:p>
        </p:txBody>
      </p:sp>
      <p:sp>
        <p:nvSpPr>
          <p:cNvPr id="13" name="object 2">
            <a:extLst>
              <a:ext uri="{FF2B5EF4-FFF2-40B4-BE49-F238E27FC236}">
                <a16:creationId xmlns:a16="http://schemas.microsoft.com/office/drawing/2014/main" xmlns="" id="{67F6F79F-1220-4177-BBDE-7580A1A77AF4}"/>
              </a:ext>
            </a:extLst>
          </p:cNvPr>
          <p:cNvSpPr/>
          <p:nvPr/>
        </p:nvSpPr>
        <p:spPr>
          <a:xfrm>
            <a:off x="6096000" y="1348384"/>
            <a:ext cx="5562599" cy="430887"/>
          </a:xfrm>
          <a:custGeom>
            <a:avLst/>
            <a:gdLst/>
            <a:ahLst/>
            <a:cxnLst/>
            <a:rect l="l" t="t" r="r" b="b"/>
            <a:pathLst>
              <a:path w="1748155" h="371475">
                <a:moveTo>
                  <a:pt x="0" y="0"/>
                </a:moveTo>
                <a:lnTo>
                  <a:pt x="1747621" y="0"/>
                </a:lnTo>
                <a:lnTo>
                  <a:pt x="1747621" y="371182"/>
                </a:lnTo>
                <a:lnTo>
                  <a:pt x="0" y="371182"/>
                </a:lnTo>
                <a:lnTo>
                  <a:pt x="0" y="0"/>
                </a:lnTo>
                <a:close/>
              </a:path>
            </a:pathLst>
          </a:custGeom>
          <a:solidFill>
            <a:srgbClr val="EE504F"/>
          </a:solidFill>
        </p:spPr>
        <p:txBody>
          <a:bodyPr wrap="square" lIns="0" tIns="0" rIns="0" bIns="0" rtlCol="0" anchor="ctr"/>
          <a:lstStyle/>
          <a:p>
            <a:pPr algn="ctr"/>
            <a:r>
              <a:rPr lang="en-US" sz="1400" dirty="0">
                <a:solidFill>
                  <a:schemeClr val="bg1"/>
                </a:solidFill>
                <a:latin typeface="Trebuchet MS" panose="020B0603020202020204" pitchFamily="34" charset="0"/>
              </a:rPr>
              <a:t>Actions for Next Week</a:t>
            </a:r>
            <a:endParaRPr sz="1400" dirty="0">
              <a:solidFill>
                <a:schemeClr val="bg1"/>
              </a:solidFill>
              <a:latin typeface="Trebuchet MS" panose="020B0603020202020204" pitchFamily="34" charset="0"/>
            </a:endParaRPr>
          </a:p>
        </p:txBody>
      </p:sp>
      <p:sp>
        <p:nvSpPr>
          <p:cNvPr id="14" name="object 6">
            <a:extLst>
              <a:ext uri="{FF2B5EF4-FFF2-40B4-BE49-F238E27FC236}">
                <a16:creationId xmlns:a16="http://schemas.microsoft.com/office/drawing/2014/main" xmlns="" id="{213839D2-61D0-4E8E-900D-4D158A554D16}"/>
              </a:ext>
            </a:extLst>
          </p:cNvPr>
          <p:cNvSpPr/>
          <p:nvPr/>
        </p:nvSpPr>
        <p:spPr>
          <a:xfrm>
            <a:off x="6096000" y="1760221"/>
            <a:ext cx="5562599" cy="4640579"/>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9F7EF"/>
          </a:solidFill>
        </p:spPr>
        <p:txBody>
          <a:bodyPr wrap="square" lIns="0" tIns="0" rIns="0" bIns="0" rtlCol="0" anchor="t"/>
          <a:lstStyle/>
          <a:p>
            <a:pPr marL="285750" indent="-285750">
              <a:lnSpc>
                <a:spcPct val="150000"/>
              </a:lnSpc>
              <a:buFont typeface="Wingdings" panose="05000000000000000000" pitchFamily="2" charset="2"/>
              <a:buChar char="§"/>
            </a:pPr>
            <a:r>
              <a:rPr lang="en-US" altLang="en-US" sz="1200" dirty="0">
                <a:latin typeface="Trebuchet MS" panose="020B0603020202020204" pitchFamily="34" charset="0"/>
              </a:rPr>
              <a:t>Discuss and validate the current assessment report including recommendations with TMO team</a:t>
            </a:r>
          </a:p>
          <a:p>
            <a:pPr marL="285750" indent="-285750">
              <a:lnSpc>
                <a:spcPct val="150000"/>
              </a:lnSpc>
              <a:buFont typeface="Wingdings" panose="05000000000000000000" pitchFamily="2" charset="2"/>
              <a:buChar char="§"/>
            </a:pPr>
            <a:r>
              <a:rPr lang="en-US" altLang="en-US" sz="1200" dirty="0">
                <a:latin typeface="Trebuchet MS" panose="020B0603020202020204" pitchFamily="34" charset="0"/>
              </a:rPr>
              <a:t>Start working on Draft Charters of Board and Board Committees</a:t>
            </a:r>
          </a:p>
          <a:p>
            <a:pPr marL="285750" indent="-285750">
              <a:lnSpc>
                <a:spcPct val="150000"/>
              </a:lnSpc>
              <a:buFont typeface="Wingdings" panose="05000000000000000000" pitchFamily="2" charset="2"/>
              <a:buChar char="§"/>
            </a:pPr>
            <a:endParaRPr lang="en-US" altLang="en-US" sz="1200" dirty="0">
              <a:latin typeface="Trebuchet MS" panose="020B0603020202020204" pitchFamily="34" charset="0"/>
            </a:endParaRPr>
          </a:p>
          <a:p>
            <a:pPr lvl="0">
              <a:lnSpc>
                <a:spcPct val="150000"/>
              </a:lnSpc>
            </a:pPr>
            <a:endParaRPr lang="en-US" sz="1200" dirty="0">
              <a:solidFill>
                <a:prstClr val="black"/>
              </a:solidFill>
              <a:latin typeface="Trebuchet MS" panose="020B0603020202020204" pitchFamily="34" charset="0"/>
            </a:endParaRPr>
          </a:p>
          <a:p>
            <a:pPr marL="285750" lvl="0" indent="-285750">
              <a:lnSpc>
                <a:spcPct val="150000"/>
              </a:lnSpc>
              <a:buFont typeface="Wingdings" panose="05000000000000000000" pitchFamily="2" charset="2"/>
              <a:buChar char="§"/>
            </a:pPr>
            <a:endParaRPr lang="en-US" sz="1200" dirty="0">
              <a:solidFill>
                <a:prstClr val="black"/>
              </a:solidFill>
              <a:latin typeface="Trebuchet MS" panose="020B0603020202020204" pitchFamily="34" charset="0"/>
            </a:endParaRPr>
          </a:p>
          <a:p>
            <a:pPr marL="285750" lvl="0" indent="-285750">
              <a:lnSpc>
                <a:spcPct val="150000"/>
              </a:lnSpc>
              <a:buFont typeface="Wingdings" panose="05000000000000000000" pitchFamily="2" charset="2"/>
              <a:buChar char="§"/>
            </a:pPr>
            <a:endParaRPr lang="en-US" altLang="en-US" sz="1200" dirty="0">
              <a:solidFill>
                <a:prstClr val="black"/>
              </a:solidFill>
              <a:latin typeface="Trebuchet MS" panose="020B0603020202020204" pitchFamily="34" charset="0"/>
            </a:endParaRPr>
          </a:p>
          <a:p>
            <a:pPr marL="285750" lvl="0" indent="-285750">
              <a:lnSpc>
                <a:spcPct val="150000"/>
              </a:lnSpc>
              <a:buFont typeface="Wingdings" panose="05000000000000000000" pitchFamily="2" charset="2"/>
              <a:buChar char="§"/>
            </a:pPr>
            <a:endParaRPr lang="en-US" altLang="en-US" sz="1200" dirty="0">
              <a:solidFill>
                <a:prstClr val="black"/>
              </a:solidFill>
              <a:latin typeface="Trebuchet MS" panose="020B0603020202020204" pitchFamily="34" charset="0"/>
            </a:endParaRPr>
          </a:p>
        </p:txBody>
      </p:sp>
      <p:sp>
        <p:nvSpPr>
          <p:cNvPr id="15" name="object 23">
            <a:extLst>
              <a:ext uri="{FF2B5EF4-FFF2-40B4-BE49-F238E27FC236}">
                <a16:creationId xmlns:a16="http://schemas.microsoft.com/office/drawing/2014/main" xmlns="" id="{09B09575-A447-41E8-B464-B29442CC9DDB}"/>
              </a:ext>
            </a:extLst>
          </p:cNvPr>
          <p:cNvSpPr/>
          <p:nvPr/>
        </p:nvSpPr>
        <p:spPr>
          <a:xfrm>
            <a:off x="838200" y="1425078"/>
            <a:ext cx="391795" cy="277495"/>
          </a:xfrm>
          <a:custGeom>
            <a:avLst/>
            <a:gdLst/>
            <a:ahLst/>
            <a:cxnLst/>
            <a:rect l="l" t="t" r="r" b="b"/>
            <a:pathLst>
              <a:path w="391794" h="277494">
                <a:moveTo>
                  <a:pt x="267333" y="248485"/>
                </a:moveTo>
                <a:lnTo>
                  <a:pt x="208365" y="248485"/>
                </a:lnTo>
                <a:lnTo>
                  <a:pt x="208441" y="248618"/>
                </a:lnTo>
                <a:lnTo>
                  <a:pt x="215263" y="256265"/>
                </a:lnTo>
                <a:lnTo>
                  <a:pt x="226061" y="265839"/>
                </a:lnTo>
                <a:lnTo>
                  <a:pt x="236485" y="274627"/>
                </a:lnTo>
                <a:lnTo>
                  <a:pt x="246162" y="277484"/>
                </a:lnTo>
                <a:lnTo>
                  <a:pt x="257782" y="274852"/>
                </a:lnTo>
                <a:lnTo>
                  <a:pt x="270154" y="265528"/>
                </a:lnTo>
                <a:lnTo>
                  <a:pt x="271268" y="254554"/>
                </a:lnTo>
                <a:lnTo>
                  <a:pt x="267333" y="248485"/>
                </a:lnTo>
                <a:close/>
              </a:path>
              <a:path w="391794" h="277494">
                <a:moveTo>
                  <a:pt x="133508" y="0"/>
                </a:moveTo>
                <a:lnTo>
                  <a:pt x="90948" y="9233"/>
                </a:lnTo>
                <a:lnTo>
                  <a:pt x="54196" y="29135"/>
                </a:lnTo>
                <a:lnTo>
                  <a:pt x="25366" y="58130"/>
                </a:lnTo>
                <a:lnTo>
                  <a:pt x="6571" y="94644"/>
                </a:lnTo>
                <a:lnTo>
                  <a:pt x="8" y="135455"/>
                </a:lnTo>
                <a:lnTo>
                  <a:pt x="0" y="137708"/>
                </a:lnTo>
                <a:lnTo>
                  <a:pt x="1529" y="150261"/>
                </a:lnTo>
                <a:lnTo>
                  <a:pt x="14601" y="186885"/>
                </a:lnTo>
                <a:lnTo>
                  <a:pt x="38120" y="218084"/>
                </a:lnTo>
                <a:lnTo>
                  <a:pt x="47849" y="227022"/>
                </a:lnTo>
                <a:lnTo>
                  <a:pt x="25574" y="247371"/>
                </a:lnTo>
                <a:lnTo>
                  <a:pt x="22189" y="256187"/>
                </a:lnTo>
                <a:lnTo>
                  <a:pt x="25627" y="266211"/>
                </a:lnTo>
                <a:lnTo>
                  <a:pt x="37197" y="277251"/>
                </a:lnTo>
                <a:lnTo>
                  <a:pt x="49362" y="277222"/>
                </a:lnTo>
                <a:lnTo>
                  <a:pt x="61054" y="271093"/>
                </a:lnTo>
                <a:lnTo>
                  <a:pt x="70451" y="263864"/>
                </a:lnTo>
                <a:lnTo>
                  <a:pt x="82713" y="256763"/>
                </a:lnTo>
                <a:lnTo>
                  <a:pt x="95953" y="252927"/>
                </a:lnTo>
                <a:lnTo>
                  <a:pt x="197120" y="252927"/>
                </a:lnTo>
                <a:lnTo>
                  <a:pt x="208365" y="248485"/>
                </a:lnTo>
                <a:lnTo>
                  <a:pt x="267333" y="248485"/>
                </a:lnTo>
                <a:lnTo>
                  <a:pt x="264549" y="244192"/>
                </a:lnTo>
                <a:lnTo>
                  <a:pt x="258165" y="235289"/>
                </a:lnTo>
                <a:lnTo>
                  <a:pt x="136450" y="235289"/>
                </a:lnTo>
                <a:lnTo>
                  <a:pt x="121393" y="233392"/>
                </a:lnTo>
                <a:lnTo>
                  <a:pt x="80771" y="218400"/>
                </a:lnTo>
                <a:lnTo>
                  <a:pt x="49500" y="191625"/>
                </a:lnTo>
                <a:lnTo>
                  <a:pt x="30832" y="155853"/>
                </a:lnTo>
                <a:lnTo>
                  <a:pt x="27086" y="129727"/>
                </a:lnTo>
                <a:lnTo>
                  <a:pt x="27118" y="126870"/>
                </a:lnTo>
                <a:lnTo>
                  <a:pt x="41604" y="79126"/>
                </a:lnTo>
                <a:lnTo>
                  <a:pt x="68753" y="50190"/>
                </a:lnTo>
                <a:lnTo>
                  <a:pt x="107309" y="31011"/>
                </a:lnTo>
                <a:lnTo>
                  <a:pt x="155049" y="24192"/>
                </a:lnTo>
                <a:lnTo>
                  <a:pt x="231306" y="24192"/>
                </a:lnTo>
                <a:lnTo>
                  <a:pt x="227788" y="21971"/>
                </a:lnTo>
                <a:lnTo>
                  <a:pt x="191916" y="7193"/>
                </a:lnTo>
                <a:lnTo>
                  <a:pt x="149220" y="376"/>
                </a:lnTo>
                <a:lnTo>
                  <a:pt x="133508" y="0"/>
                </a:lnTo>
                <a:close/>
              </a:path>
              <a:path w="391794" h="277494">
                <a:moveTo>
                  <a:pt x="197120" y="252927"/>
                </a:moveTo>
                <a:lnTo>
                  <a:pt x="95953" y="252927"/>
                </a:lnTo>
                <a:lnTo>
                  <a:pt x="108152" y="256617"/>
                </a:lnTo>
                <a:lnTo>
                  <a:pt x="120702" y="259262"/>
                </a:lnTo>
                <a:lnTo>
                  <a:pt x="133332" y="260835"/>
                </a:lnTo>
                <a:lnTo>
                  <a:pt x="146198" y="261362"/>
                </a:lnTo>
                <a:lnTo>
                  <a:pt x="159395" y="260821"/>
                </a:lnTo>
                <a:lnTo>
                  <a:pt x="172254" y="259254"/>
                </a:lnTo>
                <a:lnTo>
                  <a:pt x="184644" y="256687"/>
                </a:lnTo>
                <a:lnTo>
                  <a:pt x="196695" y="253095"/>
                </a:lnTo>
                <a:lnTo>
                  <a:pt x="197120" y="252927"/>
                </a:lnTo>
                <a:close/>
              </a:path>
              <a:path w="391794" h="277494">
                <a:moveTo>
                  <a:pt x="287028" y="92529"/>
                </a:moveTo>
                <a:lnTo>
                  <a:pt x="262328" y="105588"/>
                </a:lnTo>
                <a:lnTo>
                  <a:pt x="264270" y="117996"/>
                </a:lnTo>
                <a:lnTo>
                  <a:pt x="264534" y="131162"/>
                </a:lnTo>
                <a:lnTo>
                  <a:pt x="256050" y="168990"/>
                </a:lnTo>
                <a:lnTo>
                  <a:pt x="233193" y="200596"/>
                </a:lnTo>
                <a:lnTo>
                  <a:pt x="198187" y="223315"/>
                </a:lnTo>
                <a:lnTo>
                  <a:pt x="153251" y="234547"/>
                </a:lnTo>
                <a:lnTo>
                  <a:pt x="136450" y="235289"/>
                </a:lnTo>
                <a:lnTo>
                  <a:pt x="258165" y="235289"/>
                </a:lnTo>
                <a:lnTo>
                  <a:pt x="249557" y="223286"/>
                </a:lnTo>
                <a:lnTo>
                  <a:pt x="258039" y="214908"/>
                </a:lnTo>
                <a:lnTo>
                  <a:pt x="265767" y="205788"/>
                </a:lnTo>
                <a:lnTo>
                  <a:pt x="287661" y="160936"/>
                </a:lnTo>
                <a:lnTo>
                  <a:pt x="292523" y="117149"/>
                </a:lnTo>
                <a:lnTo>
                  <a:pt x="290140" y="104520"/>
                </a:lnTo>
                <a:lnTo>
                  <a:pt x="287028" y="92529"/>
                </a:lnTo>
                <a:close/>
              </a:path>
              <a:path w="391794" h="277494">
                <a:moveTo>
                  <a:pt x="145766" y="69644"/>
                </a:moveTo>
                <a:lnTo>
                  <a:pt x="104274" y="82544"/>
                </a:lnTo>
                <a:lnTo>
                  <a:pt x="80484" y="114804"/>
                </a:lnTo>
                <a:lnTo>
                  <a:pt x="78364" y="128189"/>
                </a:lnTo>
                <a:lnTo>
                  <a:pt x="80025" y="142452"/>
                </a:lnTo>
                <a:lnTo>
                  <a:pt x="102030" y="176435"/>
                </a:lnTo>
                <a:lnTo>
                  <a:pt x="141667" y="191146"/>
                </a:lnTo>
                <a:lnTo>
                  <a:pt x="157702" y="189816"/>
                </a:lnTo>
                <a:lnTo>
                  <a:pt x="172306" y="185921"/>
                </a:lnTo>
                <a:lnTo>
                  <a:pt x="185208" y="179738"/>
                </a:lnTo>
                <a:lnTo>
                  <a:pt x="196132" y="171547"/>
                </a:lnTo>
                <a:lnTo>
                  <a:pt x="203900" y="162661"/>
                </a:lnTo>
                <a:lnTo>
                  <a:pt x="157178" y="162661"/>
                </a:lnTo>
                <a:lnTo>
                  <a:pt x="138891" y="161544"/>
                </a:lnTo>
                <a:lnTo>
                  <a:pt x="124940" y="156784"/>
                </a:lnTo>
                <a:lnTo>
                  <a:pt x="115314" y="148945"/>
                </a:lnTo>
                <a:lnTo>
                  <a:pt x="110004" y="138592"/>
                </a:lnTo>
                <a:lnTo>
                  <a:pt x="111690" y="122087"/>
                </a:lnTo>
                <a:lnTo>
                  <a:pt x="117746" y="109644"/>
                </a:lnTo>
                <a:lnTo>
                  <a:pt x="127328" y="101342"/>
                </a:lnTo>
                <a:lnTo>
                  <a:pt x="139591" y="97260"/>
                </a:lnTo>
                <a:lnTo>
                  <a:pt x="169499" y="97260"/>
                </a:lnTo>
                <a:lnTo>
                  <a:pt x="189111" y="82521"/>
                </a:lnTo>
                <a:lnTo>
                  <a:pt x="178609" y="76303"/>
                </a:lnTo>
                <a:lnTo>
                  <a:pt x="166467" y="72117"/>
                </a:lnTo>
                <a:lnTo>
                  <a:pt x="153328" y="69963"/>
                </a:lnTo>
                <a:lnTo>
                  <a:pt x="145766" y="69644"/>
                </a:lnTo>
                <a:close/>
              </a:path>
              <a:path w="391794" h="277494">
                <a:moveTo>
                  <a:pt x="184285" y="135455"/>
                </a:moveTo>
                <a:lnTo>
                  <a:pt x="179222" y="147779"/>
                </a:lnTo>
                <a:lnTo>
                  <a:pt x="169829" y="157060"/>
                </a:lnTo>
                <a:lnTo>
                  <a:pt x="157178" y="162661"/>
                </a:lnTo>
                <a:lnTo>
                  <a:pt x="203900" y="162661"/>
                </a:lnTo>
                <a:lnTo>
                  <a:pt x="204805" y="161626"/>
                </a:lnTo>
                <a:lnTo>
                  <a:pt x="210954" y="150253"/>
                </a:lnTo>
                <a:lnTo>
                  <a:pt x="214304" y="137708"/>
                </a:lnTo>
                <a:lnTo>
                  <a:pt x="184285" y="135455"/>
                </a:lnTo>
                <a:close/>
              </a:path>
              <a:path w="391794" h="277494">
                <a:moveTo>
                  <a:pt x="214791" y="75371"/>
                </a:moveTo>
                <a:lnTo>
                  <a:pt x="213191" y="75371"/>
                </a:lnTo>
                <a:lnTo>
                  <a:pt x="208785" y="76353"/>
                </a:lnTo>
                <a:lnTo>
                  <a:pt x="198700" y="84761"/>
                </a:lnTo>
                <a:lnTo>
                  <a:pt x="177782" y="102551"/>
                </a:lnTo>
                <a:lnTo>
                  <a:pt x="169470" y="109644"/>
                </a:lnTo>
                <a:lnTo>
                  <a:pt x="160036" y="117608"/>
                </a:lnTo>
                <a:lnTo>
                  <a:pt x="150580" y="125435"/>
                </a:lnTo>
                <a:lnTo>
                  <a:pt x="148979" y="126870"/>
                </a:lnTo>
                <a:lnTo>
                  <a:pt x="148979" y="129727"/>
                </a:lnTo>
                <a:lnTo>
                  <a:pt x="150580" y="131162"/>
                </a:lnTo>
                <a:lnTo>
                  <a:pt x="163041" y="130089"/>
                </a:lnTo>
                <a:lnTo>
                  <a:pt x="238870" y="122577"/>
                </a:lnTo>
                <a:lnTo>
                  <a:pt x="230844" y="106842"/>
                </a:lnTo>
                <a:lnTo>
                  <a:pt x="276365" y="88249"/>
                </a:lnTo>
                <a:lnTo>
                  <a:pt x="221204" y="88249"/>
                </a:lnTo>
                <a:lnTo>
                  <a:pt x="214791" y="76794"/>
                </a:lnTo>
                <a:lnTo>
                  <a:pt x="214791" y="75371"/>
                </a:lnTo>
                <a:close/>
              </a:path>
              <a:path w="391794" h="277494">
                <a:moveTo>
                  <a:pt x="169499" y="97260"/>
                </a:moveTo>
                <a:lnTo>
                  <a:pt x="139591" y="97260"/>
                </a:lnTo>
                <a:lnTo>
                  <a:pt x="155078" y="97810"/>
                </a:lnTo>
                <a:lnTo>
                  <a:pt x="165191" y="100497"/>
                </a:lnTo>
                <a:lnTo>
                  <a:pt x="169499" y="97260"/>
                </a:lnTo>
                <a:close/>
              </a:path>
              <a:path w="391794" h="277494">
                <a:moveTo>
                  <a:pt x="372093" y="16710"/>
                </a:moveTo>
                <a:lnTo>
                  <a:pt x="368893" y="16710"/>
                </a:lnTo>
                <a:lnTo>
                  <a:pt x="314308" y="39595"/>
                </a:lnTo>
                <a:lnTo>
                  <a:pt x="312708" y="39595"/>
                </a:lnTo>
                <a:lnTo>
                  <a:pt x="312708" y="41030"/>
                </a:lnTo>
                <a:lnTo>
                  <a:pt x="299868" y="56766"/>
                </a:lnTo>
                <a:lnTo>
                  <a:pt x="221204" y="88249"/>
                </a:lnTo>
                <a:lnTo>
                  <a:pt x="276365" y="88249"/>
                </a:lnTo>
                <a:lnTo>
                  <a:pt x="307894" y="75371"/>
                </a:lnTo>
                <a:lnTo>
                  <a:pt x="342441" y="75371"/>
                </a:lnTo>
                <a:lnTo>
                  <a:pt x="389759" y="56766"/>
                </a:lnTo>
                <a:lnTo>
                  <a:pt x="391359" y="55331"/>
                </a:lnTo>
                <a:lnTo>
                  <a:pt x="391359" y="51051"/>
                </a:lnTo>
                <a:lnTo>
                  <a:pt x="389759" y="51051"/>
                </a:lnTo>
                <a:lnTo>
                  <a:pt x="388146" y="49616"/>
                </a:lnTo>
                <a:lnTo>
                  <a:pt x="356053" y="45323"/>
                </a:lnTo>
                <a:lnTo>
                  <a:pt x="372093" y="22425"/>
                </a:lnTo>
                <a:lnTo>
                  <a:pt x="373706" y="21003"/>
                </a:lnTo>
                <a:lnTo>
                  <a:pt x="373706" y="19567"/>
                </a:lnTo>
                <a:lnTo>
                  <a:pt x="372093" y="18132"/>
                </a:lnTo>
                <a:lnTo>
                  <a:pt x="372093" y="16710"/>
                </a:lnTo>
                <a:close/>
              </a:path>
              <a:path w="391794" h="277494">
                <a:moveTo>
                  <a:pt x="342441" y="75371"/>
                </a:moveTo>
                <a:lnTo>
                  <a:pt x="307894" y="75371"/>
                </a:lnTo>
                <a:lnTo>
                  <a:pt x="331974" y="78229"/>
                </a:lnTo>
                <a:lnTo>
                  <a:pt x="333574" y="79664"/>
                </a:lnTo>
                <a:lnTo>
                  <a:pt x="335174" y="78229"/>
                </a:lnTo>
                <a:lnTo>
                  <a:pt x="342441" y="75371"/>
                </a:lnTo>
                <a:close/>
              </a:path>
              <a:path w="391794" h="277494">
                <a:moveTo>
                  <a:pt x="231306" y="24192"/>
                </a:moveTo>
                <a:lnTo>
                  <a:pt x="155049" y="24192"/>
                </a:lnTo>
                <a:lnTo>
                  <a:pt x="168554" y="25876"/>
                </a:lnTo>
                <a:lnTo>
                  <a:pt x="181630" y="28911"/>
                </a:lnTo>
                <a:lnTo>
                  <a:pt x="217249" y="45335"/>
                </a:lnTo>
                <a:lnTo>
                  <a:pt x="245283" y="71079"/>
                </a:lnTo>
                <a:lnTo>
                  <a:pt x="264640" y="52790"/>
                </a:lnTo>
                <a:lnTo>
                  <a:pt x="256626" y="43976"/>
                </a:lnTo>
                <a:lnTo>
                  <a:pt x="247808" y="35884"/>
                </a:lnTo>
                <a:lnTo>
                  <a:pt x="238193" y="28540"/>
                </a:lnTo>
                <a:lnTo>
                  <a:pt x="231306" y="24192"/>
                </a:lnTo>
                <a:close/>
              </a:path>
            </a:pathLst>
          </a:custGeom>
          <a:solidFill>
            <a:srgbClr val="FFFFFF"/>
          </a:solidFill>
        </p:spPr>
        <p:txBody>
          <a:bodyPr wrap="square" lIns="0" tIns="0" rIns="0" bIns="0" rtlCol="0"/>
          <a:lstStyle/>
          <a:p>
            <a:endParaRPr dirty="0"/>
          </a:p>
        </p:txBody>
      </p:sp>
      <p:sp>
        <p:nvSpPr>
          <p:cNvPr id="17" name="object 24">
            <a:extLst>
              <a:ext uri="{FF2B5EF4-FFF2-40B4-BE49-F238E27FC236}">
                <a16:creationId xmlns:a16="http://schemas.microsoft.com/office/drawing/2014/main" xmlns="" id="{8ED7895C-EF33-4EB9-BEA3-996743D4E1F9}"/>
              </a:ext>
            </a:extLst>
          </p:cNvPr>
          <p:cNvSpPr/>
          <p:nvPr/>
        </p:nvSpPr>
        <p:spPr>
          <a:xfrm>
            <a:off x="6589711" y="1562597"/>
            <a:ext cx="492759" cy="131445"/>
          </a:xfrm>
          <a:custGeom>
            <a:avLst/>
            <a:gdLst/>
            <a:ahLst/>
            <a:cxnLst/>
            <a:rect l="l" t="t" r="r" b="b"/>
            <a:pathLst>
              <a:path w="492759" h="131444">
                <a:moveTo>
                  <a:pt x="229844" y="0"/>
                </a:moveTo>
                <a:lnTo>
                  <a:pt x="114922" y="0"/>
                </a:lnTo>
                <a:lnTo>
                  <a:pt x="0" y="110769"/>
                </a:lnTo>
                <a:lnTo>
                  <a:pt x="0" y="131063"/>
                </a:lnTo>
                <a:lnTo>
                  <a:pt x="492251" y="131063"/>
                </a:lnTo>
                <a:lnTo>
                  <a:pt x="492251" y="110769"/>
                </a:lnTo>
                <a:lnTo>
                  <a:pt x="480841" y="99771"/>
                </a:lnTo>
                <a:lnTo>
                  <a:pt x="40220" y="99771"/>
                </a:lnTo>
                <a:lnTo>
                  <a:pt x="75653" y="65112"/>
                </a:lnTo>
                <a:lnTo>
                  <a:pt x="444883" y="65112"/>
                </a:lnTo>
                <a:lnTo>
                  <a:pt x="432603" y="53276"/>
                </a:lnTo>
                <a:lnTo>
                  <a:pt x="91935" y="53276"/>
                </a:lnTo>
                <a:lnTo>
                  <a:pt x="127368" y="19443"/>
                </a:lnTo>
                <a:lnTo>
                  <a:pt x="397502" y="19443"/>
                </a:lnTo>
                <a:lnTo>
                  <a:pt x="390492" y="12687"/>
                </a:lnTo>
                <a:lnTo>
                  <a:pt x="233679" y="12687"/>
                </a:lnTo>
                <a:lnTo>
                  <a:pt x="229844" y="0"/>
                </a:lnTo>
                <a:close/>
              </a:path>
              <a:path w="492759" h="131444">
                <a:moveTo>
                  <a:pt x="170472" y="65112"/>
                </a:moveTo>
                <a:lnTo>
                  <a:pt x="152272" y="65112"/>
                </a:lnTo>
                <a:lnTo>
                  <a:pt x="138861" y="99771"/>
                </a:lnTo>
                <a:lnTo>
                  <a:pt x="157060" y="99771"/>
                </a:lnTo>
                <a:lnTo>
                  <a:pt x="170472" y="65112"/>
                </a:lnTo>
                <a:close/>
              </a:path>
              <a:path w="492759" h="131444">
                <a:moveTo>
                  <a:pt x="254749" y="65112"/>
                </a:moveTo>
                <a:lnTo>
                  <a:pt x="237502" y="65112"/>
                </a:lnTo>
                <a:lnTo>
                  <a:pt x="237502" y="99771"/>
                </a:lnTo>
                <a:lnTo>
                  <a:pt x="254749" y="99771"/>
                </a:lnTo>
                <a:lnTo>
                  <a:pt x="254749" y="65112"/>
                </a:lnTo>
                <a:close/>
              </a:path>
              <a:path w="492759" h="131444">
                <a:moveTo>
                  <a:pt x="337108" y="65112"/>
                </a:moveTo>
                <a:lnTo>
                  <a:pt x="318909" y="65112"/>
                </a:lnTo>
                <a:lnTo>
                  <a:pt x="332320" y="99771"/>
                </a:lnTo>
                <a:lnTo>
                  <a:pt x="350519" y="99771"/>
                </a:lnTo>
                <a:lnTo>
                  <a:pt x="337108" y="65112"/>
                </a:lnTo>
                <a:close/>
              </a:path>
              <a:path w="492759" h="131444">
                <a:moveTo>
                  <a:pt x="444883" y="65112"/>
                </a:moveTo>
                <a:lnTo>
                  <a:pt x="414680" y="65112"/>
                </a:lnTo>
                <a:lnTo>
                  <a:pt x="450113" y="99771"/>
                </a:lnTo>
                <a:lnTo>
                  <a:pt x="480841" y="99771"/>
                </a:lnTo>
                <a:lnTo>
                  <a:pt x="444883" y="65112"/>
                </a:lnTo>
                <a:close/>
              </a:path>
              <a:path w="492759" h="131444">
                <a:moveTo>
                  <a:pt x="189623" y="19443"/>
                </a:moveTo>
                <a:lnTo>
                  <a:pt x="172389" y="19443"/>
                </a:lnTo>
                <a:lnTo>
                  <a:pt x="158013" y="53276"/>
                </a:lnTo>
                <a:lnTo>
                  <a:pt x="177177" y="53276"/>
                </a:lnTo>
                <a:lnTo>
                  <a:pt x="189623" y="19443"/>
                </a:lnTo>
                <a:close/>
              </a:path>
              <a:path w="492759" h="131444">
                <a:moveTo>
                  <a:pt x="254749" y="19443"/>
                </a:moveTo>
                <a:lnTo>
                  <a:pt x="237502" y="19443"/>
                </a:lnTo>
                <a:lnTo>
                  <a:pt x="237502" y="53276"/>
                </a:lnTo>
                <a:lnTo>
                  <a:pt x="254749" y="53276"/>
                </a:lnTo>
                <a:lnTo>
                  <a:pt x="254749" y="19443"/>
                </a:lnTo>
                <a:close/>
              </a:path>
              <a:path w="492759" h="131444">
                <a:moveTo>
                  <a:pt x="317957" y="19443"/>
                </a:moveTo>
                <a:lnTo>
                  <a:pt x="298792" y="19443"/>
                </a:lnTo>
                <a:lnTo>
                  <a:pt x="313169" y="53276"/>
                </a:lnTo>
                <a:lnTo>
                  <a:pt x="330403" y="53276"/>
                </a:lnTo>
                <a:lnTo>
                  <a:pt x="317957" y="19443"/>
                </a:lnTo>
                <a:close/>
              </a:path>
              <a:path w="492759" h="131444">
                <a:moveTo>
                  <a:pt x="397502" y="19443"/>
                </a:moveTo>
                <a:lnTo>
                  <a:pt x="363918" y="19443"/>
                </a:lnTo>
                <a:lnTo>
                  <a:pt x="399351" y="53276"/>
                </a:lnTo>
                <a:lnTo>
                  <a:pt x="432603" y="53276"/>
                </a:lnTo>
                <a:lnTo>
                  <a:pt x="397502" y="19443"/>
                </a:lnTo>
                <a:close/>
              </a:path>
              <a:path w="492759" h="131444">
                <a:moveTo>
                  <a:pt x="377329" y="0"/>
                </a:moveTo>
                <a:lnTo>
                  <a:pt x="264325" y="0"/>
                </a:lnTo>
                <a:lnTo>
                  <a:pt x="260489" y="12687"/>
                </a:lnTo>
                <a:lnTo>
                  <a:pt x="390492" y="12687"/>
                </a:lnTo>
                <a:lnTo>
                  <a:pt x="377329" y="0"/>
                </a:lnTo>
                <a:close/>
              </a:path>
            </a:pathLst>
          </a:custGeom>
          <a:solidFill>
            <a:srgbClr val="FFFFFF"/>
          </a:solidFill>
        </p:spPr>
        <p:txBody>
          <a:bodyPr wrap="square" lIns="0" tIns="0" rIns="0" bIns="0" rtlCol="0"/>
          <a:lstStyle/>
          <a:p>
            <a:endParaRPr dirty="0"/>
          </a:p>
        </p:txBody>
      </p:sp>
      <p:sp>
        <p:nvSpPr>
          <p:cNvPr id="18" name="object 25">
            <a:extLst>
              <a:ext uri="{FF2B5EF4-FFF2-40B4-BE49-F238E27FC236}">
                <a16:creationId xmlns:a16="http://schemas.microsoft.com/office/drawing/2014/main" xmlns="" id="{04FB3B88-CED6-46FC-BD34-DF31C0D3292E}"/>
              </a:ext>
            </a:extLst>
          </p:cNvPr>
          <p:cNvSpPr/>
          <p:nvPr/>
        </p:nvSpPr>
        <p:spPr>
          <a:xfrm>
            <a:off x="6776483" y="1400740"/>
            <a:ext cx="118110" cy="163830"/>
          </a:xfrm>
          <a:custGeom>
            <a:avLst/>
            <a:gdLst/>
            <a:ahLst/>
            <a:cxnLst/>
            <a:rect l="l" t="t" r="r" b="b"/>
            <a:pathLst>
              <a:path w="118109" h="163830">
                <a:moveTo>
                  <a:pt x="46650" y="0"/>
                </a:moveTo>
                <a:lnTo>
                  <a:pt x="12922" y="20270"/>
                </a:lnTo>
                <a:lnTo>
                  <a:pt x="0" y="61798"/>
                </a:lnTo>
                <a:lnTo>
                  <a:pt x="4107" y="74142"/>
                </a:lnTo>
                <a:lnTo>
                  <a:pt x="11375" y="84917"/>
                </a:lnTo>
                <a:lnTo>
                  <a:pt x="21520" y="93745"/>
                </a:lnTo>
                <a:lnTo>
                  <a:pt x="50946" y="163379"/>
                </a:lnTo>
                <a:lnTo>
                  <a:pt x="66236" y="163379"/>
                </a:lnTo>
                <a:lnTo>
                  <a:pt x="102934" y="87901"/>
                </a:lnTo>
                <a:lnTo>
                  <a:pt x="104177" y="86353"/>
                </a:lnTo>
                <a:lnTo>
                  <a:pt x="55645" y="86353"/>
                </a:lnTo>
                <a:lnTo>
                  <a:pt x="53295" y="83191"/>
                </a:lnTo>
                <a:lnTo>
                  <a:pt x="53295" y="81083"/>
                </a:lnTo>
                <a:lnTo>
                  <a:pt x="46812" y="66679"/>
                </a:lnTo>
                <a:lnTo>
                  <a:pt x="40073" y="57402"/>
                </a:lnTo>
                <a:lnTo>
                  <a:pt x="38922" y="41218"/>
                </a:lnTo>
                <a:lnTo>
                  <a:pt x="48215" y="32935"/>
                </a:lnTo>
                <a:lnTo>
                  <a:pt x="64887" y="30128"/>
                </a:lnTo>
                <a:lnTo>
                  <a:pt x="112195" y="30128"/>
                </a:lnTo>
                <a:lnTo>
                  <a:pt x="111410" y="28318"/>
                </a:lnTo>
                <a:lnTo>
                  <a:pt x="103761" y="18618"/>
                </a:lnTo>
                <a:lnTo>
                  <a:pt x="93355" y="10597"/>
                </a:lnTo>
                <a:lnTo>
                  <a:pt x="80297" y="4594"/>
                </a:lnTo>
                <a:lnTo>
                  <a:pt x="64693" y="948"/>
                </a:lnTo>
                <a:lnTo>
                  <a:pt x="46650" y="0"/>
                </a:lnTo>
                <a:close/>
              </a:path>
              <a:path w="118109" h="163830">
                <a:moveTo>
                  <a:pt x="112195" y="30128"/>
                </a:moveTo>
                <a:lnTo>
                  <a:pt x="64887" y="30128"/>
                </a:lnTo>
                <a:lnTo>
                  <a:pt x="76692" y="37507"/>
                </a:lnTo>
                <a:lnTo>
                  <a:pt x="81531" y="50027"/>
                </a:lnTo>
                <a:lnTo>
                  <a:pt x="76647" y="62443"/>
                </a:lnTo>
                <a:lnTo>
                  <a:pt x="65068" y="69475"/>
                </a:lnTo>
                <a:lnTo>
                  <a:pt x="65068" y="83191"/>
                </a:lnTo>
                <a:lnTo>
                  <a:pt x="61537" y="86353"/>
                </a:lnTo>
                <a:lnTo>
                  <a:pt x="104177" y="86353"/>
                </a:lnTo>
                <a:lnTo>
                  <a:pt x="111131" y="77694"/>
                </a:lnTo>
                <a:lnTo>
                  <a:pt x="116256" y="65799"/>
                </a:lnTo>
                <a:lnTo>
                  <a:pt x="118027" y="52597"/>
                </a:lnTo>
                <a:lnTo>
                  <a:pt x="118013" y="51397"/>
                </a:lnTo>
                <a:lnTo>
                  <a:pt x="116196" y="39358"/>
                </a:lnTo>
                <a:lnTo>
                  <a:pt x="112195" y="30128"/>
                </a:lnTo>
                <a:close/>
              </a:path>
            </a:pathLst>
          </a:custGeom>
          <a:solidFill>
            <a:srgbClr val="FFFFFF"/>
          </a:solidFill>
        </p:spPr>
        <p:txBody>
          <a:bodyPr wrap="square" lIns="0" tIns="0" rIns="0" bIns="0" rtlCol="0"/>
          <a:lstStyle/>
          <a:p>
            <a:endParaRPr dirty="0"/>
          </a:p>
        </p:txBody>
      </p:sp>
      <p:graphicFrame>
        <p:nvGraphicFramePr>
          <p:cNvPr id="16" name="Table 15"/>
          <p:cNvGraphicFramePr>
            <a:graphicFrameLocks noGrp="1"/>
          </p:cNvGraphicFramePr>
          <p:nvPr>
            <p:extLst>
              <p:ext uri="{D42A27DB-BD31-4B8C-83A1-F6EECF244321}">
                <p14:modId xmlns:p14="http://schemas.microsoft.com/office/powerpoint/2010/main" val="2574540823"/>
              </p:ext>
            </p:extLst>
          </p:nvPr>
        </p:nvGraphicFramePr>
        <p:xfrm>
          <a:off x="7192078" y="591253"/>
          <a:ext cx="4466520" cy="586740"/>
        </p:xfrm>
        <a:graphic>
          <a:graphicData uri="http://schemas.openxmlformats.org/drawingml/2006/table">
            <a:tbl>
              <a:tblPr firstRow="1" bandRow="1">
                <a:tableStyleId>{2D5ABB26-0587-4C30-8999-92F81FD0307C}</a:tableStyleId>
              </a:tblPr>
              <a:tblGrid>
                <a:gridCol w="893304">
                  <a:extLst>
                    <a:ext uri="{9D8B030D-6E8A-4147-A177-3AD203B41FA5}">
                      <a16:colId xmlns:a16="http://schemas.microsoft.com/office/drawing/2014/main" xmlns="" val="20000"/>
                    </a:ext>
                  </a:extLst>
                </a:gridCol>
                <a:gridCol w="893304">
                  <a:extLst>
                    <a:ext uri="{9D8B030D-6E8A-4147-A177-3AD203B41FA5}">
                      <a16:colId xmlns:a16="http://schemas.microsoft.com/office/drawing/2014/main" xmlns="" val="20001"/>
                    </a:ext>
                  </a:extLst>
                </a:gridCol>
                <a:gridCol w="893304">
                  <a:extLst>
                    <a:ext uri="{9D8B030D-6E8A-4147-A177-3AD203B41FA5}">
                      <a16:colId xmlns:a16="http://schemas.microsoft.com/office/drawing/2014/main" xmlns="" val="20002"/>
                    </a:ext>
                  </a:extLst>
                </a:gridCol>
                <a:gridCol w="893304">
                  <a:extLst>
                    <a:ext uri="{9D8B030D-6E8A-4147-A177-3AD203B41FA5}">
                      <a16:colId xmlns:a16="http://schemas.microsoft.com/office/drawing/2014/main" xmlns="" val="20003"/>
                    </a:ext>
                  </a:extLst>
                </a:gridCol>
                <a:gridCol w="893304">
                  <a:extLst>
                    <a:ext uri="{9D8B030D-6E8A-4147-A177-3AD203B41FA5}">
                      <a16:colId xmlns:a16="http://schemas.microsoft.com/office/drawing/2014/main" xmlns="" val="20004"/>
                    </a:ext>
                  </a:extLst>
                </a:gridCol>
              </a:tblGrid>
              <a:tr h="293370">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Overall</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Schedule</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Risk/Issues</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Quality</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Resources</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extLst>
                  <a:ext uri="{0D108BD9-81ED-4DB2-BD59-A6C34878D82A}">
                    <a16:rowId xmlns:a16="http://schemas.microsoft.com/office/drawing/2014/main" xmlns="" val="10000"/>
                  </a:ext>
                </a:extLst>
              </a:tr>
              <a:tr h="293370">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84455">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03396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 xmlns:a16="http://schemas.microsoft.com/office/drawing/2014/main" id="{0E2C05B4-8F37-4E95-A73B-ED00DE3309FB}"/>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52"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 xmlns:a16="http://schemas.microsoft.com/office/drawing/2014/main" id="{9854F7D8-F58F-433D-8AB3-4CC80A4F93E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latin typeface="Trebuchet MS" panose="020B0603020202020204" pitchFamily="34" charset="0"/>
              <a:ea typeface="+mj-ea"/>
              <a:sym typeface="Trebuchet MS" panose="020B0603020202020204" pitchFamily="34" charset="0"/>
            </a:endParaRPr>
          </a:p>
        </p:txBody>
      </p:sp>
      <p:sp>
        <p:nvSpPr>
          <p:cNvPr id="4" name="Title 3">
            <a:extLst>
              <a:ext uri="{FF2B5EF4-FFF2-40B4-BE49-F238E27FC236}">
                <a16:creationId xmlns="" xmlns:a16="http://schemas.microsoft.com/office/drawing/2014/main" id="{36C9F271-EE74-49AE-8E89-B6B6D2998DF0}"/>
              </a:ext>
            </a:extLst>
          </p:cNvPr>
          <p:cNvSpPr>
            <a:spLocks noGrp="1"/>
          </p:cNvSpPr>
          <p:nvPr>
            <p:ph type="title"/>
          </p:nvPr>
        </p:nvSpPr>
        <p:spPr>
          <a:xfrm>
            <a:off x="395386" y="453736"/>
            <a:ext cx="10957356" cy="430887"/>
          </a:xfrm>
        </p:spPr>
        <p:txBody>
          <a:bodyPr/>
          <a:lstStyle/>
          <a:p>
            <a:r>
              <a:rPr lang="en-US" dirty="0"/>
              <a:t>Information Technology</a:t>
            </a:r>
          </a:p>
        </p:txBody>
      </p:sp>
      <p:sp>
        <p:nvSpPr>
          <p:cNvPr id="3" name="Slide Number Placeholder 2">
            <a:extLst>
              <a:ext uri="{FF2B5EF4-FFF2-40B4-BE49-F238E27FC236}">
                <a16:creationId xmlns="" xmlns:a16="http://schemas.microsoft.com/office/drawing/2014/main" id="{1C10BECF-1A4D-4AA2-AA63-A54F259DF171}"/>
              </a:ext>
            </a:extLst>
          </p:cNvPr>
          <p:cNvSpPr>
            <a:spLocks noGrp="1"/>
          </p:cNvSpPr>
          <p:nvPr>
            <p:ph type="sldNum" sz="quarter" idx="7"/>
          </p:nvPr>
        </p:nvSpPr>
        <p:spPr/>
        <p:txBody>
          <a:bodyPr/>
          <a:lstStyle/>
          <a:p>
            <a:fld id="{B6F15528-21DE-4FAA-801E-634DDDAF4B2B}" type="slidenum">
              <a:rPr lang="en-US" smtClean="0"/>
              <a:t>9</a:t>
            </a:fld>
            <a:endParaRPr lang="en-US"/>
          </a:p>
        </p:txBody>
      </p:sp>
      <p:sp>
        <p:nvSpPr>
          <p:cNvPr id="8" name="object 2">
            <a:extLst>
              <a:ext uri="{FF2B5EF4-FFF2-40B4-BE49-F238E27FC236}">
                <a16:creationId xmlns="" xmlns:a16="http://schemas.microsoft.com/office/drawing/2014/main" id="{2A36C16A-EA7B-4084-B601-A92ABBC78AA4}"/>
              </a:ext>
            </a:extLst>
          </p:cNvPr>
          <p:cNvSpPr/>
          <p:nvPr/>
        </p:nvSpPr>
        <p:spPr>
          <a:xfrm>
            <a:off x="381000" y="1348383"/>
            <a:ext cx="5562599" cy="430887"/>
          </a:xfrm>
          <a:custGeom>
            <a:avLst/>
            <a:gdLst/>
            <a:ahLst/>
            <a:cxnLst/>
            <a:rect l="l" t="t" r="r" b="b"/>
            <a:pathLst>
              <a:path w="1748155" h="371475">
                <a:moveTo>
                  <a:pt x="0" y="0"/>
                </a:moveTo>
                <a:lnTo>
                  <a:pt x="1747621" y="0"/>
                </a:lnTo>
                <a:lnTo>
                  <a:pt x="1747621" y="371182"/>
                </a:lnTo>
                <a:lnTo>
                  <a:pt x="0" y="371182"/>
                </a:lnTo>
                <a:lnTo>
                  <a:pt x="0" y="0"/>
                </a:lnTo>
                <a:close/>
              </a:path>
            </a:pathLst>
          </a:custGeom>
          <a:solidFill>
            <a:srgbClr val="EE504F"/>
          </a:solidFill>
        </p:spPr>
        <p:txBody>
          <a:bodyPr wrap="square" lIns="0" tIns="0" rIns="0" bIns="0" rtlCol="0" anchor="ctr"/>
          <a:lstStyle/>
          <a:p>
            <a:pPr algn="ctr"/>
            <a:r>
              <a:rPr lang="en-US" sz="1400" dirty="0">
                <a:solidFill>
                  <a:schemeClr val="bg1"/>
                </a:solidFill>
                <a:latin typeface="Trebuchet MS" panose="020B0603020202020204" pitchFamily="34" charset="0"/>
              </a:rPr>
              <a:t>Achievements from previous week </a:t>
            </a:r>
            <a:endParaRPr sz="1400" dirty="0">
              <a:solidFill>
                <a:schemeClr val="bg1"/>
              </a:solidFill>
              <a:latin typeface="Trebuchet MS" panose="020B0603020202020204" pitchFamily="34" charset="0"/>
            </a:endParaRPr>
          </a:p>
        </p:txBody>
      </p:sp>
      <p:sp>
        <p:nvSpPr>
          <p:cNvPr id="11" name="object 6">
            <a:extLst>
              <a:ext uri="{FF2B5EF4-FFF2-40B4-BE49-F238E27FC236}">
                <a16:creationId xmlns="" xmlns:a16="http://schemas.microsoft.com/office/drawing/2014/main" id="{83BAB338-BE81-49B6-AC7D-0BA0A25E443F}"/>
              </a:ext>
            </a:extLst>
          </p:cNvPr>
          <p:cNvSpPr/>
          <p:nvPr/>
        </p:nvSpPr>
        <p:spPr>
          <a:xfrm>
            <a:off x="381000" y="1760220"/>
            <a:ext cx="5562599" cy="4640579"/>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9F7EF"/>
          </a:solidFill>
        </p:spPr>
        <p:txBody>
          <a:bodyPr wrap="square" lIns="0" tIns="0" rIns="0" bIns="0" rtlCol="0" anchor="t"/>
          <a:lstStyle/>
          <a:p>
            <a:pPr marL="285750" lvl="0" indent="-285750">
              <a:spcAft>
                <a:spcPts val="600"/>
              </a:spcAft>
              <a:buFont typeface="Wingdings" panose="05000000000000000000" pitchFamily="2" charset="2"/>
              <a:buChar char="§"/>
            </a:pPr>
            <a:endParaRPr lang="en-US" altLang="en-US" sz="1200" dirty="0">
              <a:solidFill>
                <a:prstClr val="black"/>
              </a:solidFill>
              <a:latin typeface="Trebuchet MS" panose="020B0603020202020204" pitchFamily="34" charset="0"/>
            </a:endParaRPr>
          </a:p>
          <a:p>
            <a:pPr marL="285750" indent="-285750">
              <a:spcAft>
                <a:spcPts val="600"/>
              </a:spcAft>
              <a:buFont typeface="Wingdings" panose="05000000000000000000" pitchFamily="2" charset="2"/>
              <a:buChar char="§"/>
            </a:pPr>
            <a:r>
              <a:rPr lang="en-US" altLang="en-US" sz="1200" dirty="0" smtClean="0">
                <a:latin typeface="Trebuchet MS" panose="020B0603020202020204" pitchFamily="34" charset="0"/>
              </a:rPr>
              <a:t>Received FQTQ responses to applications assessment survey. </a:t>
            </a:r>
            <a:r>
              <a:rPr lang="en-US" altLang="en-US" sz="1200" dirty="0">
                <a:latin typeface="Trebuchet MS" panose="020B0603020202020204" pitchFamily="34" charset="0"/>
              </a:rPr>
              <a:t>however </a:t>
            </a:r>
            <a:r>
              <a:rPr lang="en-US" altLang="en-US" sz="1200" dirty="0" smtClean="0">
                <a:latin typeface="Trebuchet MS" panose="020B0603020202020204" pitchFamily="34" charset="0"/>
              </a:rPr>
              <a:t>a number of responses are </a:t>
            </a:r>
            <a:r>
              <a:rPr lang="en-US" altLang="en-US" sz="1200" dirty="0">
                <a:latin typeface="Trebuchet MS" panose="020B0603020202020204" pitchFamily="34" charset="0"/>
              </a:rPr>
              <a:t>yet to be received (Functional – 14; Technical – 3)</a:t>
            </a:r>
          </a:p>
          <a:p>
            <a:pPr marL="285750" indent="-285750">
              <a:spcAft>
                <a:spcPts val="600"/>
              </a:spcAft>
              <a:buFont typeface="Wingdings" panose="05000000000000000000" pitchFamily="2" charset="2"/>
              <a:buChar char="§"/>
            </a:pPr>
            <a:r>
              <a:rPr lang="en-US" altLang="en-US" sz="1200" dirty="0">
                <a:latin typeface="Trebuchet MS" panose="020B0603020202020204" pitchFamily="34" charset="0"/>
              </a:rPr>
              <a:t>Conducted meeting with TPO (</a:t>
            </a:r>
            <a:r>
              <a:rPr lang="en-US" altLang="en-US" sz="1200" dirty="0" smtClean="0">
                <a:latin typeface="Trebuchet MS" panose="020B0603020202020204" pitchFamily="34" charset="0"/>
              </a:rPr>
              <a:t>Mr. Junaid) </a:t>
            </a:r>
            <a:r>
              <a:rPr lang="en-US" altLang="en-US" sz="1200" dirty="0">
                <a:latin typeface="Trebuchet MS" panose="020B0603020202020204" pitchFamily="34" charset="0"/>
              </a:rPr>
              <a:t>to address concerns about the FQTQ </a:t>
            </a:r>
            <a:r>
              <a:rPr lang="en-US" altLang="en-US" sz="1200" dirty="0" smtClean="0">
                <a:latin typeface="Trebuchet MS" panose="020B0603020202020204" pitchFamily="34" charset="0"/>
              </a:rPr>
              <a:t>surveys and align on the current state assessment process</a:t>
            </a:r>
            <a:endParaRPr lang="en-US" altLang="en-US" sz="1200" dirty="0">
              <a:latin typeface="Trebuchet MS" panose="020B0603020202020204" pitchFamily="34" charset="0"/>
            </a:endParaRPr>
          </a:p>
          <a:p>
            <a:pPr marL="285750" indent="-285750">
              <a:spcAft>
                <a:spcPts val="600"/>
              </a:spcAft>
              <a:buFont typeface="Wingdings" panose="05000000000000000000" pitchFamily="2" charset="2"/>
              <a:buChar char="§"/>
            </a:pPr>
            <a:r>
              <a:rPr lang="en-US" altLang="en-US" sz="1200" dirty="0" smtClean="0">
                <a:latin typeface="Trebuchet MS" panose="020B0603020202020204" pitchFamily="34" charset="0"/>
              </a:rPr>
              <a:t>Ongoing alignment the </a:t>
            </a:r>
            <a:r>
              <a:rPr lang="en-US" altLang="en-US" sz="1200" dirty="0">
                <a:latin typeface="Trebuchet MS" panose="020B0603020202020204" pitchFamily="34" charset="0"/>
              </a:rPr>
              <a:t>current state assessment deliverable with transformation workstreams</a:t>
            </a:r>
          </a:p>
          <a:p>
            <a:pPr marL="285750" indent="-285750">
              <a:spcAft>
                <a:spcPts val="600"/>
              </a:spcAft>
              <a:buFont typeface="Wingdings" panose="05000000000000000000" pitchFamily="2" charset="2"/>
              <a:buChar char="§"/>
            </a:pPr>
            <a:r>
              <a:rPr lang="en-US" altLang="en-US" sz="1200" dirty="0" smtClean="0">
                <a:latin typeface="Trebuchet MS" panose="020B0603020202020204" pitchFamily="34" charset="0"/>
              </a:rPr>
              <a:t>Further </a:t>
            </a:r>
            <a:r>
              <a:rPr lang="en-US" altLang="en-US" sz="1200" dirty="0">
                <a:latin typeface="Trebuchet MS" panose="020B0603020202020204" pitchFamily="34" charset="0"/>
              </a:rPr>
              <a:t>developed the IT current state assessment report covering </a:t>
            </a:r>
            <a:r>
              <a:rPr lang="en-US" altLang="en-US" sz="1200" dirty="0" err="1" smtClean="0">
                <a:latin typeface="Trebuchet MS" panose="020B0603020202020204" pitchFamily="34" charset="0"/>
              </a:rPr>
              <a:t>DoIT</a:t>
            </a:r>
            <a:r>
              <a:rPr lang="en-US" altLang="en-US" sz="1200" dirty="0" smtClean="0">
                <a:latin typeface="Trebuchet MS" panose="020B0603020202020204" pitchFamily="34" charset="0"/>
              </a:rPr>
              <a:t> </a:t>
            </a:r>
            <a:r>
              <a:rPr lang="en-US" altLang="en-US" sz="1200" dirty="0">
                <a:latin typeface="Trebuchet MS" panose="020B0603020202020204" pitchFamily="34" charset="0"/>
              </a:rPr>
              <a:t>budget </a:t>
            </a:r>
            <a:r>
              <a:rPr lang="en-US" altLang="en-US" sz="1200" dirty="0" smtClean="0">
                <a:latin typeface="Trebuchet MS" panose="020B0603020202020204" pitchFamily="34" charset="0"/>
              </a:rPr>
              <a:t>analysis</a:t>
            </a:r>
            <a:endParaRPr lang="en-US" altLang="en-US" sz="1200" dirty="0">
              <a:latin typeface="Trebuchet MS" panose="020B0603020202020204" pitchFamily="34" charset="0"/>
            </a:endParaRPr>
          </a:p>
          <a:p>
            <a:pPr marL="285750" lvl="1" indent="-285750">
              <a:spcAft>
                <a:spcPts val="600"/>
              </a:spcAft>
              <a:buFont typeface="Wingdings" panose="05000000000000000000" pitchFamily="2" charset="2"/>
              <a:buChar char="§"/>
            </a:pPr>
            <a:r>
              <a:rPr lang="en-US" altLang="en-US" sz="1200" dirty="0">
                <a:solidFill>
                  <a:prstClr val="black"/>
                </a:solidFill>
                <a:latin typeface="Trebuchet MS" panose="020B0603020202020204" pitchFamily="34" charset="0"/>
              </a:rPr>
              <a:t>Continued to collate and analyze identified IT gaps and pain-points from IT and non-IT meetings and </a:t>
            </a:r>
            <a:r>
              <a:rPr lang="en-US" altLang="en-US" sz="1200" dirty="0" smtClean="0">
                <a:solidFill>
                  <a:prstClr val="black"/>
                </a:solidFill>
                <a:latin typeface="Trebuchet MS" panose="020B0603020202020204" pitchFamily="34" charset="0"/>
              </a:rPr>
              <a:t>workshops</a:t>
            </a:r>
            <a:endParaRPr lang="en-US" altLang="en-US" sz="1200" dirty="0">
              <a:solidFill>
                <a:prstClr val="black"/>
              </a:solidFill>
              <a:latin typeface="Trebuchet MS" panose="020B0603020202020204" pitchFamily="34" charset="0"/>
            </a:endParaRPr>
          </a:p>
        </p:txBody>
      </p:sp>
      <p:sp>
        <p:nvSpPr>
          <p:cNvPr id="13" name="object 2">
            <a:extLst>
              <a:ext uri="{FF2B5EF4-FFF2-40B4-BE49-F238E27FC236}">
                <a16:creationId xmlns="" xmlns:a16="http://schemas.microsoft.com/office/drawing/2014/main" id="{67F6F79F-1220-4177-BBDE-7580A1A77AF4}"/>
              </a:ext>
            </a:extLst>
          </p:cNvPr>
          <p:cNvSpPr/>
          <p:nvPr/>
        </p:nvSpPr>
        <p:spPr>
          <a:xfrm>
            <a:off x="6248400" y="1348384"/>
            <a:ext cx="5562599" cy="430887"/>
          </a:xfrm>
          <a:custGeom>
            <a:avLst/>
            <a:gdLst/>
            <a:ahLst/>
            <a:cxnLst/>
            <a:rect l="l" t="t" r="r" b="b"/>
            <a:pathLst>
              <a:path w="1748155" h="371475">
                <a:moveTo>
                  <a:pt x="0" y="0"/>
                </a:moveTo>
                <a:lnTo>
                  <a:pt x="1747621" y="0"/>
                </a:lnTo>
                <a:lnTo>
                  <a:pt x="1747621" y="371182"/>
                </a:lnTo>
                <a:lnTo>
                  <a:pt x="0" y="371182"/>
                </a:lnTo>
                <a:lnTo>
                  <a:pt x="0" y="0"/>
                </a:lnTo>
                <a:close/>
              </a:path>
            </a:pathLst>
          </a:custGeom>
          <a:solidFill>
            <a:srgbClr val="EE504F"/>
          </a:solidFill>
        </p:spPr>
        <p:txBody>
          <a:bodyPr wrap="square" lIns="0" tIns="0" rIns="0" bIns="0" rtlCol="0" anchor="ctr"/>
          <a:lstStyle/>
          <a:p>
            <a:pPr algn="ctr"/>
            <a:r>
              <a:rPr lang="en-US" sz="1400" dirty="0">
                <a:solidFill>
                  <a:schemeClr val="bg1"/>
                </a:solidFill>
                <a:latin typeface="Trebuchet MS" panose="020B0603020202020204" pitchFamily="34" charset="0"/>
              </a:rPr>
              <a:t>Actions for Next Week</a:t>
            </a:r>
            <a:endParaRPr sz="1400" dirty="0">
              <a:solidFill>
                <a:schemeClr val="bg1"/>
              </a:solidFill>
              <a:latin typeface="Trebuchet MS" panose="020B0603020202020204" pitchFamily="34" charset="0"/>
            </a:endParaRPr>
          </a:p>
        </p:txBody>
      </p:sp>
      <p:sp>
        <p:nvSpPr>
          <p:cNvPr id="14" name="object 6">
            <a:extLst>
              <a:ext uri="{FF2B5EF4-FFF2-40B4-BE49-F238E27FC236}">
                <a16:creationId xmlns="" xmlns:a16="http://schemas.microsoft.com/office/drawing/2014/main" id="{213839D2-61D0-4E8E-900D-4D158A554D16}"/>
              </a:ext>
            </a:extLst>
          </p:cNvPr>
          <p:cNvSpPr/>
          <p:nvPr/>
        </p:nvSpPr>
        <p:spPr>
          <a:xfrm>
            <a:off x="6248400" y="1760221"/>
            <a:ext cx="5562599" cy="4640579"/>
          </a:xfrm>
          <a:custGeom>
            <a:avLst/>
            <a:gdLst/>
            <a:ahLst/>
            <a:cxnLst/>
            <a:rect l="l" t="t" r="r" b="b"/>
            <a:pathLst>
              <a:path w="1748155" h="560704">
                <a:moveTo>
                  <a:pt x="0" y="0"/>
                </a:moveTo>
                <a:lnTo>
                  <a:pt x="1747621" y="0"/>
                </a:lnTo>
                <a:lnTo>
                  <a:pt x="1747621" y="560476"/>
                </a:lnTo>
                <a:lnTo>
                  <a:pt x="0" y="560476"/>
                </a:lnTo>
                <a:lnTo>
                  <a:pt x="0" y="0"/>
                </a:lnTo>
                <a:close/>
              </a:path>
            </a:pathLst>
          </a:custGeom>
          <a:solidFill>
            <a:srgbClr val="F9F7EF"/>
          </a:solidFill>
        </p:spPr>
        <p:txBody>
          <a:bodyPr wrap="square" lIns="0" tIns="0" rIns="0" bIns="0" rtlCol="0" anchor="t"/>
          <a:lstStyle/>
          <a:p>
            <a:pPr marL="285750" lvl="0" indent="-285750">
              <a:spcAft>
                <a:spcPts val="600"/>
              </a:spcAft>
              <a:buFont typeface="Wingdings" panose="05000000000000000000" pitchFamily="2" charset="2"/>
              <a:buChar char="§"/>
            </a:pPr>
            <a:endParaRPr lang="en-US" altLang="en-US" sz="1200" dirty="0" smtClean="0">
              <a:latin typeface="Trebuchet MS" panose="020B0603020202020204" pitchFamily="34" charset="0"/>
            </a:endParaRPr>
          </a:p>
          <a:p>
            <a:pPr marL="285750" indent="-285750">
              <a:spcAft>
                <a:spcPts val="600"/>
              </a:spcAft>
              <a:buFont typeface="Wingdings" panose="05000000000000000000" pitchFamily="2" charset="2"/>
              <a:buChar char="§"/>
            </a:pPr>
            <a:r>
              <a:rPr lang="en-US" altLang="en-US" sz="1200" dirty="0" smtClean="0">
                <a:latin typeface="Trebuchet MS" panose="020B0603020202020204" pitchFamily="34" charset="0"/>
              </a:rPr>
              <a:t>Discuss the IT current state assessment report to </a:t>
            </a:r>
            <a:r>
              <a:rPr lang="en-US" altLang="en-US" sz="1200" dirty="0">
                <a:latin typeface="Trebuchet MS" panose="020B0603020202020204" pitchFamily="34" charset="0"/>
              </a:rPr>
              <a:t>TPO </a:t>
            </a:r>
            <a:r>
              <a:rPr lang="en-US" altLang="en-US" sz="1200" dirty="0" smtClean="0">
                <a:latin typeface="Trebuchet MS" panose="020B0603020202020204" pitchFamily="34" charset="0"/>
              </a:rPr>
              <a:t>, and align on key findings</a:t>
            </a:r>
          </a:p>
          <a:p>
            <a:pPr marL="285750" indent="-285750">
              <a:spcAft>
                <a:spcPts val="600"/>
              </a:spcAft>
              <a:buFont typeface="Wingdings" panose="05000000000000000000" pitchFamily="2" charset="2"/>
              <a:buChar char="§"/>
            </a:pPr>
            <a:r>
              <a:rPr lang="en-US" altLang="en-US" sz="1200" dirty="0" smtClean="0">
                <a:latin typeface="Trebuchet MS" panose="020B0603020202020204" pitchFamily="34" charset="0"/>
              </a:rPr>
              <a:t>Follow </a:t>
            </a:r>
            <a:r>
              <a:rPr lang="en-US" altLang="en-US" sz="1200" dirty="0">
                <a:latin typeface="Trebuchet MS" panose="020B0603020202020204" pitchFamily="34" charset="0"/>
              </a:rPr>
              <a:t>up with TPO </a:t>
            </a:r>
            <a:r>
              <a:rPr lang="en-US" altLang="en-US" sz="1200" dirty="0" smtClean="0">
                <a:latin typeface="Trebuchet MS" panose="020B0603020202020204" pitchFamily="34" charset="0"/>
              </a:rPr>
              <a:t>on </a:t>
            </a:r>
            <a:r>
              <a:rPr lang="en-US" altLang="en-US" sz="1200" dirty="0">
                <a:latin typeface="Trebuchet MS" panose="020B0603020202020204" pitchFamily="34" charset="0"/>
              </a:rPr>
              <a:t>pending FQTQ survey </a:t>
            </a:r>
            <a:r>
              <a:rPr lang="en-US" altLang="en-US" sz="1200" dirty="0" smtClean="0">
                <a:latin typeface="Trebuchet MS" panose="020B0603020202020204" pitchFamily="34" charset="0"/>
              </a:rPr>
              <a:t>results and requested salaries data</a:t>
            </a:r>
            <a:endParaRPr lang="en-US" altLang="en-US" sz="1200" dirty="0">
              <a:latin typeface="Trebuchet MS" panose="020B0603020202020204" pitchFamily="34" charset="0"/>
            </a:endParaRPr>
          </a:p>
          <a:p>
            <a:pPr marL="285750" indent="-285750">
              <a:spcAft>
                <a:spcPts val="600"/>
              </a:spcAft>
              <a:buFont typeface="Wingdings" panose="05000000000000000000" pitchFamily="2" charset="2"/>
              <a:buChar char="§"/>
            </a:pPr>
            <a:r>
              <a:rPr lang="en-US" altLang="en-US" sz="1200" dirty="0">
                <a:latin typeface="Trebuchet MS" panose="020B0603020202020204" pitchFamily="34" charset="0"/>
              </a:rPr>
              <a:t>Conduct alignment meetings with key stakeholders across </a:t>
            </a:r>
            <a:r>
              <a:rPr lang="en-US" altLang="en-US" sz="1200" dirty="0" err="1">
                <a:latin typeface="Trebuchet MS" panose="020B0603020202020204" pitchFamily="34" charset="0"/>
              </a:rPr>
              <a:t>DoIT</a:t>
            </a:r>
            <a:r>
              <a:rPr lang="en-US" altLang="en-US" sz="1200" dirty="0">
                <a:latin typeface="Trebuchet MS" panose="020B0603020202020204" pitchFamily="34" charset="0"/>
              </a:rPr>
              <a:t> (including but not limited to applications, infrastructure, support and admin) </a:t>
            </a:r>
            <a:r>
              <a:rPr lang="en-US" altLang="en-US" sz="1200" dirty="0" smtClean="0">
                <a:latin typeface="Trebuchet MS" panose="020B0603020202020204" pitchFamily="34" charset="0"/>
              </a:rPr>
              <a:t>to </a:t>
            </a:r>
            <a:r>
              <a:rPr lang="en-US" altLang="en-US" sz="1200" dirty="0">
                <a:latin typeface="Trebuchet MS" panose="020B0603020202020204" pitchFamily="34" charset="0"/>
              </a:rPr>
              <a:t>validate current state key findings</a:t>
            </a:r>
            <a:endParaRPr lang="en-US" altLang="en-US" sz="1200" dirty="0" smtClean="0">
              <a:latin typeface="Trebuchet MS" panose="020B0603020202020204" pitchFamily="34" charset="0"/>
            </a:endParaRPr>
          </a:p>
          <a:p>
            <a:pPr marL="285750" lvl="0" indent="-285750">
              <a:spcAft>
                <a:spcPts val="600"/>
              </a:spcAft>
              <a:buFont typeface="Wingdings" panose="05000000000000000000" pitchFamily="2" charset="2"/>
              <a:buChar char="§"/>
            </a:pPr>
            <a:r>
              <a:rPr lang="en-US" altLang="en-US" sz="1200" dirty="0" smtClean="0">
                <a:latin typeface="Trebuchet MS" panose="020B0603020202020204" pitchFamily="34" charset="0"/>
              </a:rPr>
              <a:t>Continue to </a:t>
            </a:r>
            <a:r>
              <a:rPr lang="en-US" altLang="en-US" sz="1200" dirty="0">
                <a:latin typeface="Trebuchet MS" panose="020B0603020202020204" pitchFamily="34" charset="0"/>
              </a:rPr>
              <a:t>e</a:t>
            </a:r>
            <a:r>
              <a:rPr lang="en-US" altLang="en-US" sz="1200" dirty="0" smtClean="0">
                <a:latin typeface="Trebuchet MS" panose="020B0603020202020204" pitchFamily="34" charset="0"/>
              </a:rPr>
              <a:t>ngage </a:t>
            </a:r>
            <a:r>
              <a:rPr lang="en-US" altLang="en-US" sz="1200" dirty="0">
                <a:latin typeface="Trebuchet MS" panose="020B0603020202020204" pitchFamily="34" charset="0"/>
              </a:rPr>
              <a:t>IT SME to validate assessment and benchmarking findings and obtain further insights on higher-education specific leading </a:t>
            </a:r>
            <a:r>
              <a:rPr lang="en-US" altLang="en-US" sz="1200" dirty="0" smtClean="0">
                <a:latin typeface="Trebuchet MS" panose="020B0603020202020204" pitchFamily="34" charset="0"/>
              </a:rPr>
              <a:t>practices</a:t>
            </a:r>
          </a:p>
          <a:p>
            <a:pPr marL="285750" lvl="0" indent="-285750">
              <a:spcAft>
                <a:spcPts val="600"/>
              </a:spcAft>
              <a:buFont typeface="Wingdings" panose="05000000000000000000" pitchFamily="2" charset="2"/>
              <a:buChar char="§"/>
            </a:pPr>
            <a:r>
              <a:rPr lang="en-US" altLang="en-US" sz="1200" dirty="0" smtClean="0">
                <a:latin typeface="Trebuchet MS" panose="020B0603020202020204" pitchFamily="34" charset="0"/>
              </a:rPr>
              <a:t>Initiate the design phase by preparing the relevant deliverable outline</a:t>
            </a:r>
            <a:endParaRPr lang="en-US" altLang="en-US" sz="1200" dirty="0">
              <a:latin typeface="Trebuchet MS" panose="020B0603020202020204" pitchFamily="34" charset="0"/>
            </a:endParaRPr>
          </a:p>
          <a:p>
            <a:pPr>
              <a:spcAft>
                <a:spcPts val="600"/>
              </a:spcAft>
            </a:pPr>
            <a:endParaRPr lang="en-US" altLang="en-US" sz="1200" dirty="0">
              <a:latin typeface="Trebuchet MS" panose="020B0603020202020204" pitchFamily="34" charset="0"/>
            </a:endParaRPr>
          </a:p>
        </p:txBody>
      </p:sp>
      <p:sp>
        <p:nvSpPr>
          <p:cNvPr id="15" name="object 23">
            <a:extLst>
              <a:ext uri="{FF2B5EF4-FFF2-40B4-BE49-F238E27FC236}">
                <a16:creationId xmlns="" xmlns:a16="http://schemas.microsoft.com/office/drawing/2014/main" id="{09B09575-A447-41E8-B464-B29442CC9DDB}"/>
              </a:ext>
            </a:extLst>
          </p:cNvPr>
          <p:cNvSpPr/>
          <p:nvPr/>
        </p:nvSpPr>
        <p:spPr>
          <a:xfrm>
            <a:off x="990600" y="1425078"/>
            <a:ext cx="391795" cy="277495"/>
          </a:xfrm>
          <a:custGeom>
            <a:avLst/>
            <a:gdLst/>
            <a:ahLst/>
            <a:cxnLst/>
            <a:rect l="l" t="t" r="r" b="b"/>
            <a:pathLst>
              <a:path w="391794" h="277494">
                <a:moveTo>
                  <a:pt x="267333" y="248485"/>
                </a:moveTo>
                <a:lnTo>
                  <a:pt x="208365" y="248485"/>
                </a:lnTo>
                <a:lnTo>
                  <a:pt x="208441" y="248618"/>
                </a:lnTo>
                <a:lnTo>
                  <a:pt x="215263" y="256265"/>
                </a:lnTo>
                <a:lnTo>
                  <a:pt x="226061" y="265839"/>
                </a:lnTo>
                <a:lnTo>
                  <a:pt x="236485" y="274627"/>
                </a:lnTo>
                <a:lnTo>
                  <a:pt x="246162" y="277484"/>
                </a:lnTo>
                <a:lnTo>
                  <a:pt x="257782" y="274852"/>
                </a:lnTo>
                <a:lnTo>
                  <a:pt x="270154" y="265528"/>
                </a:lnTo>
                <a:lnTo>
                  <a:pt x="271268" y="254554"/>
                </a:lnTo>
                <a:lnTo>
                  <a:pt x="267333" y="248485"/>
                </a:lnTo>
                <a:close/>
              </a:path>
              <a:path w="391794" h="277494">
                <a:moveTo>
                  <a:pt x="133508" y="0"/>
                </a:moveTo>
                <a:lnTo>
                  <a:pt x="90948" y="9233"/>
                </a:lnTo>
                <a:lnTo>
                  <a:pt x="54196" y="29135"/>
                </a:lnTo>
                <a:lnTo>
                  <a:pt x="25366" y="58130"/>
                </a:lnTo>
                <a:lnTo>
                  <a:pt x="6571" y="94644"/>
                </a:lnTo>
                <a:lnTo>
                  <a:pt x="8" y="135455"/>
                </a:lnTo>
                <a:lnTo>
                  <a:pt x="0" y="137708"/>
                </a:lnTo>
                <a:lnTo>
                  <a:pt x="1529" y="150261"/>
                </a:lnTo>
                <a:lnTo>
                  <a:pt x="14601" y="186885"/>
                </a:lnTo>
                <a:lnTo>
                  <a:pt x="38120" y="218084"/>
                </a:lnTo>
                <a:lnTo>
                  <a:pt x="47849" y="227022"/>
                </a:lnTo>
                <a:lnTo>
                  <a:pt x="25574" y="247371"/>
                </a:lnTo>
                <a:lnTo>
                  <a:pt x="22189" y="256187"/>
                </a:lnTo>
                <a:lnTo>
                  <a:pt x="25627" y="266211"/>
                </a:lnTo>
                <a:lnTo>
                  <a:pt x="37197" y="277251"/>
                </a:lnTo>
                <a:lnTo>
                  <a:pt x="49362" y="277222"/>
                </a:lnTo>
                <a:lnTo>
                  <a:pt x="61054" y="271093"/>
                </a:lnTo>
                <a:lnTo>
                  <a:pt x="70451" y="263864"/>
                </a:lnTo>
                <a:lnTo>
                  <a:pt x="82713" y="256763"/>
                </a:lnTo>
                <a:lnTo>
                  <a:pt x="95953" y="252927"/>
                </a:lnTo>
                <a:lnTo>
                  <a:pt x="197120" y="252927"/>
                </a:lnTo>
                <a:lnTo>
                  <a:pt x="208365" y="248485"/>
                </a:lnTo>
                <a:lnTo>
                  <a:pt x="267333" y="248485"/>
                </a:lnTo>
                <a:lnTo>
                  <a:pt x="264549" y="244192"/>
                </a:lnTo>
                <a:lnTo>
                  <a:pt x="258165" y="235289"/>
                </a:lnTo>
                <a:lnTo>
                  <a:pt x="136450" y="235289"/>
                </a:lnTo>
                <a:lnTo>
                  <a:pt x="121393" y="233392"/>
                </a:lnTo>
                <a:lnTo>
                  <a:pt x="80771" y="218400"/>
                </a:lnTo>
                <a:lnTo>
                  <a:pt x="49500" y="191625"/>
                </a:lnTo>
                <a:lnTo>
                  <a:pt x="30832" y="155853"/>
                </a:lnTo>
                <a:lnTo>
                  <a:pt x="27086" y="129727"/>
                </a:lnTo>
                <a:lnTo>
                  <a:pt x="27118" y="126870"/>
                </a:lnTo>
                <a:lnTo>
                  <a:pt x="41604" y="79126"/>
                </a:lnTo>
                <a:lnTo>
                  <a:pt x="68753" y="50190"/>
                </a:lnTo>
                <a:lnTo>
                  <a:pt x="107309" y="31011"/>
                </a:lnTo>
                <a:lnTo>
                  <a:pt x="155049" y="24192"/>
                </a:lnTo>
                <a:lnTo>
                  <a:pt x="231306" y="24192"/>
                </a:lnTo>
                <a:lnTo>
                  <a:pt x="227788" y="21971"/>
                </a:lnTo>
                <a:lnTo>
                  <a:pt x="191916" y="7193"/>
                </a:lnTo>
                <a:lnTo>
                  <a:pt x="149220" y="376"/>
                </a:lnTo>
                <a:lnTo>
                  <a:pt x="133508" y="0"/>
                </a:lnTo>
                <a:close/>
              </a:path>
              <a:path w="391794" h="277494">
                <a:moveTo>
                  <a:pt x="197120" y="252927"/>
                </a:moveTo>
                <a:lnTo>
                  <a:pt x="95953" y="252927"/>
                </a:lnTo>
                <a:lnTo>
                  <a:pt x="108152" y="256617"/>
                </a:lnTo>
                <a:lnTo>
                  <a:pt x="120702" y="259262"/>
                </a:lnTo>
                <a:lnTo>
                  <a:pt x="133332" y="260835"/>
                </a:lnTo>
                <a:lnTo>
                  <a:pt x="146198" y="261362"/>
                </a:lnTo>
                <a:lnTo>
                  <a:pt x="159395" y="260821"/>
                </a:lnTo>
                <a:lnTo>
                  <a:pt x="172254" y="259254"/>
                </a:lnTo>
                <a:lnTo>
                  <a:pt x="184644" y="256687"/>
                </a:lnTo>
                <a:lnTo>
                  <a:pt x="196695" y="253095"/>
                </a:lnTo>
                <a:lnTo>
                  <a:pt x="197120" y="252927"/>
                </a:lnTo>
                <a:close/>
              </a:path>
              <a:path w="391794" h="277494">
                <a:moveTo>
                  <a:pt x="287028" y="92529"/>
                </a:moveTo>
                <a:lnTo>
                  <a:pt x="262328" y="105588"/>
                </a:lnTo>
                <a:lnTo>
                  <a:pt x="264270" y="117996"/>
                </a:lnTo>
                <a:lnTo>
                  <a:pt x="264534" y="131162"/>
                </a:lnTo>
                <a:lnTo>
                  <a:pt x="256050" y="168990"/>
                </a:lnTo>
                <a:lnTo>
                  <a:pt x="233193" y="200596"/>
                </a:lnTo>
                <a:lnTo>
                  <a:pt x="198187" y="223315"/>
                </a:lnTo>
                <a:lnTo>
                  <a:pt x="153251" y="234547"/>
                </a:lnTo>
                <a:lnTo>
                  <a:pt x="136450" y="235289"/>
                </a:lnTo>
                <a:lnTo>
                  <a:pt x="258165" y="235289"/>
                </a:lnTo>
                <a:lnTo>
                  <a:pt x="249557" y="223286"/>
                </a:lnTo>
                <a:lnTo>
                  <a:pt x="258039" y="214908"/>
                </a:lnTo>
                <a:lnTo>
                  <a:pt x="265767" y="205788"/>
                </a:lnTo>
                <a:lnTo>
                  <a:pt x="287661" y="160936"/>
                </a:lnTo>
                <a:lnTo>
                  <a:pt x="292523" y="117149"/>
                </a:lnTo>
                <a:lnTo>
                  <a:pt x="290140" y="104520"/>
                </a:lnTo>
                <a:lnTo>
                  <a:pt x="287028" y="92529"/>
                </a:lnTo>
                <a:close/>
              </a:path>
              <a:path w="391794" h="277494">
                <a:moveTo>
                  <a:pt x="145766" y="69644"/>
                </a:moveTo>
                <a:lnTo>
                  <a:pt x="104274" y="82544"/>
                </a:lnTo>
                <a:lnTo>
                  <a:pt x="80484" y="114804"/>
                </a:lnTo>
                <a:lnTo>
                  <a:pt x="78364" y="128189"/>
                </a:lnTo>
                <a:lnTo>
                  <a:pt x="80025" y="142452"/>
                </a:lnTo>
                <a:lnTo>
                  <a:pt x="102030" y="176435"/>
                </a:lnTo>
                <a:lnTo>
                  <a:pt x="141667" y="191146"/>
                </a:lnTo>
                <a:lnTo>
                  <a:pt x="157702" y="189816"/>
                </a:lnTo>
                <a:lnTo>
                  <a:pt x="172306" y="185921"/>
                </a:lnTo>
                <a:lnTo>
                  <a:pt x="185208" y="179738"/>
                </a:lnTo>
                <a:lnTo>
                  <a:pt x="196132" y="171547"/>
                </a:lnTo>
                <a:lnTo>
                  <a:pt x="203900" y="162661"/>
                </a:lnTo>
                <a:lnTo>
                  <a:pt x="157178" y="162661"/>
                </a:lnTo>
                <a:lnTo>
                  <a:pt x="138891" y="161544"/>
                </a:lnTo>
                <a:lnTo>
                  <a:pt x="124940" y="156784"/>
                </a:lnTo>
                <a:lnTo>
                  <a:pt x="115314" y="148945"/>
                </a:lnTo>
                <a:lnTo>
                  <a:pt x="110004" y="138592"/>
                </a:lnTo>
                <a:lnTo>
                  <a:pt x="111690" y="122087"/>
                </a:lnTo>
                <a:lnTo>
                  <a:pt x="117746" y="109644"/>
                </a:lnTo>
                <a:lnTo>
                  <a:pt x="127328" y="101342"/>
                </a:lnTo>
                <a:lnTo>
                  <a:pt x="139591" y="97260"/>
                </a:lnTo>
                <a:lnTo>
                  <a:pt x="169499" y="97260"/>
                </a:lnTo>
                <a:lnTo>
                  <a:pt x="189111" y="82521"/>
                </a:lnTo>
                <a:lnTo>
                  <a:pt x="178609" y="76303"/>
                </a:lnTo>
                <a:lnTo>
                  <a:pt x="166467" y="72117"/>
                </a:lnTo>
                <a:lnTo>
                  <a:pt x="153328" y="69963"/>
                </a:lnTo>
                <a:lnTo>
                  <a:pt x="145766" y="69644"/>
                </a:lnTo>
                <a:close/>
              </a:path>
              <a:path w="391794" h="277494">
                <a:moveTo>
                  <a:pt x="184285" y="135455"/>
                </a:moveTo>
                <a:lnTo>
                  <a:pt x="179222" y="147779"/>
                </a:lnTo>
                <a:lnTo>
                  <a:pt x="169829" y="157060"/>
                </a:lnTo>
                <a:lnTo>
                  <a:pt x="157178" y="162661"/>
                </a:lnTo>
                <a:lnTo>
                  <a:pt x="203900" y="162661"/>
                </a:lnTo>
                <a:lnTo>
                  <a:pt x="204805" y="161626"/>
                </a:lnTo>
                <a:lnTo>
                  <a:pt x="210954" y="150253"/>
                </a:lnTo>
                <a:lnTo>
                  <a:pt x="214304" y="137708"/>
                </a:lnTo>
                <a:lnTo>
                  <a:pt x="184285" y="135455"/>
                </a:lnTo>
                <a:close/>
              </a:path>
              <a:path w="391794" h="277494">
                <a:moveTo>
                  <a:pt x="214791" y="75371"/>
                </a:moveTo>
                <a:lnTo>
                  <a:pt x="213191" y="75371"/>
                </a:lnTo>
                <a:lnTo>
                  <a:pt x="208785" y="76353"/>
                </a:lnTo>
                <a:lnTo>
                  <a:pt x="198700" y="84761"/>
                </a:lnTo>
                <a:lnTo>
                  <a:pt x="177782" y="102551"/>
                </a:lnTo>
                <a:lnTo>
                  <a:pt x="169470" y="109644"/>
                </a:lnTo>
                <a:lnTo>
                  <a:pt x="160036" y="117608"/>
                </a:lnTo>
                <a:lnTo>
                  <a:pt x="150580" y="125435"/>
                </a:lnTo>
                <a:lnTo>
                  <a:pt x="148979" y="126870"/>
                </a:lnTo>
                <a:lnTo>
                  <a:pt x="148979" y="129727"/>
                </a:lnTo>
                <a:lnTo>
                  <a:pt x="150580" y="131162"/>
                </a:lnTo>
                <a:lnTo>
                  <a:pt x="163041" y="130089"/>
                </a:lnTo>
                <a:lnTo>
                  <a:pt x="238870" y="122577"/>
                </a:lnTo>
                <a:lnTo>
                  <a:pt x="230844" y="106842"/>
                </a:lnTo>
                <a:lnTo>
                  <a:pt x="276365" y="88249"/>
                </a:lnTo>
                <a:lnTo>
                  <a:pt x="221204" y="88249"/>
                </a:lnTo>
                <a:lnTo>
                  <a:pt x="214791" y="76794"/>
                </a:lnTo>
                <a:lnTo>
                  <a:pt x="214791" y="75371"/>
                </a:lnTo>
                <a:close/>
              </a:path>
              <a:path w="391794" h="277494">
                <a:moveTo>
                  <a:pt x="169499" y="97260"/>
                </a:moveTo>
                <a:lnTo>
                  <a:pt x="139591" y="97260"/>
                </a:lnTo>
                <a:lnTo>
                  <a:pt x="155078" y="97810"/>
                </a:lnTo>
                <a:lnTo>
                  <a:pt x="165191" y="100497"/>
                </a:lnTo>
                <a:lnTo>
                  <a:pt x="169499" y="97260"/>
                </a:lnTo>
                <a:close/>
              </a:path>
              <a:path w="391794" h="277494">
                <a:moveTo>
                  <a:pt x="372093" y="16710"/>
                </a:moveTo>
                <a:lnTo>
                  <a:pt x="368893" y="16710"/>
                </a:lnTo>
                <a:lnTo>
                  <a:pt x="314308" y="39595"/>
                </a:lnTo>
                <a:lnTo>
                  <a:pt x="312708" y="39595"/>
                </a:lnTo>
                <a:lnTo>
                  <a:pt x="312708" y="41030"/>
                </a:lnTo>
                <a:lnTo>
                  <a:pt x="299868" y="56766"/>
                </a:lnTo>
                <a:lnTo>
                  <a:pt x="221204" y="88249"/>
                </a:lnTo>
                <a:lnTo>
                  <a:pt x="276365" y="88249"/>
                </a:lnTo>
                <a:lnTo>
                  <a:pt x="307894" y="75371"/>
                </a:lnTo>
                <a:lnTo>
                  <a:pt x="342441" y="75371"/>
                </a:lnTo>
                <a:lnTo>
                  <a:pt x="389759" y="56766"/>
                </a:lnTo>
                <a:lnTo>
                  <a:pt x="391359" y="55331"/>
                </a:lnTo>
                <a:lnTo>
                  <a:pt x="391359" y="51051"/>
                </a:lnTo>
                <a:lnTo>
                  <a:pt x="389759" y="51051"/>
                </a:lnTo>
                <a:lnTo>
                  <a:pt x="388146" y="49616"/>
                </a:lnTo>
                <a:lnTo>
                  <a:pt x="356053" y="45323"/>
                </a:lnTo>
                <a:lnTo>
                  <a:pt x="372093" y="22425"/>
                </a:lnTo>
                <a:lnTo>
                  <a:pt x="373706" y="21003"/>
                </a:lnTo>
                <a:lnTo>
                  <a:pt x="373706" y="19567"/>
                </a:lnTo>
                <a:lnTo>
                  <a:pt x="372093" y="18132"/>
                </a:lnTo>
                <a:lnTo>
                  <a:pt x="372093" y="16710"/>
                </a:lnTo>
                <a:close/>
              </a:path>
              <a:path w="391794" h="277494">
                <a:moveTo>
                  <a:pt x="342441" y="75371"/>
                </a:moveTo>
                <a:lnTo>
                  <a:pt x="307894" y="75371"/>
                </a:lnTo>
                <a:lnTo>
                  <a:pt x="331974" y="78229"/>
                </a:lnTo>
                <a:lnTo>
                  <a:pt x="333574" y="79664"/>
                </a:lnTo>
                <a:lnTo>
                  <a:pt x="335174" y="78229"/>
                </a:lnTo>
                <a:lnTo>
                  <a:pt x="342441" y="75371"/>
                </a:lnTo>
                <a:close/>
              </a:path>
              <a:path w="391794" h="277494">
                <a:moveTo>
                  <a:pt x="231306" y="24192"/>
                </a:moveTo>
                <a:lnTo>
                  <a:pt x="155049" y="24192"/>
                </a:lnTo>
                <a:lnTo>
                  <a:pt x="168554" y="25876"/>
                </a:lnTo>
                <a:lnTo>
                  <a:pt x="181630" y="28911"/>
                </a:lnTo>
                <a:lnTo>
                  <a:pt x="217249" y="45335"/>
                </a:lnTo>
                <a:lnTo>
                  <a:pt x="245283" y="71079"/>
                </a:lnTo>
                <a:lnTo>
                  <a:pt x="264640" y="52790"/>
                </a:lnTo>
                <a:lnTo>
                  <a:pt x="256626" y="43976"/>
                </a:lnTo>
                <a:lnTo>
                  <a:pt x="247808" y="35884"/>
                </a:lnTo>
                <a:lnTo>
                  <a:pt x="238193" y="28540"/>
                </a:lnTo>
                <a:lnTo>
                  <a:pt x="231306" y="24192"/>
                </a:lnTo>
                <a:close/>
              </a:path>
            </a:pathLst>
          </a:custGeom>
          <a:solidFill>
            <a:srgbClr val="FFFFFF"/>
          </a:solidFill>
        </p:spPr>
        <p:txBody>
          <a:bodyPr wrap="square" lIns="0" tIns="0" rIns="0" bIns="0" rtlCol="0"/>
          <a:lstStyle/>
          <a:p>
            <a:endParaRPr/>
          </a:p>
        </p:txBody>
      </p:sp>
      <p:sp>
        <p:nvSpPr>
          <p:cNvPr id="17" name="object 24">
            <a:extLst>
              <a:ext uri="{FF2B5EF4-FFF2-40B4-BE49-F238E27FC236}">
                <a16:creationId xmlns="" xmlns:a16="http://schemas.microsoft.com/office/drawing/2014/main" id="{8ED7895C-EF33-4EB9-BEA3-996743D4E1F9}"/>
              </a:ext>
            </a:extLst>
          </p:cNvPr>
          <p:cNvSpPr/>
          <p:nvPr/>
        </p:nvSpPr>
        <p:spPr>
          <a:xfrm>
            <a:off x="6742111" y="1562597"/>
            <a:ext cx="492759" cy="131445"/>
          </a:xfrm>
          <a:custGeom>
            <a:avLst/>
            <a:gdLst/>
            <a:ahLst/>
            <a:cxnLst/>
            <a:rect l="l" t="t" r="r" b="b"/>
            <a:pathLst>
              <a:path w="492759" h="131444">
                <a:moveTo>
                  <a:pt x="229844" y="0"/>
                </a:moveTo>
                <a:lnTo>
                  <a:pt x="114922" y="0"/>
                </a:lnTo>
                <a:lnTo>
                  <a:pt x="0" y="110769"/>
                </a:lnTo>
                <a:lnTo>
                  <a:pt x="0" y="131063"/>
                </a:lnTo>
                <a:lnTo>
                  <a:pt x="492251" y="131063"/>
                </a:lnTo>
                <a:lnTo>
                  <a:pt x="492251" y="110769"/>
                </a:lnTo>
                <a:lnTo>
                  <a:pt x="480841" y="99771"/>
                </a:lnTo>
                <a:lnTo>
                  <a:pt x="40220" y="99771"/>
                </a:lnTo>
                <a:lnTo>
                  <a:pt x="75653" y="65112"/>
                </a:lnTo>
                <a:lnTo>
                  <a:pt x="444883" y="65112"/>
                </a:lnTo>
                <a:lnTo>
                  <a:pt x="432603" y="53276"/>
                </a:lnTo>
                <a:lnTo>
                  <a:pt x="91935" y="53276"/>
                </a:lnTo>
                <a:lnTo>
                  <a:pt x="127368" y="19443"/>
                </a:lnTo>
                <a:lnTo>
                  <a:pt x="397502" y="19443"/>
                </a:lnTo>
                <a:lnTo>
                  <a:pt x="390492" y="12687"/>
                </a:lnTo>
                <a:lnTo>
                  <a:pt x="233679" y="12687"/>
                </a:lnTo>
                <a:lnTo>
                  <a:pt x="229844" y="0"/>
                </a:lnTo>
                <a:close/>
              </a:path>
              <a:path w="492759" h="131444">
                <a:moveTo>
                  <a:pt x="170472" y="65112"/>
                </a:moveTo>
                <a:lnTo>
                  <a:pt x="152272" y="65112"/>
                </a:lnTo>
                <a:lnTo>
                  <a:pt x="138861" y="99771"/>
                </a:lnTo>
                <a:lnTo>
                  <a:pt x="157060" y="99771"/>
                </a:lnTo>
                <a:lnTo>
                  <a:pt x="170472" y="65112"/>
                </a:lnTo>
                <a:close/>
              </a:path>
              <a:path w="492759" h="131444">
                <a:moveTo>
                  <a:pt x="254749" y="65112"/>
                </a:moveTo>
                <a:lnTo>
                  <a:pt x="237502" y="65112"/>
                </a:lnTo>
                <a:lnTo>
                  <a:pt x="237502" y="99771"/>
                </a:lnTo>
                <a:lnTo>
                  <a:pt x="254749" y="99771"/>
                </a:lnTo>
                <a:lnTo>
                  <a:pt x="254749" y="65112"/>
                </a:lnTo>
                <a:close/>
              </a:path>
              <a:path w="492759" h="131444">
                <a:moveTo>
                  <a:pt x="337108" y="65112"/>
                </a:moveTo>
                <a:lnTo>
                  <a:pt x="318909" y="65112"/>
                </a:lnTo>
                <a:lnTo>
                  <a:pt x="332320" y="99771"/>
                </a:lnTo>
                <a:lnTo>
                  <a:pt x="350519" y="99771"/>
                </a:lnTo>
                <a:lnTo>
                  <a:pt x="337108" y="65112"/>
                </a:lnTo>
                <a:close/>
              </a:path>
              <a:path w="492759" h="131444">
                <a:moveTo>
                  <a:pt x="444883" y="65112"/>
                </a:moveTo>
                <a:lnTo>
                  <a:pt x="414680" y="65112"/>
                </a:lnTo>
                <a:lnTo>
                  <a:pt x="450113" y="99771"/>
                </a:lnTo>
                <a:lnTo>
                  <a:pt x="480841" y="99771"/>
                </a:lnTo>
                <a:lnTo>
                  <a:pt x="444883" y="65112"/>
                </a:lnTo>
                <a:close/>
              </a:path>
              <a:path w="492759" h="131444">
                <a:moveTo>
                  <a:pt x="189623" y="19443"/>
                </a:moveTo>
                <a:lnTo>
                  <a:pt x="172389" y="19443"/>
                </a:lnTo>
                <a:lnTo>
                  <a:pt x="158013" y="53276"/>
                </a:lnTo>
                <a:lnTo>
                  <a:pt x="177177" y="53276"/>
                </a:lnTo>
                <a:lnTo>
                  <a:pt x="189623" y="19443"/>
                </a:lnTo>
                <a:close/>
              </a:path>
              <a:path w="492759" h="131444">
                <a:moveTo>
                  <a:pt x="254749" y="19443"/>
                </a:moveTo>
                <a:lnTo>
                  <a:pt x="237502" y="19443"/>
                </a:lnTo>
                <a:lnTo>
                  <a:pt x="237502" y="53276"/>
                </a:lnTo>
                <a:lnTo>
                  <a:pt x="254749" y="53276"/>
                </a:lnTo>
                <a:lnTo>
                  <a:pt x="254749" y="19443"/>
                </a:lnTo>
                <a:close/>
              </a:path>
              <a:path w="492759" h="131444">
                <a:moveTo>
                  <a:pt x="317957" y="19443"/>
                </a:moveTo>
                <a:lnTo>
                  <a:pt x="298792" y="19443"/>
                </a:lnTo>
                <a:lnTo>
                  <a:pt x="313169" y="53276"/>
                </a:lnTo>
                <a:lnTo>
                  <a:pt x="330403" y="53276"/>
                </a:lnTo>
                <a:lnTo>
                  <a:pt x="317957" y="19443"/>
                </a:lnTo>
                <a:close/>
              </a:path>
              <a:path w="492759" h="131444">
                <a:moveTo>
                  <a:pt x="397502" y="19443"/>
                </a:moveTo>
                <a:lnTo>
                  <a:pt x="363918" y="19443"/>
                </a:lnTo>
                <a:lnTo>
                  <a:pt x="399351" y="53276"/>
                </a:lnTo>
                <a:lnTo>
                  <a:pt x="432603" y="53276"/>
                </a:lnTo>
                <a:lnTo>
                  <a:pt x="397502" y="19443"/>
                </a:lnTo>
                <a:close/>
              </a:path>
              <a:path w="492759" h="131444">
                <a:moveTo>
                  <a:pt x="377329" y="0"/>
                </a:moveTo>
                <a:lnTo>
                  <a:pt x="264325" y="0"/>
                </a:lnTo>
                <a:lnTo>
                  <a:pt x="260489" y="12687"/>
                </a:lnTo>
                <a:lnTo>
                  <a:pt x="390492" y="12687"/>
                </a:lnTo>
                <a:lnTo>
                  <a:pt x="377329" y="0"/>
                </a:lnTo>
                <a:close/>
              </a:path>
            </a:pathLst>
          </a:custGeom>
          <a:solidFill>
            <a:srgbClr val="FFFFFF"/>
          </a:solidFill>
        </p:spPr>
        <p:txBody>
          <a:bodyPr wrap="square" lIns="0" tIns="0" rIns="0" bIns="0" rtlCol="0"/>
          <a:lstStyle/>
          <a:p>
            <a:endParaRPr/>
          </a:p>
        </p:txBody>
      </p:sp>
      <p:sp>
        <p:nvSpPr>
          <p:cNvPr id="18" name="object 25">
            <a:extLst>
              <a:ext uri="{FF2B5EF4-FFF2-40B4-BE49-F238E27FC236}">
                <a16:creationId xmlns="" xmlns:a16="http://schemas.microsoft.com/office/drawing/2014/main" id="{04FB3B88-CED6-46FC-BD34-DF31C0D3292E}"/>
              </a:ext>
            </a:extLst>
          </p:cNvPr>
          <p:cNvSpPr/>
          <p:nvPr/>
        </p:nvSpPr>
        <p:spPr>
          <a:xfrm>
            <a:off x="6928883" y="1400740"/>
            <a:ext cx="118110" cy="163830"/>
          </a:xfrm>
          <a:custGeom>
            <a:avLst/>
            <a:gdLst/>
            <a:ahLst/>
            <a:cxnLst/>
            <a:rect l="l" t="t" r="r" b="b"/>
            <a:pathLst>
              <a:path w="118109" h="163830">
                <a:moveTo>
                  <a:pt x="46650" y="0"/>
                </a:moveTo>
                <a:lnTo>
                  <a:pt x="12922" y="20270"/>
                </a:lnTo>
                <a:lnTo>
                  <a:pt x="0" y="61798"/>
                </a:lnTo>
                <a:lnTo>
                  <a:pt x="4107" y="74142"/>
                </a:lnTo>
                <a:lnTo>
                  <a:pt x="11375" y="84917"/>
                </a:lnTo>
                <a:lnTo>
                  <a:pt x="21520" y="93745"/>
                </a:lnTo>
                <a:lnTo>
                  <a:pt x="50946" y="163379"/>
                </a:lnTo>
                <a:lnTo>
                  <a:pt x="66236" y="163379"/>
                </a:lnTo>
                <a:lnTo>
                  <a:pt x="102934" y="87901"/>
                </a:lnTo>
                <a:lnTo>
                  <a:pt x="104177" y="86353"/>
                </a:lnTo>
                <a:lnTo>
                  <a:pt x="55645" y="86353"/>
                </a:lnTo>
                <a:lnTo>
                  <a:pt x="53295" y="83191"/>
                </a:lnTo>
                <a:lnTo>
                  <a:pt x="53295" y="81083"/>
                </a:lnTo>
                <a:lnTo>
                  <a:pt x="46812" y="66679"/>
                </a:lnTo>
                <a:lnTo>
                  <a:pt x="40073" y="57402"/>
                </a:lnTo>
                <a:lnTo>
                  <a:pt x="38922" y="41218"/>
                </a:lnTo>
                <a:lnTo>
                  <a:pt x="48215" y="32935"/>
                </a:lnTo>
                <a:lnTo>
                  <a:pt x="64887" y="30128"/>
                </a:lnTo>
                <a:lnTo>
                  <a:pt x="112195" y="30128"/>
                </a:lnTo>
                <a:lnTo>
                  <a:pt x="111410" y="28318"/>
                </a:lnTo>
                <a:lnTo>
                  <a:pt x="103761" y="18618"/>
                </a:lnTo>
                <a:lnTo>
                  <a:pt x="93355" y="10597"/>
                </a:lnTo>
                <a:lnTo>
                  <a:pt x="80297" y="4594"/>
                </a:lnTo>
                <a:lnTo>
                  <a:pt x="64693" y="948"/>
                </a:lnTo>
                <a:lnTo>
                  <a:pt x="46650" y="0"/>
                </a:lnTo>
                <a:close/>
              </a:path>
              <a:path w="118109" h="163830">
                <a:moveTo>
                  <a:pt x="112195" y="30128"/>
                </a:moveTo>
                <a:lnTo>
                  <a:pt x="64887" y="30128"/>
                </a:lnTo>
                <a:lnTo>
                  <a:pt x="76692" y="37507"/>
                </a:lnTo>
                <a:lnTo>
                  <a:pt x="81531" y="50027"/>
                </a:lnTo>
                <a:lnTo>
                  <a:pt x="76647" y="62443"/>
                </a:lnTo>
                <a:lnTo>
                  <a:pt x="65068" y="69475"/>
                </a:lnTo>
                <a:lnTo>
                  <a:pt x="65068" y="83191"/>
                </a:lnTo>
                <a:lnTo>
                  <a:pt x="61537" y="86353"/>
                </a:lnTo>
                <a:lnTo>
                  <a:pt x="104177" y="86353"/>
                </a:lnTo>
                <a:lnTo>
                  <a:pt x="111131" y="77694"/>
                </a:lnTo>
                <a:lnTo>
                  <a:pt x="116256" y="65799"/>
                </a:lnTo>
                <a:lnTo>
                  <a:pt x="118027" y="52597"/>
                </a:lnTo>
                <a:lnTo>
                  <a:pt x="118013" y="51397"/>
                </a:lnTo>
                <a:lnTo>
                  <a:pt x="116196" y="39358"/>
                </a:lnTo>
                <a:lnTo>
                  <a:pt x="112195" y="30128"/>
                </a:lnTo>
                <a:close/>
              </a:path>
            </a:pathLst>
          </a:custGeom>
          <a:solidFill>
            <a:srgbClr val="FFFFFF"/>
          </a:solidFill>
        </p:spPr>
        <p:txBody>
          <a:bodyPr wrap="square" lIns="0" tIns="0" rIns="0" bIns="0" rtlCol="0"/>
          <a:lstStyle/>
          <a:p>
            <a:endParaRPr/>
          </a:p>
        </p:txBody>
      </p:sp>
      <p:graphicFrame>
        <p:nvGraphicFramePr>
          <p:cNvPr id="16" name="Table 15"/>
          <p:cNvGraphicFramePr>
            <a:graphicFrameLocks noGrp="1"/>
          </p:cNvGraphicFramePr>
          <p:nvPr>
            <p:extLst/>
          </p:nvPr>
        </p:nvGraphicFramePr>
        <p:xfrm>
          <a:off x="7192078" y="591253"/>
          <a:ext cx="4466520" cy="586740"/>
        </p:xfrm>
        <a:graphic>
          <a:graphicData uri="http://schemas.openxmlformats.org/drawingml/2006/table">
            <a:tbl>
              <a:tblPr firstRow="1" bandRow="1">
                <a:tableStyleId>{2D5ABB26-0587-4C30-8999-92F81FD0307C}</a:tableStyleId>
              </a:tblPr>
              <a:tblGrid>
                <a:gridCol w="893304">
                  <a:extLst>
                    <a:ext uri="{9D8B030D-6E8A-4147-A177-3AD203B41FA5}">
                      <a16:colId xmlns="" xmlns:a16="http://schemas.microsoft.com/office/drawing/2014/main" val="20000"/>
                    </a:ext>
                  </a:extLst>
                </a:gridCol>
                <a:gridCol w="893304">
                  <a:extLst>
                    <a:ext uri="{9D8B030D-6E8A-4147-A177-3AD203B41FA5}">
                      <a16:colId xmlns="" xmlns:a16="http://schemas.microsoft.com/office/drawing/2014/main" val="20001"/>
                    </a:ext>
                  </a:extLst>
                </a:gridCol>
                <a:gridCol w="893304">
                  <a:extLst>
                    <a:ext uri="{9D8B030D-6E8A-4147-A177-3AD203B41FA5}">
                      <a16:colId xmlns="" xmlns:a16="http://schemas.microsoft.com/office/drawing/2014/main" val="20002"/>
                    </a:ext>
                  </a:extLst>
                </a:gridCol>
                <a:gridCol w="893304">
                  <a:extLst>
                    <a:ext uri="{9D8B030D-6E8A-4147-A177-3AD203B41FA5}">
                      <a16:colId xmlns="" xmlns:a16="http://schemas.microsoft.com/office/drawing/2014/main" val="20003"/>
                    </a:ext>
                  </a:extLst>
                </a:gridCol>
                <a:gridCol w="893304">
                  <a:extLst>
                    <a:ext uri="{9D8B030D-6E8A-4147-A177-3AD203B41FA5}">
                      <a16:colId xmlns="" xmlns:a16="http://schemas.microsoft.com/office/drawing/2014/main" val="20004"/>
                    </a:ext>
                  </a:extLst>
                </a:gridCol>
              </a:tblGrid>
              <a:tr h="293370">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Overall</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Schedule</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Risk/Issues</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Quality</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tc>
                  <a:txBody>
                    <a:bodyPr/>
                    <a:lstStyle/>
                    <a:p>
                      <a:pPr marL="84455" algn="ctr">
                        <a:lnSpc>
                          <a:spcPct val="100000"/>
                        </a:lnSpc>
                      </a:pPr>
                      <a:r>
                        <a:rPr lang="en-US" sz="1200" b="1" dirty="0">
                          <a:solidFill>
                            <a:schemeClr val="bg1"/>
                          </a:solidFill>
                          <a:latin typeface="Trebuchet MS" panose="020B0603020202020204" pitchFamily="34" charset="0"/>
                          <a:ea typeface="+mn-ea"/>
                          <a:cs typeface="Calibri"/>
                        </a:rPr>
                        <a:t>Resources</a:t>
                      </a:r>
                      <a:endParaRPr sz="1200" b="1" dirty="0">
                        <a:solidFill>
                          <a:schemeClr val="bg1"/>
                        </a:solidFill>
                        <a:latin typeface="Trebuchet MS" panose="020B0603020202020204" pitchFamily="34" charset="0"/>
                        <a:ea typeface="+mn-ea"/>
                        <a:cs typeface="Calibri"/>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E504F"/>
                    </a:solidFill>
                  </a:tcPr>
                </a:tc>
                <a:extLst>
                  <a:ext uri="{0D108BD9-81ED-4DB2-BD59-A6C34878D82A}">
                    <a16:rowId xmlns="" xmlns:a16="http://schemas.microsoft.com/office/drawing/2014/main" val="10000"/>
                  </a:ext>
                </a:extLst>
              </a:tr>
              <a:tr h="293370">
                <a:tc>
                  <a:txBody>
                    <a:bodyPr/>
                    <a:lstStyle/>
                    <a:p>
                      <a:pPr marL="84455" algn="ctr">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84455" algn="ctr">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84455" algn="ctr">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84455" algn="ctr">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84455" algn="ctr">
                        <a:lnSpc>
                          <a:spcPct val="100000"/>
                        </a:lnSpc>
                      </a:pPr>
                      <a:endParaRPr sz="1200" b="1" dirty="0">
                        <a:solidFill>
                          <a:schemeClr val="bg1"/>
                        </a:solidFill>
                        <a:latin typeface="Trebuchet MS" panose="020B0603020202020204" pitchFamily="34" charset="0"/>
                        <a:ea typeface="+mn-ea"/>
                        <a:cs typeface="Calibri"/>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169471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132&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yearfmt&gt;&lt;begin val=&quot;0&quot;/&gt;&lt;end val=&quot;4&quot;/&gt;&lt;/m_yearfmt&gt;&lt;/m_precDefaultYear&gt;&lt;m_precDefaultQuarter&gt;&lt;m_bNumberIsYear val=&quot;0&quot;/&gt;&lt;m_strFormatTime&gt;Q%5&lt;/m_strFormatTime&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vRPpDzfczor8IFg63P_j6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sbSKTT8LvzFNUCdT0Pnk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c4BbikKn9IpmpFP4ibMrA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c4BbikKn9IpmpFP4ibMrA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c4BbikKn9IpmpFP4ibMrA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c4BbikKn9IpmpFP4ibMrA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c4BbikKn9IpmpFP4ibMrA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lrX.sdka3T6dSOpXsUIj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LlrX.sdka3T6dSOpXsUIj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LlrX.sdka3T6dSOpXsUI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LlrX.sdka3T6dSOpXsUIj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LlrX.sdka3T6dSOpXsUI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Wgq3TuwN7w9DFbR1v1yJ.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sbSKTT8LvzFNUCdT0Pnkm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288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14868</TotalTime>
  <Words>2153</Words>
  <Application>Microsoft Office PowerPoint</Application>
  <PresentationFormat>Widescreen</PresentationFormat>
  <Paragraphs>490</Paragraphs>
  <Slides>16</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6" baseType="lpstr">
      <vt:lpstr>Arial</vt:lpstr>
      <vt:lpstr>Calibri</vt:lpstr>
      <vt:lpstr>Times New Roman</vt:lpstr>
      <vt:lpstr>Traditional Arabic</vt:lpstr>
      <vt:lpstr>Trebuchet MS</vt:lpstr>
      <vt:lpstr>Univers 45 Light</vt:lpstr>
      <vt:lpstr>Univers for KPMG</vt:lpstr>
      <vt:lpstr>Wingdings</vt:lpstr>
      <vt:lpstr>Office Theme</vt:lpstr>
      <vt:lpstr>think-cell Slide</vt:lpstr>
      <vt:lpstr>PowerPoint Presentation</vt:lpstr>
      <vt:lpstr>Overall Program</vt:lpstr>
      <vt:lpstr>Summary</vt:lpstr>
      <vt:lpstr>PowerPoint Presentation</vt:lpstr>
      <vt:lpstr>Detail Status</vt:lpstr>
      <vt:lpstr>Process</vt:lpstr>
      <vt:lpstr>Organization Design</vt:lpstr>
      <vt:lpstr>Governance</vt:lpstr>
      <vt:lpstr>Information Technology</vt:lpstr>
      <vt:lpstr>Customer Experience Design</vt:lpstr>
      <vt:lpstr>Issue Log</vt:lpstr>
      <vt:lpstr>Risk Log</vt:lpstr>
      <vt:lpstr>Risk Log</vt:lpstr>
      <vt:lpstr>Risk Log</vt:lpstr>
      <vt:lpstr>Meeting Actions (No action pending)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Joshan, Amir (UAE)</cp:lastModifiedBy>
  <cp:revision>125</cp:revision>
  <dcterms:created xsi:type="dcterms:W3CDTF">2019-11-21T14:48:31Z</dcterms:created>
  <dcterms:modified xsi:type="dcterms:W3CDTF">2020-01-26T05:38:44Z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2019-11-14T00:00:00Z</vt:filetime>
  </property>
  <property fmtid="{D5CDD505-2E9C-101B-9397-08002B2CF9AE}" pid="3" name="Creator">
    <vt:lpwstr>Microsoft® PowerPoint® 2013</vt:lpwstr>
  </property>
  <property fmtid="{D5CDD505-2E9C-101B-9397-08002B2CF9AE}" pid="4" name="LastSaved">
    <vt:filetime>2019-11-21T00:00:00Z</vt:filetime>
  </property>
</Properties>
</file>