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4A43-020E-4976-DA8A-E493EAA409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0AEDC377-3B70-AA11-4516-9AD5E0924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4393E76F-C698-BFF2-8141-065616EF5396}"/>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5" name="Footer Placeholder 4">
            <a:extLst>
              <a:ext uri="{FF2B5EF4-FFF2-40B4-BE49-F238E27FC236}">
                <a16:creationId xmlns:a16="http://schemas.microsoft.com/office/drawing/2014/main" id="{AB7FD9BD-6B43-88A5-C742-9944A30BEC3E}"/>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0C85B1C-3EB1-13DE-C2F5-3C4F9C9CA29D}"/>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428728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C62A-13B3-3797-9D20-A1B3C2D7AECC}"/>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EAC841D1-5DD5-C651-CB30-3BD48FCB6E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865AE76-F344-2B32-05F4-1B2CCDAE08A7}"/>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5" name="Footer Placeholder 4">
            <a:extLst>
              <a:ext uri="{FF2B5EF4-FFF2-40B4-BE49-F238E27FC236}">
                <a16:creationId xmlns:a16="http://schemas.microsoft.com/office/drawing/2014/main" id="{D1D7BE25-8E3F-61C9-B49D-FCF3E8EFAC1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81F502A-6B38-BB8C-F5DF-A76E11F5CB7C}"/>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8337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FEFDA-59C5-967C-FFE9-AB04983EA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9ACB9B4-F902-2208-7E29-A64D45A0B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934882FC-B388-70DF-D9C3-FD0BC05C1FF3}"/>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5" name="Footer Placeholder 4">
            <a:extLst>
              <a:ext uri="{FF2B5EF4-FFF2-40B4-BE49-F238E27FC236}">
                <a16:creationId xmlns:a16="http://schemas.microsoft.com/office/drawing/2014/main" id="{0A2A6E1F-0C75-6FC1-A175-86B9D4D3A81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9369D7D-0D51-743E-3946-46D43BF881A4}"/>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295663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BD1-9194-22DD-5559-A8FB9F113E7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E4B55143-388A-7F29-8C09-7E0A59BE06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F08B998F-A06E-727A-329B-D6D7D6FDA7F9}"/>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5" name="Footer Placeholder 4">
            <a:extLst>
              <a:ext uri="{FF2B5EF4-FFF2-40B4-BE49-F238E27FC236}">
                <a16:creationId xmlns:a16="http://schemas.microsoft.com/office/drawing/2014/main" id="{48F38F78-8CDF-6737-60EF-EB2FF2955E6F}"/>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648E755-E375-C241-7C24-6AA87485BA5E}"/>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41996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6D23-8D82-5C00-3213-37023C54E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120F7B73-DCBA-ED74-034D-ABB369F5B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B9228B-E58F-D114-D816-D21A8B20F067}"/>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5" name="Footer Placeholder 4">
            <a:extLst>
              <a:ext uri="{FF2B5EF4-FFF2-40B4-BE49-F238E27FC236}">
                <a16:creationId xmlns:a16="http://schemas.microsoft.com/office/drawing/2014/main" id="{0CD105DF-C12B-22FF-E183-7FCF074B1A1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25846345-EC49-7EA8-E74F-E1E0588F4C00}"/>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26211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DAE7-58C4-991B-78C6-031E194168A6}"/>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33E4E2B8-366D-05A6-72DE-134A954EE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904B46A1-2579-409A-3471-F4B0DDFE4B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50D8454B-EFCC-2BDE-3B2D-88704C693CC4}"/>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6" name="Footer Placeholder 5">
            <a:extLst>
              <a:ext uri="{FF2B5EF4-FFF2-40B4-BE49-F238E27FC236}">
                <a16:creationId xmlns:a16="http://schemas.microsoft.com/office/drawing/2014/main" id="{E4E7E018-5F39-8C7F-862A-062DF35F395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944F573-8A8D-45F9-F746-5CE753A76DB1}"/>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1563897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D29D-3E15-F608-42EE-3ED22BFECE0E}"/>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6E1B6A66-6F4D-64FE-AA15-1D326CEDF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16FF05-1739-C8B8-B34B-764705EB61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A4027A31-23A3-EC98-17A5-D4D2D94F6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CC199-4A64-A139-2422-A14EE909EF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763B9744-4B94-23DA-A691-B119FE38FB5C}"/>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8" name="Footer Placeholder 7">
            <a:extLst>
              <a:ext uri="{FF2B5EF4-FFF2-40B4-BE49-F238E27FC236}">
                <a16:creationId xmlns:a16="http://schemas.microsoft.com/office/drawing/2014/main" id="{50DDB1F7-6AD3-600B-6E16-31A3970D7F63}"/>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2AC231B8-7B31-B02E-9D20-2FF1CB5C8C9D}"/>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127248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4784-862F-955A-6727-4C0A39931185}"/>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0E5A435C-10F8-9266-6243-E7E9DAD8FC5E}"/>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4" name="Footer Placeholder 3">
            <a:extLst>
              <a:ext uri="{FF2B5EF4-FFF2-40B4-BE49-F238E27FC236}">
                <a16:creationId xmlns:a16="http://schemas.microsoft.com/office/drawing/2014/main" id="{A6F0AAE7-6FA0-4617-720B-43302BCAB42C}"/>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BA79848E-BFFF-D27A-DF9E-79AB54AC269D}"/>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247507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0292D-B894-8FFA-62A8-CC308FE03C83}"/>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3" name="Footer Placeholder 2">
            <a:extLst>
              <a:ext uri="{FF2B5EF4-FFF2-40B4-BE49-F238E27FC236}">
                <a16:creationId xmlns:a16="http://schemas.microsoft.com/office/drawing/2014/main" id="{EC1CDB31-5FE1-B141-528E-04F4E277D763}"/>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3299472D-98E2-C4C6-A6B1-4348EC161E08}"/>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20110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2831-847A-14C4-A995-406B9D84B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55130E2F-D783-5910-8A17-A15DD5C3D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BC38C5E3-D677-6FCD-8C9D-303041F8C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9A06A-C1CF-BF00-6E29-AAF8952BD225}"/>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6" name="Footer Placeholder 5">
            <a:extLst>
              <a:ext uri="{FF2B5EF4-FFF2-40B4-BE49-F238E27FC236}">
                <a16:creationId xmlns:a16="http://schemas.microsoft.com/office/drawing/2014/main" id="{5152714C-C871-2FBB-FF50-725DF2EDC8D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E1016D2D-0091-2C86-E489-50A326944913}"/>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81396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A964-D7E3-955B-CA2D-8A33AE38E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EB412886-10D3-372E-8569-6191BDEE9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9E463776-1388-2A8C-80BA-842362A8F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FF65E-0CD2-2342-650D-831CF8D1DFCB}"/>
              </a:ext>
            </a:extLst>
          </p:cNvPr>
          <p:cNvSpPr>
            <a:spLocks noGrp="1"/>
          </p:cNvSpPr>
          <p:nvPr>
            <p:ph type="dt" sz="half" idx="10"/>
          </p:nvPr>
        </p:nvSpPr>
        <p:spPr/>
        <p:txBody>
          <a:bodyPr/>
          <a:lstStyle/>
          <a:p>
            <a:fld id="{F5B19BCA-3732-4FC3-93FE-23160C964B2F}" type="datetimeFigureOut">
              <a:rPr lang="pl-PL" smtClean="0"/>
              <a:t>07.04.2023</a:t>
            </a:fld>
            <a:endParaRPr lang="pl-PL"/>
          </a:p>
        </p:txBody>
      </p:sp>
      <p:sp>
        <p:nvSpPr>
          <p:cNvPr id="6" name="Footer Placeholder 5">
            <a:extLst>
              <a:ext uri="{FF2B5EF4-FFF2-40B4-BE49-F238E27FC236}">
                <a16:creationId xmlns:a16="http://schemas.microsoft.com/office/drawing/2014/main" id="{CFB71E46-73F6-7065-BCBA-59256BFE65CF}"/>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EB3858C-0C20-507F-0B90-A711F00C0E6D}"/>
              </a:ext>
            </a:extLst>
          </p:cNvPr>
          <p:cNvSpPr>
            <a:spLocks noGrp="1"/>
          </p:cNvSpPr>
          <p:nvPr>
            <p:ph type="sldNum" sz="quarter" idx="12"/>
          </p:nvPr>
        </p:nvSpPr>
        <p:spPr/>
        <p:txBody>
          <a:bodyPr/>
          <a:lstStyle/>
          <a:p>
            <a:fld id="{D489F119-1FA8-4C97-82C0-5F628AE5DC27}" type="slidenum">
              <a:rPr lang="pl-PL" smtClean="0"/>
              <a:t>‹#›</a:t>
            </a:fld>
            <a:endParaRPr lang="pl-PL"/>
          </a:p>
        </p:txBody>
      </p:sp>
    </p:spTree>
    <p:extLst>
      <p:ext uri="{BB962C8B-B14F-4D97-AF65-F5344CB8AC3E}">
        <p14:creationId xmlns:p14="http://schemas.microsoft.com/office/powerpoint/2010/main" val="413946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7447B-2D61-6D78-2B74-6CBC4039F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AE27FB09-815E-64EA-3901-23406CAC2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F4D689C-2EC7-03A9-981F-B23DC97B0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19BCA-3732-4FC3-93FE-23160C964B2F}" type="datetimeFigureOut">
              <a:rPr lang="pl-PL" smtClean="0"/>
              <a:t>07.04.2023</a:t>
            </a:fld>
            <a:endParaRPr lang="pl-PL"/>
          </a:p>
        </p:txBody>
      </p:sp>
      <p:sp>
        <p:nvSpPr>
          <p:cNvPr id="5" name="Footer Placeholder 4">
            <a:extLst>
              <a:ext uri="{FF2B5EF4-FFF2-40B4-BE49-F238E27FC236}">
                <a16:creationId xmlns:a16="http://schemas.microsoft.com/office/drawing/2014/main" id="{92B119AF-5128-92C2-F91B-2003297B5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50C41BDF-D250-6BF0-3695-CF6433379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9F119-1FA8-4C97-82C0-5F628AE5DC27}" type="slidenum">
              <a:rPr lang="pl-PL" smtClean="0"/>
              <a:t>‹#›</a:t>
            </a:fld>
            <a:endParaRPr lang="pl-PL"/>
          </a:p>
        </p:txBody>
      </p:sp>
    </p:spTree>
    <p:extLst>
      <p:ext uri="{BB962C8B-B14F-4D97-AF65-F5344CB8AC3E}">
        <p14:creationId xmlns:p14="http://schemas.microsoft.com/office/powerpoint/2010/main" val="35473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645E1-5225-4653-992A-99BF63CCF593}"/>
              </a:ext>
            </a:extLst>
          </p:cNvPr>
          <p:cNvSpPr/>
          <p:nvPr/>
        </p:nvSpPr>
        <p:spPr>
          <a:xfrm>
            <a:off x="0" y="0"/>
            <a:ext cx="12192000" cy="6858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6" name="Picture 5">
            <a:extLst>
              <a:ext uri="{FF2B5EF4-FFF2-40B4-BE49-F238E27FC236}">
                <a16:creationId xmlns:a16="http://schemas.microsoft.com/office/drawing/2014/main" id="{C015204D-907F-A1A9-2CCD-0FA997C9803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230" b="98579" l="4059" r="99662">
                        <a14:foregroundMark x1="43405" y1="8140" x2="43405" y2="8140"/>
                        <a14:foregroundMark x1="51635" y1="3488" x2="51635" y2="3488"/>
                        <a14:foregroundMark x1="24126" y1="81395" x2="24126" y2="81395"/>
                        <a14:foregroundMark x1="17700" y1="88114" x2="17700" y2="88114"/>
                        <a14:foregroundMark x1="10598" y1="89535" x2="10598" y2="89535"/>
                        <a14:foregroundMark x1="8681" y1="90052" x2="8681" y2="90052"/>
                        <a14:foregroundMark x1="4284" y1="91344" x2="4284" y2="91344"/>
                        <a14:foregroundMark x1="5975" y1="94574" x2="5975" y2="94574"/>
                        <a14:foregroundMark x1="10034" y1="97804" x2="12740" y2="98320"/>
                        <a14:foregroundMark x1="28298" y1="98062" x2="28298" y2="98062"/>
                        <a14:foregroundMark x1="95829" y1="91860" x2="95829" y2="91860"/>
                        <a14:foregroundMark x1="97632" y1="98579" x2="97632" y2="98579"/>
                        <a14:foregroundMark x1="99662" y1="90698" x2="99662" y2="90698"/>
                        <a14:foregroundMark x1="81398" y1="90956" x2="81398" y2="90956"/>
                      </a14:backgroundRemoval>
                    </a14:imgEffect>
                  </a14:imgLayer>
                </a14:imgProps>
              </a:ext>
              <a:ext uri="{28A0092B-C50C-407E-A947-70E740481C1C}">
                <a14:useLocalDpi xmlns:a14="http://schemas.microsoft.com/office/drawing/2010/main" val="0"/>
              </a:ext>
            </a:extLst>
          </a:blip>
          <a:srcRect l="14972" r="13142" b="3417"/>
          <a:stretch/>
        </p:blipFill>
        <p:spPr>
          <a:xfrm>
            <a:off x="5448300" y="171450"/>
            <a:ext cx="5114912" cy="6454088"/>
          </a:xfrm>
          <a:prstGeom prst="ellipse">
            <a:avLst/>
          </a:prstGeom>
          <a:ln>
            <a:noFill/>
          </a:ln>
        </p:spPr>
      </p:pic>
      <p:sp>
        <p:nvSpPr>
          <p:cNvPr id="8" name="Oval 7">
            <a:extLst>
              <a:ext uri="{FF2B5EF4-FFF2-40B4-BE49-F238E27FC236}">
                <a16:creationId xmlns:a16="http://schemas.microsoft.com/office/drawing/2014/main" id="{E2D5076F-D280-43E4-B85F-DF105FFF37F0}"/>
              </a:ext>
            </a:extLst>
          </p:cNvPr>
          <p:cNvSpPr/>
          <p:nvPr/>
        </p:nvSpPr>
        <p:spPr>
          <a:xfrm>
            <a:off x="5448299" y="0"/>
            <a:ext cx="5114911" cy="6842812"/>
          </a:xfrm>
          <a:prstGeom prst="ellipse">
            <a:avLst/>
          </a:prstGeom>
          <a:gradFill flip="none" rotWithShape="1">
            <a:gsLst>
              <a:gs pos="80000">
                <a:schemeClr val="tx1"/>
              </a:gs>
              <a:gs pos="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spTree>
    <p:extLst>
      <p:ext uri="{BB962C8B-B14F-4D97-AF65-F5344CB8AC3E}">
        <p14:creationId xmlns:p14="http://schemas.microsoft.com/office/powerpoint/2010/main" val="243313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645E1-5225-4653-992A-99BF63CCF593}"/>
              </a:ext>
            </a:extLst>
          </p:cNvPr>
          <p:cNvSpPr/>
          <p:nvPr/>
        </p:nvSpPr>
        <p:spPr>
          <a:xfrm>
            <a:off x="0" y="0"/>
            <a:ext cx="12192000" cy="6858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a:p>
        </p:txBody>
      </p:sp>
      <p:pic>
        <p:nvPicPr>
          <p:cNvPr id="3" name="Picture 2" descr="A person wearing glasses&#10;&#10;Description automatically generated with low confidence">
            <a:extLst>
              <a:ext uri="{FF2B5EF4-FFF2-40B4-BE49-F238E27FC236}">
                <a16:creationId xmlns:a16="http://schemas.microsoft.com/office/drawing/2014/main" id="{FC044CCD-CE5C-9D4D-D44E-15216DBE0A8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l="18094" t="-732" r="18088" b="11974"/>
          <a:stretch/>
        </p:blipFill>
        <p:spPr>
          <a:xfrm>
            <a:off x="6172200" y="342900"/>
            <a:ext cx="4533900" cy="6381750"/>
          </a:xfrm>
          <a:prstGeom prst="ellipse">
            <a:avLst/>
          </a:prstGeom>
        </p:spPr>
      </p:pic>
      <p:sp>
        <p:nvSpPr>
          <p:cNvPr id="8" name="Oval 7">
            <a:extLst>
              <a:ext uri="{FF2B5EF4-FFF2-40B4-BE49-F238E27FC236}">
                <a16:creationId xmlns:a16="http://schemas.microsoft.com/office/drawing/2014/main" id="{E2D5076F-D280-43E4-B85F-DF105FFF37F0}"/>
              </a:ext>
            </a:extLst>
          </p:cNvPr>
          <p:cNvSpPr/>
          <p:nvPr/>
        </p:nvSpPr>
        <p:spPr>
          <a:xfrm>
            <a:off x="6096000" y="155734"/>
            <a:ext cx="4707012" cy="6635590"/>
          </a:xfrm>
          <a:prstGeom prst="ellipse">
            <a:avLst/>
          </a:prstGeom>
          <a:gradFill flip="none" rotWithShape="1">
            <a:gsLst>
              <a:gs pos="63000">
                <a:srgbClr val="000000"/>
              </a:gs>
              <a:gs pos="0">
                <a:schemeClr val="tx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spTree>
    <p:extLst>
      <p:ext uri="{BB962C8B-B14F-4D97-AF65-F5344CB8AC3E}">
        <p14:creationId xmlns:p14="http://schemas.microsoft.com/office/powerpoint/2010/main" val="223037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0C0761-2A7B-DB29-AA5F-C801C6959123}"/>
              </a:ext>
            </a:extLst>
          </p:cNvPr>
          <p:cNvSpPr/>
          <p:nvPr/>
        </p:nvSpPr>
        <p:spPr>
          <a:xfrm>
            <a:off x="469584" y="1203008"/>
            <a:ext cx="4826316" cy="28736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sz="4000" dirty="0"/>
          </a:p>
        </p:txBody>
      </p:sp>
      <p:sp>
        <p:nvSpPr>
          <p:cNvPr id="6" name="TextBox 5">
            <a:extLst>
              <a:ext uri="{FF2B5EF4-FFF2-40B4-BE49-F238E27FC236}">
                <a16:creationId xmlns:a16="http://schemas.microsoft.com/office/drawing/2014/main" id="{189178B5-3175-7F6F-AD36-3BE36A185E8E}"/>
              </a:ext>
            </a:extLst>
          </p:cNvPr>
          <p:cNvSpPr txBox="1"/>
          <p:nvPr/>
        </p:nvSpPr>
        <p:spPr>
          <a:xfrm>
            <a:off x="2628900" y="2306351"/>
            <a:ext cx="1997142" cy="830997"/>
          </a:xfrm>
          <a:prstGeom prst="rect">
            <a:avLst/>
          </a:prstGeom>
          <a:noFill/>
        </p:spPr>
        <p:txBody>
          <a:bodyPr wrap="square" rtlCol="0">
            <a:spAutoFit/>
          </a:bodyPr>
          <a:lstStyle/>
          <a:p>
            <a:r>
              <a:rPr lang="en-US" sz="4800" dirty="0">
                <a:solidFill>
                  <a:schemeClr val="bg1"/>
                </a:solidFill>
                <a:latin typeface="Poppins" panose="020B0502040204020203" pitchFamily="2" charset="-18"/>
                <a:cs typeface="Poppins" panose="020B0502040204020203" pitchFamily="2" charset="-18"/>
              </a:rPr>
              <a:t>ngel</a:t>
            </a:r>
            <a:endParaRPr lang="pl-PL" sz="4800" dirty="0">
              <a:solidFill>
                <a:schemeClr val="bg1"/>
              </a:solidFill>
              <a:latin typeface="Poppins" panose="020B0502040204020203" pitchFamily="2" charset="-18"/>
              <a:cs typeface="Poppins" panose="020B0502040204020203" pitchFamily="2" charset="-18"/>
            </a:endParaRPr>
          </a:p>
        </p:txBody>
      </p:sp>
      <p:sp>
        <p:nvSpPr>
          <p:cNvPr id="9" name="TextBox 8">
            <a:extLst>
              <a:ext uri="{FF2B5EF4-FFF2-40B4-BE49-F238E27FC236}">
                <a16:creationId xmlns:a16="http://schemas.microsoft.com/office/drawing/2014/main" id="{38779C3F-684D-0673-0F8F-35FD71208100}"/>
              </a:ext>
            </a:extLst>
          </p:cNvPr>
          <p:cNvSpPr txBox="1"/>
          <p:nvPr/>
        </p:nvSpPr>
        <p:spPr>
          <a:xfrm>
            <a:off x="1436429" y="2306351"/>
            <a:ext cx="1045225"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To</a:t>
            </a:r>
            <a:endParaRPr lang="pl-PL" sz="5400" dirty="0">
              <a:solidFill>
                <a:schemeClr val="bg1"/>
              </a:solidFill>
              <a:latin typeface="Poppins" panose="020B0502040204020203" pitchFamily="2" charset="-18"/>
              <a:cs typeface="Poppins" panose="020B0502040204020203" pitchFamily="2" charset="-18"/>
            </a:endParaRPr>
          </a:p>
        </p:txBody>
      </p:sp>
      <p:sp>
        <p:nvSpPr>
          <p:cNvPr id="11" name="TextBox 10">
            <a:extLst>
              <a:ext uri="{FF2B5EF4-FFF2-40B4-BE49-F238E27FC236}">
                <a16:creationId xmlns:a16="http://schemas.microsoft.com/office/drawing/2014/main" id="{A311AF23-9EAE-FE1B-E979-3169661AA1E0}"/>
              </a:ext>
            </a:extLst>
          </p:cNvPr>
          <p:cNvSpPr txBox="1"/>
          <p:nvPr/>
        </p:nvSpPr>
        <p:spPr>
          <a:xfrm>
            <a:off x="2414792" y="1844686"/>
            <a:ext cx="1174765"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ias</a:t>
            </a:r>
            <a:endParaRPr lang="pl-PL" sz="5400" dirty="0">
              <a:solidFill>
                <a:schemeClr val="bg1"/>
              </a:solidFill>
              <a:latin typeface="Poppins" panose="020B0502040204020203" pitchFamily="2" charset="-18"/>
              <a:cs typeface="Poppins" panose="020B0502040204020203" pitchFamily="2" charset="-18"/>
            </a:endParaRPr>
          </a:p>
        </p:txBody>
      </p:sp>
      <p:sp>
        <p:nvSpPr>
          <p:cNvPr id="12" name="TextBox 11">
            <a:extLst>
              <a:ext uri="{FF2B5EF4-FFF2-40B4-BE49-F238E27FC236}">
                <a16:creationId xmlns:a16="http://schemas.microsoft.com/office/drawing/2014/main" id="{C97BC8F4-5EA5-7310-6BB0-AEDD043271DB}"/>
              </a:ext>
            </a:extLst>
          </p:cNvPr>
          <p:cNvSpPr txBox="1"/>
          <p:nvPr/>
        </p:nvSpPr>
        <p:spPr>
          <a:xfrm rot="10800000">
            <a:off x="2354638" y="2214018"/>
            <a:ext cx="413979"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t>
            </a:r>
            <a:endParaRPr lang="pl-PL" sz="5400" dirty="0">
              <a:solidFill>
                <a:schemeClr val="bg1"/>
              </a:solidFill>
              <a:latin typeface="Poppins" panose="020B0502040204020203" pitchFamily="2" charset="-18"/>
              <a:cs typeface="Poppins" panose="020B0502040204020203" pitchFamily="2" charset="-18"/>
            </a:endParaRPr>
          </a:p>
        </p:txBody>
      </p:sp>
      <p:sp>
        <p:nvSpPr>
          <p:cNvPr id="13" name="TextBox 12">
            <a:extLst>
              <a:ext uri="{FF2B5EF4-FFF2-40B4-BE49-F238E27FC236}">
                <a16:creationId xmlns:a16="http://schemas.microsoft.com/office/drawing/2014/main" id="{381EC176-BF2C-C44B-51B2-CC028B7F8014}"/>
              </a:ext>
            </a:extLst>
          </p:cNvPr>
          <p:cNvSpPr txBox="1"/>
          <p:nvPr/>
        </p:nvSpPr>
        <p:spPr>
          <a:xfrm rot="16200000" flipH="1">
            <a:off x="1898466" y="2216332"/>
            <a:ext cx="641704" cy="1200329"/>
          </a:xfrm>
          <a:prstGeom prst="rect">
            <a:avLst/>
          </a:prstGeom>
          <a:noFill/>
        </p:spPr>
        <p:txBody>
          <a:bodyPr wrap="square">
            <a:spAutoFit/>
          </a:bodyPr>
          <a:lstStyle/>
          <a:p>
            <a:r>
              <a:rPr lang="en-US" sz="7200" dirty="0">
                <a:solidFill>
                  <a:schemeClr val="bg1"/>
                </a:solidFill>
              </a:rPr>
              <a:t>P</a:t>
            </a:r>
            <a:endParaRPr lang="pl-PL" sz="7200" dirty="0">
              <a:solidFill>
                <a:schemeClr val="bg1"/>
              </a:solidFill>
            </a:endParaRPr>
          </a:p>
        </p:txBody>
      </p:sp>
    </p:spTree>
    <p:extLst>
      <p:ext uri="{BB962C8B-B14F-4D97-AF65-F5344CB8AC3E}">
        <p14:creationId xmlns:p14="http://schemas.microsoft.com/office/powerpoint/2010/main" val="312974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0C0761-2A7B-DB29-AA5F-C801C6959123}"/>
              </a:ext>
            </a:extLst>
          </p:cNvPr>
          <p:cNvSpPr/>
          <p:nvPr/>
        </p:nvSpPr>
        <p:spPr>
          <a:xfrm>
            <a:off x="660084" y="1339180"/>
            <a:ext cx="4826316" cy="28736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sz="4000" dirty="0"/>
          </a:p>
        </p:txBody>
      </p:sp>
      <p:sp>
        <p:nvSpPr>
          <p:cNvPr id="6" name="TextBox 5">
            <a:extLst>
              <a:ext uri="{FF2B5EF4-FFF2-40B4-BE49-F238E27FC236}">
                <a16:creationId xmlns:a16="http://schemas.microsoft.com/office/drawing/2014/main" id="{189178B5-3175-7F6F-AD36-3BE36A185E8E}"/>
              </a:ext>
            </a:extLst>
          </p:cNvPr>
          <p:cNvSpPr txBox="1"/>
          <p:nvPr/>
        </p:nvSpPr>
        <p:spPr>
          <a:xfrm>
            <a:off x="2602098" y="2358898"/>
            <a:ext cx="1997142"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ngel</a:t>
            </a:r>
            <a:endParaRPr lang="pl-PL" sz="5400" dirty="0">
              <a:solidFill>
                <a:schemeClr val="bg1"/>
              </a:solidFill>
              <a:latin typeface="Poppins" panose="020B0502040204020203" pitchFamily="2" charset="-18"/>
              <a:cs typeface="Poppins" panose="020B0502040204020203" pitchFamily="2" charset="-18"/>
            </a:endParaRPr>
          </a:p>
        </p:txBody>
      </p:sp>
      <p:sp>
        <p:nvSpPr>
          <p:cNvPr id="9" name="TextBox 8">
            <a:extLst>
              <a:ext uri="{FF2B5EF4-FFF2-40B4-BE49-F238E27FC236}">
                <a16:creationId xmlns:a16="http://schemas.microsoft.com/office/drawing/2014/main" id="{38779C3F-684D-0673-0F8F-35FD71208100}"/>
              </a:ext>
            </a:extLst>
          </p:cNvPr>
          <p:cNvSpPr txBox="1"/>
          <p:nvPr/>
        </p:nvSpPr>
        <p:spPr>
          <a:xfrm>
            <a:off x="1215561" y="1852696"/>
            <a:ext cx="2232489"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To</a:t>
            </a:r>
            <a:endParaRPr lang="pl-PL" sz="5400" dirty="0">
              <a:solidFill>
                <a:schemeClr val="bg1"/>
              </a:solidFill>
              <a:latin typeface="Poppins" panose="020B0502040204020203" pitchFamily="2" charset="-18"/>
              <a:cs typeface="Poppins" panose="020B0502040204020203" pitchFamily="2" charset="-18"/>
            </a:endParaRPr>
          </a:p>
        </p:txBody>
      </p:sp>
      <p:sp>
        <p:nvSpPr>
          <p:cNvPr id="11" name="TextBox 10">
            <a:extLst>
              <a:ext uri="{FF2B5EF4-FFF2-40B4-BE49-F238E27FC236}">
                <a16:creationId xmlns:a16="http://schemas.microsoft.com/office/drawing/2014/main" id="{A311AF23-9EAE-FE1B-E979-3169661AA1E0}"/>
              </a:ext>
            </a:extLst>
          </p:cNvPr>
          <p:cNvSpPr txBox="1"/>
          <p:nvPr/>
        </p:nvSpPr>
        <p:spPr>
          <a:xfrm>
            <a:off x="2419350" y="1844686"/>
            <a:ext cx="1244600"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ias</a:t>
            </a:r>
            <a:endParaRPr lang="pl-PL" sz="5400" dirty="0">
              <a:solidFill>
                <a:schemeClr val="bg1"/>
              </a:solidFill>
              <a:latin typeface="Poppins" panose="020B0502040204020203" pitchFamily="2" charset="-18"/>
              <a:cs typeface="Poppins" panose="020B0502040204020203" pitchFamily="2" charset="-18"/>
            </a:endParaRPr>
          </a:p>
        </p:txBody>
      </p:sp>
      <p:sp>
        <p:nvSpPr>
          <p:cNvPr id="12" name="TextBox 11">
            <a:extLst>
              <a:ext uri="{FF2B5EF4-FFF2-40B4-BE49-F238E27FC236}">
                <a16:creationId xmlns:a16="http://schemas.microsoft.com/office/drawing/2014/main" id="{C97BC8F4-5EA5-7310-6BB0-AEDD043271DB}"/>
              </a:ext>
            </a:extLst>
          </p:cNvPr>
          <p:cNvSpPr txBox="1"/>
          <p:nvPr/>
        </p:nvSpPr>
        <p:spPr>
          <a:xfrm rot="10800000">
            <a:off x="2496312" y="2267481"/>
            <a:ext cx="274320"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t>
            </a:r>
            <a:endParaRPr lang="pl-PL" sz="5400" dirty="0">
              <a:solidFill>
                <a:schemeClr val="bg1"/>
              </a:solidFill>
              <a:latin typeface="Poppins" panose="020B0502040204020203" pitchFamily="2" charset="-18"/>
              <a:cs typeface="Poppins" panose="020B0502040204020203" pitchFamily="2" charset="-18"/>
            </a:endParaRPr>
          </a:p>
        </p:txBody>
      </p:sp>
      <p:sp>
        <p:nvSpPr>
          <p:cNvPr id="2" name="TextBox 1">
            <a:extLst>
              <a:ext uri="{FF2B5EF4-FFF2-40B4-BE49-F238E27FC236}">
                <a16:creationId xmlns:a16="http://schemas.microsoft.com/office/drawing/2014/main" id="{31E2B4D7-75EF-6788-1518-45B933DA1AE6}"/>
              </a:ext>
            </a:extLst>
          </p:cNvPr>
          <p:cNvSpPr txBox="1"/>
          <p:nvPr/>
        </p:nvSpPr>
        <p:spPr>
          <a:xfrm flipH="1">
            <a:off x="2007696" y="1879555"/>
            <a:ext cx="641704" cy="1107996"/>
          </a:xfrm>
          <a:prstGeom prst="rect">
            <a:avLst/>
          </a:prstGeom>
          <a:noFill/>
        </p:spPr>
        <p:txBody>
          <a:bodyPr wrap="square">
            <a:spAutoFit/>
          </a:bodyPr>
          <a:lstStyle/>
          <a:p>
            <a:r>
              <a:rPr lang="en-US" sz="6600" dirty="0">
                <a:solidFill>
                  <a:schemeClr val="bg1"/>
                </a:solidFill>
              </a:rPr>
              <a:t>b</a:t>
            </a:r>
            <a:endParaRPr lang="pl-PL" sz="6600" dirty="0">
              <a:solidFill>
                <a:schemeClr val="bg1"/>
              </a:solidFill>
            </a:endParaRPr>
          </a:p>
        </p:txBody>
      </p:sp>
      <p:sp>
        <p:nvSpPr>
          <p:cNvPr id="3" name="TextBox 2">
            <a:extLst>
              <a:ext uri="{FF2B5EF4-FFF2-40B4-BE49-F238E27FC236}">
                <a16:creationId xmlns:a16="http://schemas.microsoft.com/office/drawing/2014/main" id="{B98DC16D-ABB6-D485-BD25-5CF5B0A93960}"/>
              </a:ext>
            </a:extLst>
          </p:cNvPr>
          <p:cNvSpPr txBox="1"/>
          <p:nvPr/>
        </p:nvSpPr>
        <p:spPr>
          <a:xfrm flipH="1">
            <a:off x="2006624" y="1879555"/>
            <a:ext cx="641704" cy="1107996"/>
          </a:xfrm>
          <a:prstGeom prst="rect">
            <a:avLst/>
          </a:prstGeom>
          <a:noFill/>
        </p:spPr>
        <p:txBody>
          <a:bodyPr wrap="square">
            <a:spAutoFit/>
          </a:bodyPr>
          <a:lstStyle/>
          <a:p>
            <a:r>
              <a:rPr lang="en-US" sz="6600" dirty="0">
                <a:solidFill>
                  <a:schemeClr val="bg1"/>
                </a:solidFill>
              </a:rPr>
              <a:t>p</a:t>
            </a:r>
            <a:endParaRPr lang="pl-PL" sz="6600" dirty="0">
              <a:solidFill>
                <a:schemeClr val="bg1"/>
              </a:solidFill>
            </a:endParaRPr>
          </a:p>
        </p:txBody>
      </p:sp>
    </p:spTree>
    <p:extLst>
      <p:ext uri="{BB962C8B-B14F-4D97-AF65-F5344CB8AC3E}">
        <p14:creationId xmlns:p14="http://schemas.microsoft.com/office/powerpoint/2010/main" val="371764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0C0761-2A7B-DB29-AA5F-C801C6959123}"/>
              </a:ext>
            </a:extLst>
          </p:cNvPr>
          <p:cNvSpPr/>
          <p:nvPr/>
        </p:nvSpPr>
        <p:spPr>
          <a:xfrm>
            <a:off x="1269999" y="1968499"/>
            <a:ext cx="3057525" cy="13877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l-PL" sz="4000" dirty="0"/>
          </a:p>
        </p:txBody>
      </p:sp>
      <p:sp>
        <p:nvSpPr>
          <p:cNvPr id="9" name="TextBox 8">
            <a:extLst>
              <a:ext uri="{FF2B5EF4-FFF2-40B4-BE49-F238E27FC236}">
                <a16:creationId xmlns:a16="http://schemas.microsoft.com/office/drawing/2014/main" id="{38779C3F-684D-0673-0F8F-35FD71208100}"/>
              </a:ext>
            </a:extLst>
          </p:cNvPr>
          <p:cNvSpPr txBox="1"/>
          <p:nvPr/>
        </p:nvSpPr>
        <p:spPr>
          <a:xfrm>
            <a:off x="1314451" y="1966282"/>
            <a:ext cx="2920999" cy="830997"/>
          </a:xfrm>
          <a:prstGeom prst="rect">
            <a:avLst/>
          </a:prstGeom>
          <a:noFill/>
        </p:spPr>
        <p:txBody>
          <a:bodyPr wrap="square" lIns="0" tIns="0" rIns="0" bIns="0" rtlCol="0">
            <a:spAutoFit/>
          </a:bodyPr>
          <a:lstStyle/>
          <a:p>
            <a:r>
              <a:rPr lang="en-US" sz="5400" dirty="0">
                <a:solidFill>
                  <a:schemeClr val="bg1"/>
                </a:solidFill>
                <a:latin typeface="Poppins" panose="020B0502040204020203" pitchFamily="2" charset="-18"/>
                <a:cs typeface="Poppins" panose="020B0502040204020203" pitchFamily="2" charset="-18"/>
              </a:rPr>
              <a:t>Tobias</a:t>
            </a:r>
            <a:endParaRPr lang="pl-PL" sz="5400" dirty="0">
              <a:solidFill>
                <a:schemeClr val="bg1"/>
              </a:solidFill>
              <a:latin typeface="Poppins" panose="020B0502040204020203" pitchFamily="2" charset="-18"/>
              <a:cs typeface="Poppins" panose="020B0502040204020203" pitchFamily="2" charset="-18"/>
            </a:endParaRPr>
          </a:p>
        </p:txBody>
      </p:sp>
      <p:sp>
        <p:nvSpPr>
          <p:cNvPr id="12" name="TextBox 11">
            <a:extLst>
              <a:ext uri="{FF2B5EF4-FFF2-40B4-BE49-F238E27FC236}">
                <a16:creationId xmlns:a16="http://schemas.microsoft.com/office/drawing/2014/main" id="{C97BC8F4-5EA5-7310-6BB0-AEDD043271DB}"/>
              </a:ext>
            </a:extLst>
          </p:cNvPr>
          <p:cNvSpPr txBox="1"/>
          <p:nvPr/>
        </p:nvSpPr>
        <p:spPr>
          <a:xfrm rot="10800000">
            <a:off x="2524092" y="2381780"/>
            <a:ext cx="320707" cy="923330"/>
          </a:xfrm>
          <a:prstGeom prst="rect">
            <a:avLst/>
          </a:prstGeom>
          <a:noFill/>
        </p:spPr>
        <p:txBody>
          <a:bodyPr wrap="square" rtlCol="0">
            <a:spAutoFit/>
          </a:bodyPr>
          <a:lstStyle/>
          <a:p>
            <a:r>
              <a:rPr lang="en-US" sz="5400" dirty="0">
                <a:solidFill>
                  <a:schemeClr val="bg1"/>
                </a:solidFill>
                <a:latin typeface="Poppins" panose="020B0502040204020203" pitchFamily="2" charset="-18"/>
                <a:cs typeface="Poppins" panose="020B0502040204020203" pitchFamily="2" charset="-18"/>
              </a:rPr>
              <a:t>i</a:t>
            </a:r>
            <a:endParaRPr lang="pl-PL" sz="5400" dirty="0">
              <a:solidFill>
                <a:schemeClr val="bg1"/>
              </a:solidFill>
              <a:latin typeface="Poppins" panose="020B0502040204020203" pitchFamily="2" charset="-18"/>
              <a:cs typeface="Poppins" panose="020B0502040204020203" pitchFamily="2" charset="-18"/>
            </a:endParaRPr>
          </a:p>
        </p:txBody>
      </p:sp>
      <p:sp>
        <p:nvSpPr>
          <p:cNvPr id="4" name="TextBox 3">
            <a:extLst>
              <a:ext uri="{FF2B5EF4-FFF2-40B4-BE49-F238E27FC236}">
                <a16:creationId xmlns:a16="http://schemas.microsoft.com/office/drawing/2014/main" id="{330F58C5-A9C8-6D3A-B821-CA72FCC4B478}"/>
              </a:ext>
            </a:extLst>
          </p:cNvPr>
          <p:cNvSpPr txBox="1"/>
          <p:nvPr/>
        </p:nvSpPr>
        <p:spPr>
          <a:xfrm>
            <a:off x="2182850" y="2525204"/>
            <a:ext cx="2100225" cy="830997"/>
          </a:xfrm>
          <a:prstGeom prst="rect">
            <a:avLst/>
          </a:prstGeom>
          <a:noFill/>
        </p:spPr>
        <p:txBody>
          <a:bodyPr wrap="square" lIns="0" tIns="0" rIns="0" bIns="0" rtlCol="0">
            <a:spAutoFit/>
          </a:bodyPr>
          <a:lstStyle>
            <a:defPPr>
              <a:defRPr lang="pl-PL"/>
            </a:defPPr>
            <a:lvl1pPr>
              <a:defRPr sz="5400">
                <a:solidFill>
                  <a:schemeClr val="bg1"/>
                </a:solidFill>
                <a:latin typeface="Poppins" panose="020B0502040204020203" pitchFamily="2" charset="-18"/>
                <a:cs typeface="Poppins" panose="020B0502040204020203" pitchFamily="2" charset="-18"/>
              </a:defRPr>
            </a:lvl1pPr>
          </a:lstStyle>
          <a:p>
            <a:r>
              <a:rPr lang="en-US" dirty="0"/>
              <a:t>P ngel</a:t>
            </a:r>
            <a:endParaRPr lang="pl-PL" dirty="0"/>
          </a:p>
        </p:txBody>
      </p:sp>
    </p:spTree>
    <p:extLst>
      <p:ext uri="{BB962C8B-B14F-4D97-AF65-F5344CB8AC3E}">
        <p14:creationId xmlns:p14="http://schemas.microsoft.com/office/powerpoint/2010/main" val="223360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FF1F7E-D307-3F1E-F21C-A3B834D98A6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230" b="98579" l="4059" r="99662">
                        <a14:foregroundMark x1="43405" y1="8140" x2="43405" y2="8140"/>
                        <a14:foregroundMark x1="51635" y1="3488" x2="51635" y2="3488"/>
                        <a14:foregroundMark x1="24126" y1="81395" x2="24126" y2="81395"/>
                        <a14:foregroundMark x1="17700" y1="88114" x2="17700" y2="88114"/>
                        <a14:foregroundMark x1="10598" y1="89535" x2="10598" y2="89535"/>
                        <a14:foregroundMark x1="8681" y1="90052" x2="8681" y2="90052"/>
                        <a14:foregroundMark x1="4284" y1="91344" x2="4284" y2="91344"/>
                        <a14:foregroundMark x1="5975" y1="94574" x2="5975" y2="94574"/>
                        <a14:foregroundMark x1="10034" y1="97804" x2="12740" y2="98320"/>
                        <a14:foregroundMark x1="28298" y1="98062" x2="28298" y2="98062"/>
                        <a14:foregroundMark x1="95829" y1="91860" x2="95829" y2="91860"/>
                        <a14:foregroundMark x1="97632" y1="98579" x2="97632" y2="98579"/>
                        <a14:foregroundMark x1="99662" y1="90698" x2="99662" y2="90698"/>
                        <a14:foregroundMark x1="81398" y1="90956" x2="81398" y2="90956"/>
                      </a14:backgroundRemoval>
                    </a14:imgEffect>
                  </a14:imgLayer>
                </a14:imgProps>
              </a:ext>
              <a:ext uri="{28A0092B-C50C-407E-A947-70E740481C1C}">
                <a14:useLocalDpi xmlns:a14="http://schemas.microsoft.com/office/drawing/2010/main" val="0"/>
              </a:ext>
            </a:extLst>
          </a:blip>
          <a:srcRect l="14972" r="13142" b="3417"/>
          <a:stretch/>
        </p:blipFill>
        <p:spPr>
          <a:xfrm>
            <a:off x="2581275" y="2733676"/>
            <a:ext cx="1947547" cy="2457449"/>
          </a:xfrm>
          <a:prstGeom prst="ellipse">
            <a:avLst/>
          </a:prstGeom>
          <a:ln>
            <a:noFill/>
          </a:ln>
        </p:spPr>
      </p:pic>
      <p:sp>
        <p:nvSpPr>
          <p:cNvPr id="5" name="Oval 4">
            <a:extLst>
              <a:ext uri="{FF2B5EF4-FFF2-40B4-BE49-F238E27FC236}">
                <a16:creationId xmlns:a16="http://schemas.microsoft.com/office/drawing/2014/main" id="{9D199A73-5DFD-48D8-A221-C25C873A516E}"/>
              </a:ext>
            </a:extLst>
          </p:cNvPr>
          <p:cNvSpPr/>
          <p:nvPr/>
        </p:nvSpPr>
        <p:spPr>
          <a:xfrm>
            <a:off x="2581275" y="2733676"/>
            <a:ext cx="1943100" cy="2457449"/>
          </a:xfrm>
          <a:prstGeom prst="ellipse">
            <a:avLst/>
          </a:prstGeom>
          <a:gradFill flip="none" rotWithShape="1">
            <a:gsLst>
              <a:gs pos="100000">
                <a:schemeClr val="tx1"/>
              </a:gs>
              <a:gs pos="45000">
                <a:srgbClr val="020202">
                  <a:alpha val="38000"/>
                </a:srgbClr>
              </a:gs>
              <a:gs pos="0">
                <a:schemeClr val="tx1">
                  <a:alpha val="0"/>
                  <a:lumMod val="99000"/>
                  <a:lumOff val="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bg1"/>
              </a:solidFill>
            </a:endParaRPr>
          </a:p>
        </p:txBody>
      </p:sp>
      <p:pic>
        <p:nvPicPr>
          <p:cNvPr id="7" name="Picture 6" descr="A person wearing glasses&#10;&#10;Description automatically generated with low confidence">
            <a:extLst>
              <a:ext uri="{FF2B5EF4-FFF2-40B4-BE49-F238E27FC236}">
                <a16:creationId xmlns:a16="http://schemas.microsoft.com/office/drawing/2014/main" id="{A0B17A34-802A-69E1-6D45-2820BD00F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432" y="2476738"/>
            <a:ext cx="2819162" cy="2819162"/>
          </a:xfrm>
          <a:prstGeom prst="rect">
            <a:avLst/>
          </a:prstGeom>
          <a:effectLst>
            <a:softEdge rad="76200"/>
          </a:effectLst>
        </p:spPr>
      </p:pic>
      <p:pic>
        <p:nvPicPr>
          <p:cNvPr id="8" name="Picture 7" descr="A person wearing glasses&#10;&#10;Description automatically generated with low confidence">
            <a:extLst>
              <a:ext uri="{FF2B5EF4-FFF2-40B4-BE49-F238E27FC236}">
                <a16:creationId xmlns:a16="http://schemas.microsoft.com/office/drawing/2014/main" id="{263B2EEB-153A-FFEE-BB48-EF881708A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8700" y="2476738"/>
            <a:ext cx="2819162" cy="2819162"/>
          </a:xfrm>
          <a:prstGeom prst="rect">
            <a:avLst/>
          </a:prstGeom>
        </p:spPr>
      </p:pic>
    </p:spTree>
    <p:extLst>
      <p:ext uri="{BB962C8B-B14F-4D97-AF65-F5344CB8AC3E}">
        <p14:creationId xmlns:p14="http://schemas.microsoft.com/office/powerpoint/2010/main" val="72929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C5D4-200B-4504-140E-CC5F0092368F}"/>
              </a:ext>
            </a:extLst>
          </p:cNvPr>
          <p:cNvSpPr>
            <a:spLocks noGrp="1"/>
          </p:cNvSpPr>
          <p:nvPr>
            <p:ph type="title"/>
          </p:nvPr>
        </p:nvSpPr>
        <p:spPr/>
        <p:txBody>
          <a:bodyPr/>
          <a:lstStyle/>
          <a:p>
            <a:r>
              <a:rPr lang="en-US" dirty="0"/>
              <a:t>About me v1</a:t>
            </a:r>
            <a:endParaRPr lang="pl-PL" dirty="0"/>
          </a:p>
        </p:txBody>
      </p:sp>
      <p:sp>
        <p:nvSpPr>
          <p:cNvPr id="3" name="Content Placeholder 2">
            <a:extLst>
              <a:ext uri="{FF2B5EF4-FFF2-40B4-BE49-F238E27FC236}">
                <a16:creationId xmlns:a16="http://schemas.microsoft.com/office/drawing/2014/main" id="{CECC3D20-C7ED-7420-1B1E-3FC22AA6465C}"/>
              </a:ext>
            </a:extLst>
          </p:cNvPr>
          <p:cNvSpPr>
            <a:spLocks noGrp="1"/>
          </p:cNvSpPr>
          <p:nvPr>
            <p:ph idx="1"/>
          </p:nvPr>
        </p:nvSpPr>
        <p:spPr/>
        <p:txBody>
          <a:bodyPr>
            <a:normAutofit fontScale="62500" lnSpcReduction="20000"/>
          </a:bodyPr>
          <a:lstStyle/>
          <a:p>
            <a:pPr marL="0" indent="0">
              <a:buNone/>
            </a:pPr>
            <a:r>
              <a:rPr lang="en-US" dirty="0"/>
              <a:t>Hello! I'm Tobias Pingel, a Software Engineer specializing in Renewable Energy Systems and a Frontend Web Developer. With a strong background in C programming for inverter applications in the wind energy and hydrogen sectors, I bring a unique skill set to my work.</a:t>
            </a:r>
          </a:p>
          <a:p>
            <a:pPr marL="0" indent="0">
              <a:buNone/>
            </a:pPr>
            <a:r>
              <a:rPr lang="en-US" dirty="0"/>
              <a:t>Since March 2023, I have been working part-time as a Frontend Web Developer for two days a week, honing my expertise in HTML, CSS, JavaScript, React, and NodeJS. I have also recently created my own portfolio website using these technologies to showcase my projects and skills.</a:t>
            </a:r>
          </a:p>
          <a:p>
            <a:pPr marL="0" indent="0">
              <a:buNone/>
            </a:pPr>
            <a:r>
              <a:rPr lang="en-US" dirty="0"/>
              <a:t>One of my recent projects includes building a </a:t>
            </a:r>
            <a:r>
              <a:rPr lang="en-US" dirty="0" err="1"/>
              <a:t>webshop</a:t>
            </a:r>
            <a:r>
              <a:rPr lang="en-US" dirty="0"/>
              <a:t> using React and CSS for the frontend, and utilizing Sanity for product management and Stripe as the payment system for the backend. Both my portfolio website and the </a:t>
            </a:r>
            <a:r>
              <a:rPr lang="en-US" dirty="0" err="1"/>
              <a:t>webshop</a:t>
            </a:r>
            <a:r>
              <a:rPr lang="en-US" dirty="0"/>
              <a:t> are deployed on </a:t>
            </a:r>
            <a:r>
              <a:rPr lang="en-US" dirty="0" err="1"/>
              <a:t>Vercel</a:t>
            </a:r>
            <a:r>
              <a:rPr lang="en-US" dirty="0"/>
              <a:t>, demonstrating my proficiency in modern web development tools and technologies.</a:t>
            </a:r>
          </a:p>
          <a:p>
            <a:pPr marL="0" indent="0">
              <a:buNone/>
            </a:pPr>
            <a:r>
              <a:rPr lang="en-US" dirty="0"/>
              <a:t>I am a self-learner, and I have utilized various online resources such as W3Schools, Stack Overflow, and other websites to continuously improve my skills and gain practical experience in web development.</a:t>
            </a:r>
          </a:p>
          <a:p>
            <a:pPr marL="0" indent="0">
              <a:buNone/>
            </a:pPr>
            <a:r>
              <a:rPr lang="en-US" dirty="0"/>
              <a:t>When I'm not coding, I enjoy spending time outdoors, engaging in activities such as running, biking, hiking, and swimming. I am also passionate about music, both listening and occasionally playing. If you'd like to get in touch with me, feel free to reach out to my contact email.</a:t>
            </a:r>
          </a:p>
          <a:p>
            <a:pPr marL="0" indent="0">
              <a:buNone/>
            </a:pPr>
            <a:r>
              <a:rPr lang="en-US" dirty="0"/>
              <a:t>I am currently seeking partnerships and clients who need assistance with their Frontend Website Projects. I am excited to collaborate and bring my expertise to create exceptional web experiences. Let's work together to bring your ideas to life!</a:t>
            </a:r>
          </a:p>
          <a:p>
            <a:pPr marL="0" indent="0">
              <a:buNone/>
            </a:pPr>
            <a:endParaRPr lang="en-US" dirty="0"/>
          </a:p>
          <a:p>
            <a:pPr marL="0" indent="0">
              <a:buNone/>
            </a:pPr>
            <a:endParaRPr lang="pl-PL" dirty="0"/>
          </a:p>
        </p:txBody>
      </p:sp>
    </p:spTree>
    <p:extLst>
      <p:ext uri="{BB962C8B-B14F-4D97-AF65-F5344CB8AC3E}">
        <p14:creationId xmlns:p14="http://schemas.microsoft.com/office/powerpoint/2010/main" val="196117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C87B-2B75-FE18-30C2-58E77D613414}"/>
              </a:ext>
            </a:extLst>
          </p:cNvPr>
          <p:cNvSpPr>
            <a:spLocks noGrp="1"/>
          </p:cNvSpPr>
          <p:nvPr>
            <p:ph type="title"/>
          </p:nvPr>
        </p:nvSpPr>
        <p:spPr/>
        <p:txBody>
          <a:bodyPr/>
          <a:lstStyle/>
          <a:p>
            <a:r>
              <a:rPr lang="en-US" dirty="0"/>
              <a:t>About me v2</a:t>
            </a:r>
            <a:endParaRPr lang="pl-PL" dirty="0"/>
          </a:p>
        </p:txBody>
      </p:sp>
      <p:sp>
        <p:nvSpPr>
          <p:cNvPr id="3" name="Content Placeholder 2">
            <a:extLst>
              <a:ext uri="{FF2B5EF4-FFF2-40B4-BE49-F238E27FC236}">
                <a16:creationId xmlns:a16="http://schemas.microsoft.com/office/drawing/2014/main" id="{32550E44-500F-667E-E1F3-C1F95BBA23E3}"/>
              </a:ext>
            </a:extLst>
          </p:cNvPr>
          <p:cNvSpPr>
            <a:spLocks noGrp="1"/>
          </p:cNvSpPr>
          <p:nvPr>
            <p:ph idx="1"/>
          </p:nvPr>
        </p:nvSpPr>
        <p:spPr/>
        <p:txBody>
          <a:bodyPr>
            <a:normAutofit fontScale="55000" lnSpcReduction="20000"/>
          </a:bodyPr>
          <a:lstStyle/>
          <a:p>
            <a:pPr marL="0" indent="0">
              <a:buNone/>
            </a:pPr>
            <a:r>
              <a:rPr lang="en-US" dirty="0"/>
              <a:t>Hi, I'm Tobias Pingel, a software engineer and a frontend web developer. I have a passion for creating clean and user-friendly websites that showcase your products or services.</a:t>
            </a:r>
          </a:p>
          <a:p>
            <a:pPr marL="0" indent="0">
              <a:buNone/>
            </a:pPr>
            <a:r>
              <a:rPr lang="en-US" dirty="0"/>
              <a:t>I have been working as a software engineer since 2015 being in the renewable energy sector since 2008 and now developing applications in C for inverters in wind energy and hydrogen systems. Since March 2023, I have also been working part-time as a frontend web developer, learning new skills and technologies along the way.</a:t>
            </a:r>
          </a:p>
          <a:p>
            <a:pPr marL="0" indent="0">
              <a:buNone/>
            </a:pPr>
            <a:r>
              <a:rPr lang="en-US" dirty="0"/>
              <a:t>I am proficient in HTML, CSS, JavaScript, React and Node.js. I have built two projects using these tools: this portfolio website and a </a:t>
            </a:r>
            <a:r>
              <a:rPr lang="en-US" dirty="0" err="1"/>
              <a:t>webshop</a:t>
            </a:r>
            <a:r>
              <a:rPr lang="en-US" dirty="0"/>
              <a:t>. For the portfolio website, I used HTML, JavaScript and CSS to create a simple and elegant design. For the </a:t>
            </a:r>
            <a:r>
              <a:rPr lang="en-US" dirty="0" err="1"/>
              <a:t>webshop</a:t>
            </a:r>
            <a:r>
              <a:rPr lang="en-US" dirty="0"/>
              <a:t>, I used React and CSS for the frontend and Sanity and Stripe for the backend. Both sites are deployed on </a:t>
            </a:r>
            <a:r>
              <a:rPr lang="en-US" dirty="0" err="1"/>
              <a:t>Vercel</a:t>
            </a:r>
            <a:r>
              <a:rPr lang="en-US" dirty="0"/>
              <a:t>, check them out both.</a:t>
            </a:r>
          </a:p>
          <a:p>
            <a:pPr marL="0" indent="0">
              <a:buNone/>
            </a:pPr>
            <a:r>
              <a:rPr lang="en-US" dirty="0"/>
              <a:t>I am a self-taught Web Developer who loves to learn new things and solve problems. I have used various online resources such as tutorials, blogs, forums and documentation to expand my knowledge and improve my skills. I am always open to feedback and suggestions to make my work better.</a:t>
            </a:r>
          </a:p>
          <a:p>
            <a:pPr marL="0" indent="0">
              <a:buNone/>
            </a:pPr>
            <a:r>
              <a:rPr lang="en-US" dirty="0"/>
              <a:t>When I'm not coding, I enjoy being outdoors and doing activities like running, biking, hiking and swimming. I also love listening to music and playing some instruments from time to time.</a:t>
            </a:r>
          </a:p>
          <a:p>
            <a:pPr marL="0" indent="0">
              <a:buNone/>
            </a:pPr>
            <a:endParaRPr lang="en-US" dirty="0"/>
          </a:p>
          <a:p>
            <a:pPr marL="0" indent="0">
              <a:buNone/>
            </a:pPr>
            <a:r>
              <a:rPr lang="en-US" dirty="0"/>
              <a:t>I am looking for partners to work with and clients who need expertise for their frontend website projects. If you are interested in collaborating with me or hiring me for your next project, please feel free to contact me at webdev.pingel@gmail.com. </a:t>
            </a:r>
          </a:p>
          <a:p>
            <a:pPr marL="0" indent="0">
              <a:buNone/>
            </a:pPr>
            <a:r>
              <a:rPr lang="en-US" dirty="0"/>
              <a:t>I would love to hear from you!</a:t>
            </a:r>
            <a:endParaRPr lang="pl-PL" dirty="0"/>
          </a:p>
        </p:txBody>
      </p:sp>
    </p:spTree>
    <p:extLst>
      <p:ext uri="{BB962C8B-B14F-4D97-AF65-F5344CB8AC3E}">
        <p14:creationId xmlns:p14="http://schemas.microsoft.com/office/powerpoint/2010/main" val="48688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CCE2-5910-9B7D-1295-5EFD8398DCB3}"/>
              </a:ext>
            </a:extLst>
          </p:cNvPr>
          <p:cNvSpPr>
            <a:spLocks noGrp="1"/>
          </p:cNvSpPr>
          <p:nvPr>
            <p:ph type="title"/>
          </p:nvPr>
        </p:nvSpPr>
        <p:spPr/>
        <p:txBody>
          <a:bodyPr/>
          <a:lstStyle/>
          <a:p>
            <a:r>
              <a:rPr lang="en-US" dirty="0"/>
              <a:t>About me v3</a:t>
            </a:r>
            <a:endParaRPr lang="pl-PL" dirty="0"/>
          </a:p>
        </p:txBody>
      </p:sp>
      <p:sp>
        <p:nvSpPr>
          <p:cNvPr id="3" name="Content Placeholder 2">
            <a:extLst>
              <a:ext uri="{FF2B5EF4-FFF2-40B4-BE49-F238E27FC236}">
                <a16:creationId xmlns:a16="http://schemas.microsoft.com/office/drawing/2014/main" id="{F00CC2C2-5A97-292B-D8DE-2F3076DD9C68}"/>
              </a:ext>
            </a:extLst>
          </p:cNvPr>
          <p:cNvSpPr>
            <a:spLocks noGrp="1"/>
          </p:cNvSpPr>
          <p:nvPr>
            <p:ph idx="1"/>
          </p:nvPr>
        </p:nvSpPr>
        <p:spPr/>
        <p:txBody>
          <a:bodyPr>
            <a:normAutofit fontScale="70000" lnSpcReduction="20000"/>
          </a:bodyPr>
          <a:lstStyle/>
          <a:p>
            <a:pPr marL="0" indent="0">
              <a:buNone/>
            </a:pPr>
            <a:r>
              <a:rPr lang="en-US" dirty="0"/>
              <a:t>Hello! My name is Tobias Pingel and I am a Software Engineer for Renewable Energy Systems and a Frontend Web Developer. I have experience working with C for inverter application in wind energy and hydrogen. Since March 2023, I have been working part-time as a Frontend Web Developer for two days a week.</a:t>
            </a:r>
          </a:p>
          <a:p>
            <a:pPr marL="0" indent="0">
              <a:buNone/>
            </a:pPr>
            <a:endParaRPr lang="en-US" dirty="0"/>
          </a:p>
          <a:p>
            <a:pPr marL="0" indent="0">
              <a:buNone/>
            </a:pPr>
            <a:r>
              <a:rPr lang="en-US" dirty="0"/>
              <a:t>I am proficient in HTML, CSS, JavaScript, React, and NodeJS. For my portfolio website, I used HTML, JavaScript, and CSS. For my </a:t>
            </a:r>
            <a:r>
              <a:rPr lang="en-US" dirty="0" err="1"/>
              <a:t>webshop</a:t>
            </a:r>
            <a:r>
              <a:rPr lang="en-US" dirty="0"/>
              <a:t>, I used React and CSS for Frontend and Sanity for product management and Stripe as a payment system for Backend. Both sites are deployed on </a:t>
            </a:r>
            <a:r>
              <a:rPr lang="en-US" dirty="0" err="1"/>
              <a:t>Vercel</a:t>
            </a:r>
            <a:r>
              <a:rPr lang="en-US" dirty="0"/>
              <a:t>.</a:t>
            </a:r>
          </a:p>
          <a:p>
            <a:pPr marL="0" indent="0">
              <a:buNone/>
            </a:pPr>
            <a:endParaRPr lang="en-US" dirty="0"/>
          </a:p>
          <a:p>
            <a:pPr marL="0" indent="0">
              <a:buNone/>
            </a:pPr>
            <a:r>
              <a:rPr lang="en-US" dirty="0"/>
              <a:t>I have taught myself how to code by using tutorials and several websites such as W3Schools and Stack Overflow. As a private person, I enjoy being outside in nature and doing activities like running, biking, hiking, swimming. Another passion of mine is listening to music and sometimes playing.</a:t>
            </a:r>
          </a:p>
          <a:p>
            <a:pPr marL="0" indent="0">
              <a:buNone/>
            </a:pPr>
            <a:endParaRPr lang="en-US" dirty="0"/>
          </a:p>
          <a:p>
            <a:pPr marL="0" indent="0">
              <a:buNone/>
            </a:pPr>
            <a:r>
              <a:rPr lang="en-US" dirty="0"/>
              <a:t>If you would like to get in touch with me regarding potential partnerships or clients that I can help with their Frontend Website Project, please feel free to contact me.</a:t>
            </a:r>
            <a:endParaRPr lang="pl-PL" dirty="0"/>
          </a:p>
        </p:txBody>
      </p:sp>
    </p:spTree>
    <p:extLst>
      <p:ext uri="{BB962C8B-B14F-4D97-AF65-F5344CB8AC3E}">
        <p14:creationId xmlns:p14="http://schemas.microsoft.com/office/powerpoint/2010/main" val="188888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4530</TotalTime>
  <Words>844</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About me v1</vt:lpstr>
      <vt:lpstr>About me v2</vt:lpstr>
      <vt:lpstr>About me v3</vt:lpstr>
    </vt:vector>
  </TitlesOfParts>
  <Company>KK Wind Visio Plan 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Tobias Pingel</dc:creator>
  <cp:lastModifiedBy>Tobias Pingel</cp:lastModifiedBy>
  <cp:revision>9</cp:revision>
  <dcterms:created xsi:type="dcterms:W3CDTF">2023-03-26T19:58:45Z</dcterms:created>
  <dcterms:modified xsi:type="dcterms:W3CDTF">2023-04-09T19:30:45Z</dcterms:modified>
</cp:coreProperties>
</file>