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5"/>
  </p:notesMasterIdLst>
  <p:sldIdLst>
    <p:sldId id="256" r:id="rId2"/>
    <p:sldId id="257" r:id="rId3"/>
    <p:sldId id="258" r:id="rId4"/>
    <p:sldId id="259" r:id="rId5"/>
    <p:sldId id="260" r:id="rId6"/>
    <p:sldId id="261" r:id="rId7"/>
    <p:sldId id="265" r:id="rId8"/>
    <p:sldId id="266" r:id="rId9"/>
    <p:sldId id="267" r:id="rId10"/>
    <p:sldId id="268" r:id="rId11"/>
    <p:sldId id="269"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24"/>
    <p:restoredTop sz="57543"/>
  </p:normalViewPr>
  <p:slideViewPr>
    <p:cSldViewPr snapToGrid="0" snapToObjects="1">
      <p:cViewPr varScale="1">
        <p:scale>
          <a:sx n="72" d="100"/>
          <a:sy n="72" d="100"/>
        </p:scale>
        <p:origin x="1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EEFE5-5AE3-4199-A3CB-BFC78EF3A3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D4DCE3-E385-483C-808B-E971F9084930}">
      <dgm:prSet/>
      <dgm:spPr/>
      <dgm:t>
        <a:bodyPr/>
        <a:lstStyle/>
        <a:p>
          <a:r>
            <a:rPr lang="en-US"/>
            <a:t>Introduction</a:t>
          </a:r>
        </a:p>
      </dgm:t>
    </dgm:pt>
    <dgm:pt modelId="{FA578423-A0CA-4C88-982C-331F12449404}" type="parTrans" cxnId="{8682D1F6-18F7-4E54-9ABA-3FACE7441C00}">
      <dgm:prSet/>
      <dgm:spPr/>
      <dgm:t>
        <a:bodyPr/>
        <a:lstStyle/>
        <a:p>
          <a:endParaRPr lang="en-US"/>
        </a:p>
      </dgm:t>
    </dgm:pt>
    <dgm:pt modelId="{E1C09EE6-14D1-428F-8010-289B922847F5}" type="sibTrans" cxnId="{8682D1F6-18F7-4E54-9ABA-3FACE7441C00}">
      <dgm:prSet/>
      <dgm:spPr/>
      <dgm:t>
        <a:bodyPr/>
        <a:lstStyle/>
        <a:p>
          <a:endParaRPr lang="en-US"/>
        </a:p>
      </dgm:t>
    </dgm:pt>
    <dgm:pt modelId="{8A12B7AA-7025-4300-A586-00ABBAF30B77}">
      <dgm:prSet/>
      <dgm:spPr/>
      <dgm:t>
        <a:bodyPr/>
        <a:lstStyle/>
        <a:p>
          <a:r>
            <a:rPr lang="en-US"/>
            <a:t>Scenario</a:t>
          </a:r>
        </a:p>
      </dgm:t>
    </dgm:pt>
    <dgm:pt modelId="{C18C04EA-0AC3-41A1-9414-77A13CF24633}" type="parTrans" cxnId="{242B70B1-590A-40E1-9CDF-13840EFBD6E0}">
      <dgm:prSet/>
      <dgm:spPr/>
      <dgm:t>
        <a:bodyPr/>
        <a:lstStyle/>
        <a:p>
          <a:endParaRPr lang="en-US"/>
        </a:p>
      </dgm:t>
    </dgm:pt>
    <dgm:pt modelId="{0A2F3D92-CEDF-45E9-AF69-BBF0B5FF43AB}" type="sibTrans" cxnId="{242B70B1-590A-40E1-9CDF-13840EFBD6E0}">
      <dgm:prSet/>
      <dgm:spPr/>
      <dgm:t>
        <a:bodyPr/>
        <a:lstStyle/>
        <a:p>
          <a:endParaRPr lang="en-US"/>
        </a:p>
      </dgm:t>
    </dgm:pt>
    <dgm:pt modelId="{A4DD38E0-B873-4972-A22A-A4EE149BFF68}">
      <dgm:prSet/>
      <dgm:spPr/>
      <dgm:t>
        <a:bodyPr/>
        <a:lstStyle/>
        <a:p>
          <a:r>
            <a:rPr lang="en-US" dirty="0"/>
            <a:t>The Acquisition Process and Advantages</a:t>
          </a:r>
        </a:p>
      </dgm:t>
    </dgm:pt>
    <dgm:pt modelId="{445AABE4-2408-44D4-8933-C839D2539A5F}" type="parTrans" cxnId="{C79C2721-B6F8-4935-A070-AD2FA30BC4FC}">
      <dgm:prSet/>
      <dgm:spPr/>
      <dgm:t>
        <a:bodyPr/>
        <a:lstStyle/>
        <a:p>
          <a:endParaRPr lang="en-US"/>
        </a:p>
      </dgm:t>
    </dgm:pt>
    <dgm:pt modelId="{4CF27E57-B903-4118-A49E-827558EF4CE6}" type="sibTrans" cxnId="{C79C2721-B6F8-4935-A070-AD2FA30BC4FC}">
      <dgm:prSet/>
      <dgm:spPr/>
      <dgm:t>
        <a:bodyPr/>
        <a:lstStyle/>
        <a:p>
          <a:endParaRPr lang="en-US"/>
        </a:p>
      </dgm:t>
    </dgm:pt>
    <dgm:pt modelId="{1F9864E0-0485-4870-B7E7-AA38F2E00EA0}">
      <dgm:prSet/>
      <dgm:spPr/>
      <dgm:t>
        <a:bodyPr/>
        <a:lstStyle/>
        <a:p>
          <a:r>
            <a:rPr lang="en-US" dirty="0"/>
            <a:t>Examination &amp; Analysis</a:t>
          </a:r>
        </a:p>
      </dgm:t>
    </dgm:pt>
    <dgm:pt modelId="{E44D1E4B-6DE5-4D55-96C6-F61F95F73404}" type="parTrans" cxnId="{65975144-9E4F-4CC0-90CE-ACAEF119E882}">
      <dgm:prSet/>
      <dgm:spPr/>
      <dgm:t>
        <a:bodyPr/>
        <a:lstStyle/>
        <a:p>
          <a:endParaRPr lang="en-US"/>
        </a:p>
      </dgm:t>
    </dgm:pt>
    <dgm:pt modelId="{F53AC8AF-F05F-41FB-8631-1CF554677A33}" type="sibTrans" cxnId="{65975144-9E4F-4CC0-90CE-ACAEF119E882}">
      <dgm:prSet/>
      <dgm:spPr/>
      <dgm:t>
        <a:bodyPr/>
        <a:lstStyle/>
        <a:p>
          <a:endParaRPr lang="en-US"/>
        </a:p>
      </dgm:t>
    </dgm:pt>
    <dgm:pt modelId="{F5F4E091-BBA1-4088-8517-F172CAF7C38C}">
      <dgm:prSet/>
      <dgm:spPr/>
      <dgm:t>
        <a:bodyPr/>
        <a:lstStyle/>
        <a:p>
          <a:r>
            <a:rPr lang="en-US"/>
            <a:t>Lab Tasks</a:t>
          </a:r>
        </a:p>
      </dgm:t>
    </dgm:pt>
    <dgm:pt modelId="{52F8F210-BA00-4449-AAC2-95B1E5A3F180}" type="parTrans" cxnId="{04495134-2314-422A-AA0D-E53AD3082D99}">
      <dgm:prSet/>
      <dgm:spPr/>
      <dgm:t>
        <a:bodyPr/>
        <a:lstStyle/>
        <a:p>
          <a:endParaRPr lang="en-US"/>
        </a:p>
      </dgm:t>
    </dgm:pt>
    <dgm:pt modelId="{A2FED6D7-7614-48F5-AA5D-82A13AA1C558}" type="sibTrans" cxnId="{04495134-2314-422A-AA0D-E53AD3082D99}">
      <dgm:prSet/>
      <dgm:spPr/>
      <dgm:t>
        <a:bodyPr/>
        <a:lstStyle/>
        <a:p>
          <a:endParaRPr lang="en-US"/>
        </a:p>
      </dgm:t>
    </dgm:pt>
    <dgm:pt modelId="{B96C044B-A539-41FA-8536-356C8F4DB417}">
      <dgm:prSet/>
      <dgm:spPr/>
      <dgm:t>
        <a:bodyPr/>
        <a:lstStyle/>
        <a:p>
          <a:r>
            <a:rPr lang="en-US" dirty="0"/>
            <a:t>Conclusion &amp; Improvements</a:t>
          </a:r>
        </a:p>
      </dgm:t>
    </dgm:pt>
    <dgm:pt modelId="{54444679-5FFF-459D-86DA-F312849899B2}" type="parTrans" cxnId="{392C719F-E7A0-4DEB-9A27-67DFCF433829}">
      <dgm:prSet/>
      <dgm:spPr/>
      <dgm:t>
        <a:bodyPr/>
        <a:lstStyle/>
        <a:p>
          <a:endParaRPr lang="en-US"/>
        </a:p>
      </dgm:t>
    </dgm:pt>
    <dgm:pt modelId="{2D6639EC-7816-454D-BD03-87C97BEEC745}" type="sibTrans" cxnId="{392C719F-E7A0-4DEB-9A27-67DFCF433829}">
      <dgm:prSet/>
      <dgm:spPr/>
      <dgm:t>
        <a:bodyPr/>
        <a:lstStyle/>
        <a:p>
          <a:endParaRPr lang="en-US"/>
        </a:p>
      </dgm:t>
    </dgm:pt>
    <dgm:pt modelId="{4B4B3407-BF97-475D-A284-A7EB25A909E8}" type="pres">
      <dgm:prSet presAssocID="{F63EEFE5-5AE3-4199-A3CB-BFC78EF3A34D}" presName="root" presStyleCnt="0">
        <dgm:presLayoutVars>
          <dgm:dir/>
          <dgm:resizeHandles val="exact"/>
        </dgm:presLayoutVars>
      </dgm:prSet>
      <dgm:spPr/>
    </dgm:pt>
    <dgm:pt modelId="{573398DC-FE77-47BA-99A6-1DAAA881FBC0}" type="pres">
      <dgm:prSet presAssocID="{36D4DCE3-E385-483C-808B-E971F9084930}" presName="compNode" presStyleCnt="0"/>
      <dgm:spPr/>
    </dgm:pt>
    <dgm:pt modelId="{8E0BBAF5-7717-4FE3-ABB3-E47A04F8C9B2}" type="pres">
      <dgm:prSet presAssocID="{36D4DCE3-E385-483C-808B-E971F9084930}" presName="bgRect" presStyleLbl="bgShp" presStyleIdx="0" presStyleCnt="6"/>
      <dgm:spPr/>
    </dgm:pt>
    <dgm:pt modelId="{1A0B3F20-B483-486D-A188-117EAE41E2A6}" type="pres">
      <dgm:prSet presAssocID="{36D4DCE3-E385-483C-808B-E971F908493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CE1A7BD8-6947-4D28-ADCB-5F5BD9F529FA}" type="pres">
      <dgm:prSet presAssocID="{36D4DCE3-E385-483C-808B-E971F9084930}" presName="spaceRect" presStyleCnt="0"/>
      <dgm:spPr/>
    </dgm:pt>
    <dgm:pt modelId="{4D4528CB-F3FF-4CA2-98E5-86691243A640}" type="pres">
      <dgm:prSet presAssocID="{36D4DCE3-E385-483C-808B-E971F9084930}" presName="parTx" presStyleLbl="revTx" presStyleIdx="0" presStyleCnt="6">
        <dgm:presLayoutVars>
          <dgm:chMax val="0"/>
          <dgm:chPref val="0"/>
        </dgm:presLayoutVars>
      </dgm:prSet>
      <dgm:spPr/>
    </dgm:pt>
    <dgm:pt modelId="{9FE5AC86-F0DC-46F9-8A65-547173990BF8}" type="pres">
      <dgm:prSet presAssocID="{E1C09EE6-14D1-428F-8010-289B922847F5}" presName="sibTrans" presStyleCnt="0"/>
      <dgm:spPr/>
    </dgm:pt>
    <dgm:pt modelId="{ED743B22-04C2-48FB-9644-AD14A4312660}" type="pres">
      <dgm:prSet presAssocID="{8A12B7AA-7025-4300-A586-00ABBAF30B77}" presName="compNode" presStyleCnt="0"/>
      <dgm:spPr/>
    </dgm:pt>
    <dgm:pt modelId="{4077E8AF-84E8-4338-81A3-8FD07064A5DF}" type="pres">
      <dgm:prSet presAssocID="{8A12B7AA-7025-4300-A586-00ABBAF30B77}" presName="bgRect" presStyleLbl="bgShp" presStyleIdx="1" presStyleCnt="6"/>
      <dgm:spPr/>
    </dgm:pt>
    <dgm:pt modelId="{BFEB4ECD-5075-4849-B2E6-580EABDCAC9D}" type="pres">
      <dgm:prSet presAssocID="{8A12B7AA-7025-4300-A586-00ABBAF30B7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nderstorms"/>
        </a:ext>
      </dgm:extLst>
    </dgm:pt>
    <dgm:pt modelId="{80F88AB0-8F9F-424B-8642-EC7050302EC0}" type="pres">
      <dgm:prSet presAssocID="{8A12B7AA-7025-4300-A586-00ABBAF30B77}" presName="spaceRect" presStyleCnt="0"/>
      <dgm:spPr/>
    </dgm:pt>
    <dgm:pt modelId="{716486F7-5FB1-457F-BD48-5139DB9DAC7B}" type="pres">
      <dgm:prSet presAssocID="{8A12B7AA-7025-4300-A586-00ABBAF30B77}" presName="parTx" presStyleLbl="revTx" presStyleIdx="1" presStyleCnt="6">
        <dgm:presLayoutVars>
          <dgm:chMax val="0"/>
          <dgm:chPref val="0"/>
        </dgm:presLayoutVars>
      </dgm:prSet>
      <dgm:spPr/>
    </dgm:pt>
    <dgm:pt modelId="{8A01FA55-6F3F-440F-8B12-F44F0315CF3D}" type="pres">
      <dgm:prSet presAssocID="{0A2F3D92-CEDF-45E9-AF69-BBF0B5FF43AB}" presName="sibTrans" presStyleCnt="0"/>
      <dgm:spPr/>
    </dgm:pt>
    <dgm:pt modelId="{43F2F051-BD42-424B-A9DB-3FD551D22192}" type="pres">
      <dgm:prSet presAssocID="{A4DD38E0-B873-4972-A22A-A4EE149BFF68}" presName="compNode" presStyleCnt="0"/>
      <dgm:spPr/>
    </dgm:pt>
    <dgm:pt modelId="{3D2C15E8-25BD-404A-AC68-8E75628E24AF}" type="pres">
      <dgm:prSet presAssocID="{A4DD38E0-B873-4972-A22A-A4EE149BFF68}" presName="bgRect" presStyleLbl="bgShp" presStyleIdx="2" presStyleCnt="6"/>
      <dgm:spPr/>
    </dgm:pt>
    <dgm:pt modelId="{0FC1EF40-AA37-4090-94A5-4840FBE2444A}" type="pres">
      <dgm:prSet presAssocID="{A4DD38E0-B873-4972-A22A-A4EE149BFF6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
        </a:ext>
      </dgm:extLst>
    </dgm:pt>
    <dgm:pt modelId="{D4954A9A-E0D6-425D-BD6A-62EAD4A20379}" type="pres">
      <dgm:prSet presAssocID="{A4DD38E0-B873-4972-A22A-A4EE149BFF68}" presName="spaceRect" presStyleCnt="0"/>
      <dgm:spPr/>
    </dgm:pt>
    <dgm:pt modelId="{02F26016-D0EE-4A8B-AEF7-B92A518FBF50}" type="pres">
      <dgm:prSet presAssocID="{A4DD38E0-B873-4972-A22A-A4EE149BFF68}" presName="parTx" presStyleLbl="revTx" presStyleIdx="2" presStyleCnt="6">
        <dgm:presLayoutVars>
          <dgm:chMax val="0"/>
          <dgm:chPref val="0"/>
        </dgm:presLayoutVars>
      </dgm:prSet>
      <dgm:spPr/>
    </dgm:pt>
    <dgm:pt modelId="{09C09E3D-4DEF-4D0E-ABF8-634249EC6F35}" type="pres">
      <dgm:prSet presAssocID="{4CF27E57-B903-4118-A49E-827558EF4CE6}" presName="sibTrans" presStyleCnt="0"/>
      <dgm:spPr/>
    </dgm:pt>
    <dgm:pt modelId="{6F75723C-2D7F-428E-8A06-56300CB23E60}" type="pres">
      <dgm:prSet presAssocID="{1F9864E0-0485-4870-B7E7-AA38F2E00EA0}" presName="compNode" presStyleCnt="0"/>
      <dgm:spPr/>
    </dgm:pt>
    <dgm:pt modelId="{D0C550A1-3144-4367-B318-9D86D5F5397B}" type="pres">
      <dgm:prSet presAssocID="{1F9864E0-0485-4870-B7E7-AA38F2E00EA0}" presName="bgRect" presStyleLbl="bgShp" presStyleIdx="3" presStyleCnt="6"/>
      <dgm:spPr/>
    </dgm:pt>
    <dgm:pt modelId="{7DF66CFC-5DD6-4601-809A-E1B9C06C311F}" type="pres">
      <dgm:prSet presAssocID="{1F9864E0-0485-4870-B7E7-AA38F2E00EA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Plan"/>
        </a:ext>
      </dgm:extLst>
    </dgm:pt>
    <dgm:pt modelId="{88EFBDA9-B81F-49B7-9A90-FBAF63022ED8}" type="pres">
      <dgm:prSet presAssocID="{1F9864E0-0485-4870-B7E7-AA38F2E00EA0}" presName="spaceRect" presStyleCnt="0"/>
      <dgm:spPr/>
    </dgm:pt>
    <dgm:pt modelId="{52140D6D-C42D-4B20-95E0-58D9DBCFFEDA}" type="pres">
      <dgm:prSet presAssocID="{1F9864E0-0485-4870-B7E7-AA38F2E00EA0}" presName="parTx" presStyleLbl="revTx" presStyleIdx="3" presStyleCnt="6">
        <dgm:presLayoutVars>
          <dgm:chMax val="0"/>
          <dgm:chPref val="0"/>
        </dgm:presLayoutVars>
      </dgm:prSet>
      <dgm:spPr/>
    </dgm:pt>
    <dgm:pt modelId="{DBE51298-EA38-44D9-8F2C-553A395F19E1}" type="pres">
      <dgm:prSet presAssocID="{F53AC8AF-F05F-41FB-8631-1CF554677A33}" presName="sibTrans" presStyleCnt="0"/>
      <dgm:spPr/>
    </dgm:pt>
    <dgm:pt modelId="{E69E73C5-5183-4B80-AD11-18FFF692A548}" type="pres">
      <dgm:prSet presAssocID="{F5F4E091-BBA1-4088-8517-F172CAF7C38C}" presName="compNode" presStyleCnt="0"/>
      <dgm:spPr/>
    </dgm:pt>
    <dgm:pt modelId="{3EFA096F-A6DE-4A36-BD7B-CC5EAF2F2023}" type="pres">
      <dgm:prSet presAssocID="{F5F4E091-BBA1-4088-8517-F172CAF7C38C}" presName="bgRect" presStyleLbl="bgShp" presStyleIdx="4" presStyleCnt="6"/>
      <dgm:spPr/>
    </dgm:pt>
    <dgm:pt modelId="{B99E6137-26D4-4F8E-A36D-47BC6DCF526F}" type="pres">
      <dgm:prSet presAssocID="{F5F4E091-BBA1-4088-8517-F172CAF7C38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F3AFD30E-ECC1-4F17-8536-4E32FF189E37}" type="pres">
      <dgm:prSet presAssocID="{F5F4E091-BBA1-4088-8517-F172CAF7C38C}" presName="spaceRect" presStyleCnt="0"/>
      <dgm:spPr/>
    </dgm:pt>
    <dgm:pt modelId="{019ACCC0-DA2E-4269-A296-93CCF2C60599}" type="pres">
      <dgm:prSet presAssocID="{F5F4E091-BBA1-4088-8517-F172CAF7C38C}" presName="parTx" presStyleLbl="revTx" presStyleIdx="4" presStyleCnt="6">
        <dgm:presLayoutVars>
          <dgm:chMax val="0"/>
          <dgm:chPref val="0"/>
        </dgm:presLayoutVars>
      </dgm:prSet>
      <dgm:spPr/>
    </dgm:pt>
    <dgm:pt modelId="{0640CA00-ED8F-4C2E-8D12-B1921CCF1996}" type="pres">
      <dgm:prSet presAssocID="{A2FED6D7-7614-48F5-AA5D-82A13AA1C558}" presName="sibTrans" presStyleCnt="0"/>
      <dgm:spPr/>
    </dgm:pt>
    <dgm:pt modelId="{0977BC3A-0679-4B65-94D5-421959E36A52}" type="pres">
      <dgm:prSet presAssocID="{B96C044B-A539-41FA-8536-356C8F4DB417}" presName="compNode" presStyleCnt="0"/>
      <dgm:spPr/>
    </dgm:pt>
    <dgm:pt modelId="{37B090A5-92B8-4CAD-B4DF-56205388303A}" type="pres">
      <dgm:prSet presAssocID="{B96C044B-A539-41FA-8536-356C8F4DB417}" presName="bgRect" presStyleLbl="bgShp" presStyleIdx="5" presStyleCnt="6"/>
      <dgm:spPr/>
    </dgm:pt>
    <dgm:pt modelId="{BFC2C893-BB0B-4948-9898-E59DA9FB0A84}" type="pres">
      <dgm:prSet presAssocID="{B96C044B-A539-41FA-8536-356C8F4DB41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rt"/>
        </a:ext>
      </dgm:extLst>
    </dgm:pt>
    <dgm:pt modelId="{BFB0BBBE-A611-4C16-A7D0-C1EEF2150D6E}" type="pres">
      <dgm:prSet presAssocID="{B96C044B-A539-41FA-8536-356C8F4DB417}" presName="spaceRect" presStyleCnt="0"/>
      <dgm:spPr/>
    </dgm:pt>
    <dgm:pt modelId="{787B3A39-D56C-444D-B931-6A4842547DBB}" type="pres">
      <dgm:prSet presAssocID="{B96C044B-A539-41FA-8536-356C8F4DB417}" presName="parTx" presStyleLbl="revTx" presStyleIdx="5" presStyleCnt="6">
        <dgm:presLayoutVars>
          <dgm:chMax val="0"/>
          <dgm:chPref val="0"/>
        </dgm:presLayoutVars>
      </dgm:prSet>
      <dgm:spPr/>
    </dgm:pt>
  </dgm:ptLst>
  <dgm:cxnLst>
    <dgm:cxn modelId="{C79C2721-B6F8-4935-A070-AD2FA30BC4FC}" srcId="{F63EEFE5-5AE3-4199-A3CB-BFC78EF3A34D}" destId="{A4DD38E0-B873-4972-A22A-A4EE149BFF68}" srcOrd="2" destOrd="0" parTransId="{445AABE4-2408-44D4-8933-C839D2539A5F}" sibTransId="{4CF27E57-B903-4118-A49E-827558EF4CE6}"/>
    <dgm:cxn modelId="{04495134-2314-422A-AA0D-E53AD3082D99}" srcId="{F63EEFE5-5AE3-4199-A3CB-BFC78EF3A34D}" destId="{F5F4E091-BBA1-4088-8517-F172CAF7C38C}" srcOrd="4" destOrd="0" parTransId="{52F8F210-BA00-4449-AAC2-95B1E5A3F180}" sibTransId="{A2FED6D7-7614-48F5-AA5D-82A13AA1C558}"/>
    <dgm:cxn modelId="{65975144-9E4F-4CC0-90CE-ACAEF119E882}" srcId="{F63EEFE5-5AE3-4199-A3CB-BFC78EF3A34D}" destId="{1F9864E0-0485-4870-B7E7-AA38F2E00EA0}" srcOrd="3" destOrd="0" parTransId="{E44D1E4B-6DE5-4D55-96C6-F61F95F73404}" sibTransId="{F53AC8AF-F05F-41FB-8631-1CF554677A33}"/>
    <dgm:cxn modelId="{A1933662-1217-459A-9399-C5C538C1EBEA}" type="presOf" srcId="{A4DD38E0-B873-4972-A22A-A4EE149BFF68}" destId="{02F26016-D0EE-4A8B-AEF7-B92A518FBF50}" srcOrd="0" destOrd="0" presId="urn:microsoft.com/office/officeart/2018/2/layout/IconVerticalSolidList"/>
    <dgm:cxn modelId="{BFFCA96C-0195-4C15-8F3C-72EB6B246324}" type="presOf" srcId="{8A12B7AA-7025-4300-A586-00ABBAF30B77}" destId="{716486F7-5FB1-457F-BD48-5139DB9DAC7B}" srcOrd="0" destOrd="0" presId="urn:microsoft.com/office/officeart/2018/2/layout/IconVerticalSolidList"/>
    <dgm:cxn modelId="{2E000F76-8C3D-4118-BAFA-21D0DBF83E10}" type="presOf" srcId="{1F9864E0-0485-4870-B7E7-AA38F2E00EA0}" destId="{52140D6D-C42D-4B20-95E0-58D9DBCFFEDA}" srcOrd="0" destOrd="0" presId="urn:microsoft.com/office/officeart/2018/2/layout/IconVerticalSolidList"/>
    <dgm:cxn modelId="{1158E180-1CC3-4352-9299-C2FC8CF5FDF9}" type="presOf" srcId="{36D4DCE3-E385-483C-808B-E971F9084930}" destId="{4D4528CB-F3FF-4CA2-98E5-86691243A640}" srcOrd="0" destOrd="0" presId="urn:microsoft.com/office/officeart/2018/2/layout/IconVerticalSolidList"/>
    <dgm:cxn modelId="{5BABAE8C-64D0-4F19-B161-972DD23956F8}" type="presOf" srcId="{B96C044B-A539-41FA-8536-356C8F4DB417}" destId="{787B3A39-D56C-444D-B931-6A4842547DBB}" srcOrd="0" destOrd="0" presId="urn:microsoft.com/office/officeart/2018/2/layout/IconVerticalSolidList"/>
    <dgm:cxn modelId="{392C719F-E7A0-4DEB-9A27-67DFCF433829}" srcId="{F63EEFE5-5AE3-4199-A3CB-BFC78EF3A34D}" destId="{B96C044B-A539-41FA-8536-356C8F4DB417}" srcOrd="5" destOrd="0" parTransId="{54444679-5FFF-459D-86DA-F312849899B2}" sibTransId="{2D6639EC-7816-454D-BD03-87C97BEEC745}"/>
    <dgm:cxn modelId="{242B70B1-590A-40E1-9CDF-13840EFBD6E0}" srcId="{F63EEFE5-5AE3-4199-A3CB-BFC78EF3A34D}" destId="{8A12B7AA-7025-4300-A586-00ABBAF30B77}" srcOrd="1" destOrd="0" parTransId="{C18C04EA-0AC3-41A1-9414-77A13CF24633}" sibTransId="{0A2F3D92-CEDF-45E9-AF69-BBF0B5FF43AB}"/>
    <dgm:cxn modelId="{D0AC9ED1-F6CE-4032-B2C6-2A12B3B5A237}" type="presOf" srcId="{F5F4E091-BBA1-4088-8517-F172CAF7C38C}" destId="{019ACCC0-DA2E-4269-A296-93CCF2C60599}" srcOrd="0" destOrd="0" presId="urn:microsoft.com/office/officeart/2018/2/layout/IconVerticalSolidList"/>
    <dgm:cxn modelId="{268467D2-6ABE-4D35-AC55-0C143F45AC5A}" type="presOf" srcId="{F63EEFE5-5AE3-4199-A3CB-BFC78EF3A34D}" destId="{4B4B3407-BF97-475D-A284-A7EB25A909E8}" srcOrd="0" destOrd="0" presId="urn:microsoft.com/office/officeart/2018/2/layout/IconVerticalSolidList"/>
    <dgm:cxn modelId="{8682D1F6-18F7-4E54-9ABA-3FACE7441C00}" srcId="{F63EEFE5-5AE3-4199-A3CB-BFC78EF3A34D}" destId="{36D4DCE3-E385-483C-808B-E971F9084930}" srcOrd="0" destOrd="0" parTransId="{FA578423-A0CA-4C88-982C-331F12449404}" sibTransId="{E1C09EE6-14D1-428F-8010-289B922847F5}"/>
    <dgm:cxn modelId="{6F4EF922-B3D6-453C-BBC3-FFED153DF021}" type="presParOf" srcId="{4B4B3407-BF97-475D-A284-A7EB25A909E8}" destId="{573398DC-FE77-47BA-99A6-1DAAA881FBC0}" srcOrd="0" destOrd="0" presId="urn:microsoft.com/office/officeart/2018/2/layout/IconVerticalSolidList"/>
    <dgm:cxn modelId="{9E3FC6B0-4F94-43C3-9272-FF787550BA9D}" type="presParOf" srcId="{573398DC-FE77-47BA-99A6-1DAAA881FBC0}" destId="{8E0BBAF5-7717-4FE3-ABB3-E47A04F8C9B2}" srcOrd="0" destOrd="0" presId="urn:microsoft.com/office/officeart/2018/2/layout/IconVerticalSolidList"/>
    <dgm:cxn modelId="{236B17A5-2E85-4261-99C3-0CB5D98A6FB1}" type="presParOf" srcId="{573398DC-FE77-47BA-99A6-1DAAA881FBC0}" destId="{1A0B3F20-B483-486D-A188-117EAE41E2A6}" srcOrd="1" destOrd="0" presId="urn:microsoft.com/office/officeart/2018/2/layout/IconVerticalSolidList"/>
    <dgm:cxn modelId="{CD502CC1-D401-4708-9BF4-1424E8B1158B}" type="presParOf" srcId="{573398DC-FE77-47BA-99A6-1DAAA881FBC0}" destId="{CE1A7BD8-6947-4D28-ADCB-5F5BD9F529FA}" srcOrd="2" destOrd="0" presId="urn:microsoft.com/office/officeart/2018/2/layout/IconVerticalSolidList"/>
    <dgm:cxn modelId="{B4D0849A-0089-4824-BE55-8F043CD4C459}" type="presParOf" srcId="{573398DC-FE77-47BA-99A6-1DAAA881FBC0}" destId="{4D4528CB-F3FF-4CA2-98E5-86691243A640}" srcOrd="3" destOrd="0" presId="urn:microsoft.com/office/officeart/2018/2/layout/IconVerticalSolidList"/>
    <dgm:cxn modelId="{58A7E92A-BF7F-4C92-AA02-F6298C6D10A1}" type="presParOf" srcId="{4B4B3407-BF97-475D-A284-A7EB25A909E8}" destId="{9FE5AC86-F0DC-46F9-8A65-547173990BF8}" srcOrd="1" destOrd="0" presId="urn:microsoft.com/office/officeart/2018/2/layout/IconVerticalSolidList"/>
    <dgm:cxn modelId="{1F7A6849-335E-4D34-ABB8-409D59E4A9B2}" type="presParOf" srcId="{4B4B3407-BF97-475D-A284-A7EB25A909E8}" destId="{ED743B22-04C2-48FB-9644-AD14A4312660}" srcOrd="2" destOrd="0" presId="urn:microsoft.com/office/officeart/2018/2/layout/IconVerticalSolidList"/>
    <dgm:cxn modelId="{FA5063B1-3DF1-466D-8868-A4D1FF1E1008}" type="presParOf" srcId="{ED743B22-04C2-48FB-9644-AD14A4312660}" destId="{4077E8AF-84E8-4338-81A3-8FD07064A5DF}" srcOrd="0" destOrd="0" presId="urn:microsoft.com/office/officeart/2018/2/layout/IconVerticalSolidList"/>
    <dgm:cxn modelId="{05830F88-DB7F-49B9-B745-321DA0EED29D}" type="presParOf" srcId="{ED743B22-04C2-48FB-9644-AD14A4312660}" destId="{BFEB4ECD-5075-4849-B2E6-580EABDCAC9D}" srcOrd="1" destOrd="0" presId="urn:microsoft.com/office/officeart/2018/2/layout/IconVerticalSolidList"/>
    <dgm:cxn modelId="{17F6C4DB-332F-4D27-9D36-C1D9B021898C}" type="presParOf" srcId="{ED743B22-04C2-48FB-9644-AD14A4312660}" destId="{80F88AB0-8F9F-424B-8642-EC7050302EC0}" srcOrd="2" destOrd="0" presId="urn:microsoft.com/office/officeart/2018/2/layout/IconVerticalSolidList"/>
    <dgm:cxn modelId="{278938D3-1997-4B95-9C48-A63B8F23D7CE}" type="presParOf" srcId="{ED743B22-04C2-48FB-9644-AD14A4312660}" destId="{716486F7-5FB1-457F-BD48-5139DB9DAC7B}" srcOrd="3" destOrd="0" presId="urn:microsoft.com/office/officeart/2018/2/layout/IconVerticalSolidList"/>
    <dgm:cxn modelId="{4E245C2C-7713-42F8-96BE-26F346AC4EC6}" type="presParOf" srcId="{4B4B3407-BF97-475D-A284-A7EB25A909E8}" destId="{8A01FA55-6F3F-440F-8B12-F44F0315CF3D}" srcOrd="3" destOrd="0" presId="urn:microsoft.com/office/officeart/2018/2/layout/IconVerticalSolidList"/>
    <dgm:cxn modelId="{DDE1DCB9-DCDB-4C0C-A816-A815B8E8B4B6}" type="presParOf" srcId="{4B4B3407-BF97-475D-A284-A7EB25A909E8}" destId="{43F2F051-BD42-424B-A9DB-3FD551D22192}" srcOrd="4" destOrd="0" presId="urn:microsoft.com/office/officeart/2018/2/layout/IconVerticalSolidList"/>
    <dgm:cxn modelId="{29125B76-589A-44F9-96C3-FB6C22FCB66D}" type="presParOf" srcId="{43F2F051-BD42-424B-A9DB-3FD551D22192}" destId="{3D2C15E8-25BD-404A-AC68-8E75628E24AF}" srcOrd="0" destOrd="0" presId="urn:microsoft.com/office/officeart/2018/2/layout/IconVerticalSolidList"/>
    <dgm:cxn modelId="{E03819FD-CDAA-4BCA-8E70-4AD28B9E2931}" type="presParOf" srcId="{43F2F051-BD42-424B-A9DB-3FD551D22192}" destId="{0FC1EF40-AA37-4090-94A5-4840FBE2444A}" srcOrd="1" destOrd="0" presId="urn:microsoft.com/office/officeart/2018/2/layout/IconVerticalSolidList"/>
    <dgm:cxn modelId="{F0C15E71-40F7-448A-B382-B43986851977}" type="presParOf" srcId="{43F2F051-BD42-424B-A9DB-3FD551D22192}" destId="{D4954A9A-E0D6-425D-BD6A-62EAD4A20379}" srcOrd="2" destOrd="0" presId="urn:microsoft.com/office/officeart/2018/2/layout/IconVerticalSolidList"/>
    <dgm:cxn modelId="{256602D8-FD12-42DD-B35B-0905F8FBE683}" type="presParOf" srcId="{43F2F051-BD42-424B-A9DB-3FD551D22192}" destId="{02F26016-D0EE-4A8B-AEF7-B92A518FBF50}" srcOrd="3" destOrd="0" presId="urn:microsoft.com/office/officeart/2018/2/layout/IconVerticalSolidList"/>
    <dgm:cxn modelId="{DA0BB129-20F8-42D1-A921-9CC81065A0AB}" type="presParOf" srcId="{4B4B3407-BF97-475D-A284-A7EB25A909E8}" destId="{09C09E3D-4DEF-4D0E-ABF8-634249EC6F35}" srcOrd="5" destOrd="0" presId="urn:microsoft.com/office/officeart/2018/2/layout/IconVerticalSolidList"/>
    <dgm:cxn modelId="{10DEFAFB-AEAA-4755-96CB-F0C11B744BDE}" type="presParOf" srcId="{4B4B3407-BF97-475D-A284-A7EB25A909E8}" destId="{6F75723C-2D7F-428E-8A06-56300CB23E60}" srcOrd="6" destOrd="0" presId="urn:microsoft.com/office/officeart/2018/2/layout/IconVerticalSolidList"/>
    <dgm:cxn modelId="{49C7A722-0482-4BA4-858B-271D970519AE}" type="presParOf" srcId="{6F75723C-2D7F-428E-8A06-56300CB23E60}" destId="{D0C550A1-3144-4367-B318-9D86D5F5397B}" srcOrd="0" destOrd="0" presId="urn:microsoft.com/office/officeart/2018/2/layout/IconVerticalSolidList"/>
    <dgm:cxn modelId="{52F39982-B5AF-44CA-AF10-7B1D4D591F46}" type="presParOf" srcId="{6F75723C-2D7F-428E-8A06-56300CB23E60}" destId="{7DF66CFC-5DD6-4601-809A-E1B9C06C311F}" srcOrd="1" destOrd="0" presId="urn:microsoft.com/office/officeart/2018/2/layout/IconVerticalSolidList"/>
    <dgm:cxn modelId="{4A67C220-FEA1-435D-AE0C-26D7F8F57B72}" type="presParOf" srcId="{6F75723C-2D7F-428E-8A06-56300CB23E60}" destId="{88EFBDA9-B81F-49B7-9A90-FBAF63022ED8}" srcOrd="2" destOrd="0" presId="urn:microsoft.com/office/officeart/2018/2/layout/IconVerticalSolidList"/>
    <dgm:cxn modelId="{D297CD13-5FDB-42E2-B444-9E9095EEBFE2}" type="presParOf" srcId="{6F75723C-2D7F-428E-8A06-56300CB23E60}" destId="{52140D6D-C42D-4B20-95E0-58D9DBCFFEDA}" srcOrd="3" destOrd="0" presId="urn:microsoft.com/office/officeart/2018/2/layout/IconVerticalSolidList"/>
    <dgm:cxn modelId="{DF0260ED-8F43-4CB4-B6C2-1273E6971C07}" type="presParOf" srcId="{4B4B3407-BF97-475D-A284-A7EB25A909E8}" destId="{DBE51298-EA38-44D9-8F2C-553A395F19E1}" srcOrd="7" destOrd="0" presId="urn:microsoft.com/office/officeart/2018/2/layout/IconVerticalSolidList"/>
    <dgm:cxn modelId="{66250D6B-B617-4F01-8F2C-B90FDB3E85C6}" type="presParOf" srcId="{4B4B3407-BF97-475D-A284-A7EB25A909E8}" destId="{E69E73C5-5183-4B80-AD11-18FFF692A548}" srcOrd="8" destOrd="0" presId="urn:microsoft.com/office/officeart/2018/2/layout/IconVerticalSolidList"/>
    <dgm:cxn modelId="{45E1162B-7487-4062-BD93-D4C9B998FA9B}" type="presParOf" srcId="{E69E73C5-5183-4B80-AD11-18FFF692A548}" destId="{3EFA096F-A6DE-4A36-BD7B-CC5EAF2F2023}" srcOrd="0" destOrd="0" presId="urn:microsoft.com/office/officeart/2018/2/layout/IconVerticalSolidList"/>
    <dgm:cxn modelId="{5532DBC7-E170-470C-84F4-6090B0A44ED9}" type="presParOf" srcId="{E69E73C5-5183-4B80-AD11-18FFF692A548}" destId="{B99E6137-26D4-4F8E-A36D-47BC6DCF526F}" srcOrd="1" destOrd="0" presId="urn:microsoft.com/office/officeart/2018/2/layout/IconVerticalSolidList"/>
    <dgm:cxn modelId="{C11FB8FD-279C-462B-9D26-33AD6B7D62A8}" type="presParOf" srcId="{E69E73C5-5183-4B80-AD11-18FFF692A548}" destId="{F3AFD30E-ECC1-4F17-8536-4E32FF189E37}" srcOrd="2" destOrd="0" presId="urn:microsoft.com/office/officeart/2018/2/layout/IconVerticalSolidList"/>
    <dgm:cxn modelId="{780A5644-D47D-49DF-9BB3-E42137696940}" type="presParOf" srcId="{E69E73C5-5183-4B80-AD11-18FFF692A548}" destId="{019ACCC0-DA2E-4269-A296-93CCF2C60599}" srcOrd="3" destOrd="0" presId="urn:microsoft.com/office/officeart/2018/2/layout/IconVerticalSolidList"/>
    <dgm:cxn modelId="{D10305B5-B086-43E3-9446-DE16E1D837E4}" type="presParOf" srcId="{4B4B3407-BF97-475D-A284-A7EB25A909E8}" destId="{0640CA00-ED8F-4C2E-8D12-B1921CCF1996}" srcOrd="9" destOrd="0" presId="urn:microsoft.com/office/officeart/2018/2/layout/IconVerticalSolidList"/>
    <dgm:cxn modelId="{66187776-E981-4ABC-BEF4-DE090E02146B}" type="presParOf" srcId="{4B4B3407-BF97-475D-A284-A7EB25A909E8}" destId="{0977BC3A-0679-4B65-94D5-421959E36A52}" srcOrd="10" destOrd="0" presId="urn:microsoft.com/office/officeart/2018/2/layout/IconVerticalSolidList"/>
    <dgm:cxn modelId="{4BFA344C-4499-4ECC-8EC9-9A97F75B6CC0}" type="presParOf" srcId="{0977BC3A-0679-4B65-94D5-421959E36A52}" destId="{37B090A5-92B8-4CAD-B4DF-56205388303A}" srcOrd="0" destOrd="0" presId="urn:microsoft.com/office/officeart/2018/2/layout/IconVerticalSolidList"/>
    <dgm:cxn modelId="{82D4FCE0-4279-4FC2-9E27-4BD54910FE45}" type="presParOf" srcId="{0977BC3A-0679-4B65-94D5-421959E36A52}" destId="{BFC2C893-BB0B-4948-9898-E59DA9FB0A84}" srcOrd="1" destOrd="0" presId="urn:microsoft.com/office/officeart/2018/2/layout/IconVerticalSolidList"/>
    <dgm:cxn modelId="{E97C88CA-3C8D-42AC-B29D-A51B6D6B4C3D}" type="presParOf" srcId="{0977BC3A-0679-4B65-94D5-421959E36A52}" destId="{BFB0BBBE-A611-4C16-A7D0-C1EEF2150D6E}" srcOrd="2" destOrd="0" presId="urn:microsoft.com/office/officeart/2018/2/layout/IconVerticalSolidList"/>
    <dgm:cxn modelId="{08AF37F5-94C1-43AB-A618-F6368F230C19}" type="presParOf" srcId="{0977BC3A-0679-4B65-94D5-421959E36A52}" destId="{787B3A39-D56C-444D-B931-6A4842547D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BBAF5-7717-4FE3-ABB3-E47A04F8C9B2}">
      <dsp:nvSpPr>
        <dsp:cNvPr id="0" name=""/>
        <dsp:cNvSpPr/>
      </dsp:nvSpPr>
      <dsp:spPr>
        <a:xfrm>
          <a:off x="0" y="1869"/>
          <a:ext cx="6669431"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B3F20-B483-486D-A188-117EAE41E2A6}">
      <dsp:nvSpPr>
        <dsp:cNvPr id="0" name=""/>
        <dsp:cNvSpPr/>
      </dsp:nvSpPr>
      <dsp:spPr>
        <a:xfrm>
          <a:off x="240926" y="181070"/>
          <a:ext cx="438047" cy="4380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4528CB-F3FF-4CA2-98E5-86691243A640}">
      <dsp:nvSpPr>
        <dsp:cNvPr id="0" name=""/>
        <dsp:cNvSpPr/>
      </dsp:nvSpPr>
      <dsp:spPr>
        <a:xfrm>
          <a:off x="919899" y="1869"/>
          <a:ext cx="5749531"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919899" y="1869"/>
        <a:ext cx="5749531" cy="796449"/>
      </dsp:txXfrm>
    </dsp:sp>
    <dsp:sp modelId="{4077E8AF-84E8-4338-81A3-8FD07064A5DF}">
      <dsp:nvSpPr>
        <dsp:cNvPr id="0" name=""/>
        <dsp:cNvSpPr/>
      </dsp:nvSpPr>
      <dsp:spPr>
        <a:xfrm>
          <a:off x="0" y="997431"/>
          <a:ext cx="6669431"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B4ECD-5075-4849-B2E6-580EABDCAC9D}">
      <dsp:nvSpPr>
        <dsp:cNvPr id="0" name=""/>
        <dsp:cNvSpPr/>
      </dsp:nvSpPr>
      <dsp:spPr>
        <a:xfrm>
          <a:off x="240926" y="1176632"/>
          <a:ext cx="438047" cy="4380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6486F7-5FB1-457F-BD48-5139DB9DAC7B}">
      <dsp:nvSpPr>
        <dsp:cNvPr id="0" name=""/>
        <dsp:cNvSpPr/>
      </dsp:nvSpPr>
      <dsp:spPr>
        <a:xfrm>
          <a:off x="919899" y="997431"/>
          <a:ext cx="5749531"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a:t>Scenario</a:t>
          </a:r>
        </a:p>
      </dsp:txBody>
      <dsp:txXfrm>
        <a:off x="919899" y="997431"/>
        <a:ext cx="5749531" cy="796449"/>
      </dsp:txXfrm>
    </dsp:sp>
    <dsp:sp modelId="{3D2C15E8-25BD-404A-AC68-8E75628E24AF}">
      <dsp:nvSpPr>
        <dsp:cNvPr id="0" name=""/>
        <dsp:cNvSpPr/>
      </dsp:nvSpPr>
      <dsp:spPr>
        <a:xfrm>
          <a:off x="0" y="1992993"/>
          <a:ext cx="6669431"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1EF40-AA37-4090-94A5-4840FBE2444A}">
      <dsp:nvSpPr>
        <dsp:cNvPr id="0" name=""/>
        <dsp:cNvSpPr/>
      </dsp:nvSpPr>
      <dsp:spPr>
        <a:xfrm>
          <a:off x="240926" y="2172195"/>
          <a:ext cx="438047" cy="4380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F26016-D0EE-4A8B-AEF7-B92A518FBF50}">
      <dsp:nvSpPr>
        <dsp:cNvPr id="0" name=""/>
        <dsp:cNvSpPr/>
      </dsp:nvSpPr>
      <dsp:spPr>
        <a:xfrm>
          <a:off x="919899" y="1992993"/>
          <a:ext cx="5749531"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dirty="0"/>
            <a:t>The Acquisition Process and Advantages</a:t>
          </a:r>
        </a:p>
      </dsp:txBody>
      <dsp:txXfrm>
        <a:off x="919899" y="1992993"/>
        <a:ext cx="5749531" cy="796449"/>
      </dsp:txXfrm>
    </dsp:sp>
    <dsp:sp modelId="{D0C550A1-3144-4367-B318-9D86D5F5397B}">
      <dsp:nvSpPr>
        <dsp:cNvPr id="0" name=""/>
        <dsp:cNvSpPr/>
      </dsp:nvSpPr>
      <dsp:spPr>
        <a:xfrm>
          <a:off x="0" y="2988556"/>
          <a:ext cx="6669431"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66CFC-5DD6-4601-809A-E1B9C06C311F}">
      <dsp:nvSpPr>
        <dsp:cNvPr id="0" name=""/>
        <dsp:cNvSpPr/>
      </dsp:nvSpPr>
      <dsp:spPr>
        <a:xfrm>
          <a:off x="240926" y="3167757"/>
          <a:ext cx="438047" cy="4380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140D6D-C42D-4B20-95E0-58D9DBCFFEDA}">
      <dsp:nvSpPr>
        <dsp:cNvPr id="0" name=""/>
        <dsp:cNvSpPr/>
      </dsp:nvSpPr>
      <dsp:spPr>
        <a:xfrm>
          <a:off x="919899" y="2988556"/>
          <a:ext cx="5749531"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dirty="0"/>
            <a:t>Examination &amp; Analysis</a:t>
          </a:r>
        </a:p>
      </dsp:txBody>
      <dsp:txXfrm>
        <a:off x="919899" y="2988556"/>
        <a:ext cx="5749531" cy="796449"/>
      </dsp:txXfrm>
    </dsp:sp>
    <dsp:sp modelId="{3EFA096F-A6DE-4A36-BD7B-CC5EAF2F2023}">
      <dsp:nvSpPr>
        <dsp:cNvPr id="0" name=""/>
        <dsp:cNvSpPr/>
      </dsp:nvSpPr>
      <dsp:spPr>
        <a:xfrm>
          <a:off x="0" y="3984118"/>
          <a:ext cx="6669431"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E6137-26D4-4F8E-A36D-47BC6DCF526F}">
      <dsp:nvSpPr>
        <dsp:cNvPr id="0" name=""/>
        <dsp:cNvSpPr/>
      </dsp:nvSpPr>
      <dsp:spPr>
        <a:xfrm>
          <a:off x="240926" y="4163319"/>
          <a:ext cx="438047" cy="4380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9ACCC0-DA2E-4269-A296-93CCF2C60599}">
      <dsp:nvSpPr>
        <dsp:cNvPr id="0" name=""/>
        <dsp:cNvSpPr/>
      </dsp:nvSpPr>
      <dsp:spPr>
        <a:xfrm>
          <a:off x="919899" y="3984118"/>
          <a:ext cx="5749531"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a:t>Lab Tasks</a:t>
          </a:r>
        </a:p>
      </dsp:txBody>
      <dsp:txXfrm>
        <a:off x="919899" y="3984118"/>
        <a:ext cx="5749531" cy="796449"/>
      </dsp:txXfrm>
    </dsp:sp>
    <dsp:sp modelId="{37B090A5-92B8-4CAD-B4DF-56205388303A}">
      <dsp:nvSpPr>
        <dsp:cNvPr id="0" name=""/>
        <dsp:cNvSpPr/>
      </dsp:nvSpPr>
      <dsp:spPr>
        <a:xfrm>
          <a:off x="0" y="4979680"/>
          <a:ext cx="6669431"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2C893-BB0B-4948-9898-E59DA9FB0A84}">
      <dsp:nvSpPr>
        <dsp:cNvPr id="0" name=""/>
        <dsp:cNvSpPr/>
      </dsp:nvSpPr>
      <dsp:spPr>
        <a:xfrm>
          <a:off x="240926" y="5158882"/>
          <a:ext cx="438047" cy="4380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7B3A39-D56C-444D-B931-6A4842547DBB}">
      <dsp:nvSpPr>
        <dsp:cNvPr id="0" name=""/>
        <dsp:cNvSpPr/>
      </dsp:nvSpPr>
      <dsp:spPr>
        <a:xfrm>
          <a:off x="919899" y="4979680"/>
          <a:ext cx="5749531"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dirty="0"/>
            <a:t>Conclusion &amp; Improvements</a:t>
          </a:r>
        </a:p>
      </dsp:txBody>
      <dsp:txXfrm>
        <a:off x="919899" y="4979680"/>
        <a:ext cx="5749531" cy="7964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3BEE2-202C-2441-95A2-21CF20DBCD28}" type="datetimeFigureOut">
              <a:rPr lang="en-US" smtClean="0"/>
              <a:t>10/13/22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AB90A-F7A2-CD49-BD02-C60074D1E94A}" type="slidenum">
              <a:rPr lang="en-US" smtClean="0"/>
              <a:t>‹#›</a:t>
            </a:fld>
            <a:endParaRPr lang="en-US"/>
          </a:p>
        </p:txBody>
      </p:sp>
    </p:spTree>
    <p:extLst>
      <p:ext uri="{BB962C8B-B14F-4D97-AF65-F5344CB8AC3E}">
        <p14:creationId xmlns:p14="http://schemas.microsoft.com/office/powerpoint/2010/main" val="315947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tensorflow.org/2019/09/tensorflow-20-is-now-available.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Deepfake and Fake news, often utilizing tampered images/videos, has lately become a global epidemic, especially with the massive adoption of social media as a contemporary alternative to classic news outlets. </a:t>
            </a:r>
          </a:p>
          <a:p>
            <a:r>
              <a:rPr lang="en-US" dirty="0"/>
              <a:t>These content generation and modification technologies may affect the quality of public discourse and the safeguarding of human rights—especially given that deepfakes may be used maliciously as a source of misinformation, manipulation, harassment, and persuasion. Identifying manipulated media is a technically demanding and rapidly evolving challenge. This hands-on lab introduces a deep neural architecture for image forgery detection. </a:t>
            </a:r>
          </a:p>
          <a:p>
            <a:endParaRPr lang="en-US" dirty="0"/>
          </a:p>
        </p:txBody>
      </p:sp>
      <p:sp>
        <p:nvSpPr>
          <p:cNvPr id="4" name="Slide Number Placeholder 3"/>
          <p:cNvSpPr>
            <a:spLocks noGrp="1"/>
          </p:cNvSpPr>
          <p:nvPr>
            <p:ph type="sldNum" sz="quarter" idx="5"/>
          </p:nvPr>
        </p:nvSpPr>
        <p:spPr/>
        <p:txBody>
          <a:bodyPr/>
          <a:lstStyle/>
          <a:p>
            <a:fld id="{64AAB90A-F7A2-CD49-BD02-C60074D1E94A}" type="slidenum">
              <a:rPr lang="en-US" smtClean="0"/>
              <a:t>3</a:t>
            </a:fld>
            <a:endParaRPr lang="en-US"/>
          </a:p>
        </p:txBody>
      </p:sp>
    </p:spTree>
    <p:extLst>
      <p:ext uri="{BB962C8B-B14F-4D97-AF65-F5344CB8AC3E}">
        <p14:creationId xmlns:p14="http://schemas.microsoft.com/office/powerpoint/2010/main" val="156943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TensorFlow</a:t>
            </a:r>
            <a:r>
              <a:rPr lang="en-US" sz="1200" b="0" i="0" u="none" strike="noStrike" kern="1200" dirty="0">
                <a:solidFill>
                  <a:schemeClr val="tx1"/>
                </a:solidFill>
                <a:effectLst/>
                <a:latin typeface="+mn-lt"/>
                <a:ea typeface="+mn-ea"/>
                <a:cs typeface="+mn-cs"/>
              </a:rPr>
              <a:t> (TF) is an end-to-end machine learning framework from Google that allows you to perform an extremely wide range of downstream tasks. With </a:t>
            </a:r>
            <a:r>
              <a:rPr lang="en-US" sz="1200" b="0" i="0" u="sng" strike="noStrike" kern="1200" dirty="0">
                <a:solidFill>
                  <a:schemeClr val="tx1"/>
                </a:solidFill>
                <a:effectLst/>
                <a:latin typeface="+mn-lt"/>
                <a:ea typeface="+mn-ea"/>
                <a:cs typeface="+mn-cs"/>
                <a:hlinkClick r:id="rId3"/>
              </a:rPr>
              <a:t>TF2.0</a:t>
            </a:r>
            <a:r>
              <a:rPr lang="en-US" sz="1200" b="0" i="0" u="none" strike="noStrike" kern="1200" dirty="0">
                <a:solidFill>
                  <a:schemeClr val="tx1"/>
                </a:solidFill>
                <a:effectLst/>
                <a:latin typeface="+mn-lt"/>
                <a:ea typeface="+mn-ea"/>
                <a:cs typeface="+mn-cs"/>
              </a:rPr>
              <a:t> and newer versions, more efficiency and convenience was brought to the game.</a:t>
            </a:r>
          </a:p>
          <a:p>
            <a:r>
              <a:rPr lang="en-US" sz="1200" b="1" i="0" u="none" strike="noStrike" kern="1200" dirty="0" err="1">
                <a:solidFill>
                  <a:schemeClr val="tx1"/>
                </a:solidFill>
                <a:effectLst/>
                <a:latin typeface="+mn-lt"/>
                <a:ea typeface="+mn-ea"/>
                <a:cs typeface="+mn-cs"/>
              </a:rPr>
              <a:t>Keras</a:t>
            </a:r>
            <a:r>
              <a:rPr lang="en-US" sz="1200" b="0" i="0" u="none" strike="noStrike" kern="1200" dirty="0">
                <a:solidFill>
                  <a:schemeClr val="tx1"/>
                </a:solidFill>
                <a:effectLst/>
                <a:latin typeface="+mn-lt"/>
                <a:ea typeface="+mn-ea"/>
                <a:cs typeface="+mn-cs"/>
              </a:rPr>
              <a:t> is built on top of TensorFlow, which makes it a wrapper for deep learning purposes. It is incredibly user-friendly and easy to pick up. A solid asset is its neural network block modularity and the fact that it is written in Python, which makes it easy to debug.</a:t>
            </a:r>
          </a:p>
          <a:p>
            <a:endParaRPr lang="en-US" dirty="0"/>
          </a:p>
          <a:p>
            <a:r>
              <a:rPr lang="en-US" dirty="0"/>
              <a:t>MNIST+</a:t>
            </a:r>
          </a:p>
          <a:p>
            <a:r>
              <a:rPr lang="en-US" sz="1200" kern="1200" dirty="0">
                <a:solidFill>
                  <a:schemeClr val="tx1"/>
                </a:solidFill>
                <a:effectLst/>
                <a:latin typeface="+mn-lt"/>
                <a:ea typeface="+mn-ea"/>
                <a:cs typeface="+mn-cs"/>
              </a:rPr>
              <a:t>Various Deepfake detection methods and datasets are proposed for detecting such data, especially for face-swapping. However, recent researches less consider facial animation, which is also important in the Deepfake attack side. Experiments show that the existed datasets are not sufficient to develop reliable detection methods. While the current liveness detector cannot defend such videos as the attack. As a response, a new human face animation dataset, called Deepfake MNIST+ was generated by a SOTA image animation generator. It includes 10,000 facial animation videos in ten different actions, which can spoof the recent liveness detectors. </a:t>
            </a:r>
          </a:p>
          <a:p>
            <a:r>
              <a:rPr lang="en-US" sz="1200" kern="1200" dirty="0">
                <a:solidFill>
                  <a:schemeClr val="tx1"/>
                </a:solidFill>
                <a:effectLst/>
                <a:latin typeface="+mn-lt"/>
                <a:ea typeface="+mn-ea"/>
                <a:cs typeface="+mn-cs"/>
              </a:rPr>
              <a:t>It contains video animation data generated by First Order Motion Model for Image Animation</a:t>
            </a:r>
          </a:p>
          <a:p>
            <a:r>
              <a:rPr lang="en-US" sz="1200" kern="1200" dirty="0">
                <a:solidFill>
                  <a:schemeClr val="tx1"/>
                </a:solidFill>
                <a:effectLst/>
                <a:latin typeface="+mn-lt"/>
                <a:ea typeface="+mn-ea"/>
                <a:cs typeface="+mn-cs"/>
              </a:rPr>
              <a:t> </a:t>
            </a:r>
          </a:p>
          <a:p>
            <a:r>
              <a:rPr lang="en-US" sz="1200" kern="1200">
                <a:solidFill>
                  <a:schemeClr val="tx1"/>
                </a:solidFill>
                <a:effectLst/>
                <a:latin typeface="+mn-lt"/>
                <a:ea typeface="+mn-ea"/>
                <a:cs typeface="+mn-cs"/>
              </a:rPr>
              <a:t>The dataset contains 10,000 real videos selected from VoxCeleb1 and 10,000 animation videos generated by First Order Motion Model for Image Animation using these 10,000 real videos as sources</a:t>
            </a:r>
          </a:p>
          <a:p>
            <a:endParaRPr lang="en-US" dirty="0"/>
          </a:p>
        </p:txBody>
      </p:sp>
      <p:sp>
        <p:nvSpPr>
          <p:cNvPr id="4" name="Slide Number Placeholder 3"/>
          <p:cNvSpPr>
            <a:spLocks noGrp="1"/>
          </p:cNvSpPr>
          <p:nvPr>
            <p:ph type="sldNum" sz="quarter" idx="5"/>
          </p:nvPr>
        </p:nvSpPr>
        <p:spPr/>
        <p:txBody>
          <a:bodyPr/>
          <a:lstStyle/>
          <a:p>
            <a:fld id="{63A62ABC-8D99-9A48-9D00-19821512A8C4}" type="slidenum">
              <a:rPr lang="en-US" smtClean="0"/>
              <a:t>9</a:t>
            </a:fld>
            <a:endParaRPr lang="en-US"/>
          </a:p>
        </p:txBody>
      </p:sp>
    </p:spTree>
    <p:extLst>
      <p:ext uri="{BB962C8B-B14F-4D97-AF65-F5344CB8AC3E}">
        <p14:creationId xmlns:p14="http://schemas.microsoft.com/office/powerpoint/2010/main" val="3373076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Leaky ReLU activation function was developed to overcome one of the major shortcomings of ReLU activation function. The formula for ReLU activation function is: R(x) = max(0, x)</a:t>
            </a:r>
          </a:p>
          <a:p>
            <a:r>
              <a:rPr lang="en-US" sz="1200" kern="1200" dirty="0">
                <a:solidFill>
                  <a:schemeClr val="tx1"/>
                </a:solidFill>
                <a:effectLst/>
                <a:latin typeface="+mn-lt"/>
                <a:ea typeface="+mn-ea"/>
                <a:cs typeface="+mn-cs"/>
              </a:rPr>
              <a:t>You can conclude from the above formula that the ReLU activation function gives the derivate as 1 when the value is positive. In case when the value is negative, the derivative becomes 0 during the backpropagation.</a:t>
            </a:r>
          </a:p>
          <a:p>
            <a:r>
              <a:rPr lang="en-US" sz="1200" kern="1200" dirty="0">
                <a:solidFill>
                  <a:schemeClr val="tx1"/>
                </a:solidFill>
                <a:effectLst/>
                <a:latin typeface="+mn-lt"/>
                <a:ea typeface="+mn-ea"/>
                <a:cs typeface="+mn-cs"/>
              </a:rPr>
              <a:t>This means that when the value is negative, no learning happens as the new weight remains equal to the old weight since the value of the derivative is 0. This is called the “Dead ReLU” issue.</a:t>
            </a:r>
            <a:r>
              <a:rPr lang="en-US" dirty="0">
                <a:effectLst/>
              </a:rPr>
              <a:t> </a:t>
            </a:r>
            <a:endParaRPr lang="en-US" dirty="0"/>
          </a:p>
        </p:txBody>
      </p:sp>
      <p:sp>
        <p:nvSpPr>
          <p:cNvPr id="4" name="Slide Number Placeholder 3"/>
          <p:cNvSpPr>
            <a:spLocks noGrp="1"/>
          </p:cNvSpPr>
          <p:nvPr>
            <p:ph type="sldNum" sz="quarter" idx="5"/>
          </p:nvPr>
        </p:nvSpPr>
        <p:spPr/>
        <p:txBody>
          <a:bodyPr/>
          <a:lstStyle/>
          <a:p>
            <a:fld id="{63A62ABC-8D99-9A48-9D00-19821512A8C4}" type="slidenum">
              <a:rPr lang="en-US" smtClean="0"/>
              <a:t>10</a:t>
            </a:fld>
            <a:endParaRPr lang="en-US"/>
          </a:p>
        </p:txBody>
      </p:sp>
    </p:spTree>
    <p:extLst>
      <p:ext uri="{BB962C8B-B14F-4D97-AF65-F5344CB8AC3E}">
        <p14:creationId xmlns:p14="http://schemas.microsoft.com/office/powerpoint/2010/main" val="76043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AAB90A-F7A2-CD49-BD02-C60074D1E94A}" type="slidenum">
              <a:rPr lang="en-US" smtClean="0"/>
              <a:t>13</a:t>
            </a:fld>
            <a:endParaRPr lang="en-US"/>
          </a:p>
        </p:txBody>
      </p:sp>
    </p:spTree>
    <p:extLst>
      <p:ext uri="{BB962C8B-B14F-4D97-AF65-F5344CB8AC3E}">
        <p14:creationId xmlns:p14="http://schemas.microsoft.com/office/powerpoint/2010/main" val="166585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DD7EC42A-6077-F546-9AAF-6F3C774CA556}" type="datetime1">
              <a:rPr lang="en-US" smtClean="0"/>
              <a:t>10/13/22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9242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8927A1F2-769A-E240-9F18-FE93FFBFFAF5}" type="datetime1">
              <a:rPr lang="en-US" smtClean="0"/>
              <a:t>10/13/22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7395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43447F42-4292-4149-B661-0C83C7B7439F}" type="datetime1">
              <a:rPr lang="en-US" smtClean="0"/>
              <a:t>10/13/22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8118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B0424EB8-1B0B-BB44-8CB8-2D67244C8DF3}" type="datetime1">
              <a:rPr lang="en-US" smtClean="0"/>
              <a:t>10/13/22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0326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15C858BF-8B42-E848-83CA-B8C31DFD4B3F}" type="datetime1">
              <a:rPr lang="en-US" smtClean="0"/>
              <a:t>10/13/22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51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79D0A82B-381B-5D41-B0E6-F10569A0A8BB}" type="datetime1">
              <a:rPr lang="en-US" smtClean="0"/>
              <a:t>10/13/22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1566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0CED705B-15DB-7A41-A2BD-F339203CB092}" type="datetime1">
              <a:rPr lang="en-US" smtClean="0"/>
              <a:t>10/13/22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1792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357EBA8-AA7B-3D48-A3AC-BD8433B609F9}" type="datetime1">
              <a:rPr lang="en-US" smtClean="0"/>
              <a:t>10/13/22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8355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2B27E0F3-3158-544C-8BB5-BBD7F24DE412}" type="datetime1">
              <a:rPr lang="en-US" smtClean="0"/>
              <a:t>10/13/22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6304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07B5CE2E-8417-B34E-B0E9-11DF06D66A20}" type="datetime1">
              <a:rPr lang="en-US" smtClean="0"/>
              <a:t>10/13/22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7892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82F68786-BDD5-E443-82D5-67A3B91B22AD}" type="datetime1">
              <a:rPr lang="en-US" smtClean="0"/>
              <a:t>10/13/22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0127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5B6CA513-C8AA-A544-B805-5C5EAA7EF940}" type="datetime1">
              <a:rPr lang="en-US" smtClean="0"/>
              <a:t>10/13/22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79741689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washingtonpost.com/lifestyle/2019/09/11/common-sense-media-shares-what-parents-need-teach-kids-about-deepfake-videos/?itid=lk_inline_manual_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78786-83AA-2740-92AE-228D25BD05A5}"/>
              </a:ext>
            </a:extLst>
          </p:cNvPr>
          <p:cNvSpPr>
            <a:spLocks noGrp="1"/>
          </p:cNvSpPr>
          <p:nvPr>
            <p:ph type="ctrTitle"/>
          </p:nvPr>
        </p:nvSpPr>
        <p:spPr>
          <a:xfrm>
            <a:off x="4983900" y="1079500"/>
            <a:ext cx="6119131" cy="2138400"/>
          </a:xfrm>
        </p:spPr>
        <p:txBody>
          <a:bodyPr>
            <a:normAutofit/>
          </a:bodyPr>
          <a:lstStyle/>
          <a:p>
            <a:pPr>
              <a:lnSpc>
                <a:spcPct val="90000"/>
              </a:lnSpc>
            </a:pPr>
            <a:r>
              <a:rPr lang="en-US" sz="2400" i="1" dirty="0"/>
              <a:t>Understanding Deepfakes with Convolutional GANs Using drone: Focused on eye blinking</a:t>
            </a:r>
            <a:br>
              <a:rPr lang="en-US" sz="2400" dirty="0"/>
            </a:br>
            <a:endParaRPr lang="en-US" sz="2400" dirty="0"/>
          </a:p>
        </p:txBody>
      </p:sp>
      <p:sp>
        <p:nvSpPr>
          <p:cNvPr id="3" name="Subtitle 2">
            <a:extLst>
              <a:ext uri="{FF2B5EF4-FFF2-40B4-BE49-F238E27FC236}">
                <a16:creationId xmlns:a16="http://schemas.microsoft.com/office/drawing/2014/main" id="{7301CF8B-ECC6-E448-B64A-E333030755BC}"/>
              </a:ext>
            </a:extLst>
          </p:cNvPr>
          <p:cNvSpPr>
            <a:spLocks noGrp="1"/>
          </p:cNvSpPr>
          <p:nvPr>
            <p:ph type="subTitle" idx="1"/>
          </p:nvPr>
        </p:nvSpPr>
        <p:spPr>
          <a:xfrm>
            <a:off x="4980779" y="4113213"/>
            <a:ext cx="6125372" cy="1655762"/>
          </a:xfrm>
        </p:spPr>
        <p:txBody>
          <a:bodyPr>
            <a:normAutofit/>
          </a:bodyPr>
          <a:lstStyle/>
          <a:p>
            <a:r>
              <a:rPr lang="en-US" dirty="0"/>
              <a:t>Maryam </a:t>
            </a:r>
            <a:r>
              <a:rPr lang="en-US" dirty="0" err="1"/>
              <a:t>Taeb</a:t>
            </a:r>
            <a:endParaRPr lang="en-US" dirty="0"/>
          </a:p>
        </p:txBody>
      </p:sp>
      <p:pic>
        <p:nvPicPr>
          <p:cNvPr id="4" name="Picture 3" descr="Abstract background of data">
            <a:extLst>
              <a:ext uri="{FF2B5EF4-FFF2-40B4-BE49-F238E27FC236}">
                <a16:creationId xmlns:a16="http://schemas.microsoft.com/office/drawing/2014/main" id="{DE5DB3DA-2AA5-47CE-B37B-43384B201A7D}"/>
              </a:ext>
            </a:extLst>
          </p:cNvPr>
          <p:cNvPicPr>
            <a:picLocks noChangeAspect="1"/>
          </p:cNvPicPr>
          <p:nvPr/>
        </p:nvPicPr>
        <p:blipFill rotWithShape="1">
          <a:blip r:embed="rId2"/>
          <a:srcRect l="29944" r="38363"/>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4D17D0E-29BE-1F42-9D6E-A60B6EC0CB28}"/>
              </a:ext>
            </a:extLst>
          </p:cNvPr>
          <p:cNvSpPr>
            <a:spLocks noGrp="1"/>
          </p:cNvSpPr>
          <p:nvPr>
            <p:ph type="sldNum" sz="quarter" idx="12"/>
          </p:nvPr>
        </p:nvSpPr>
        <p:spPr/>
        <p:txBody>
          <a:bodyPr/>
          <a:lstStyle/>
          <a:p>
            <a:fld id="{D39607A7-8386-47DB-8578-DDEDD194E5D4}" type="slidenum">
              <a:rPr lang="en-US" smtClean="0"/>
              <a:t>1</a:t>
            </a:fld>
            <a:endParaRPr lang="en-US" dirty="0"/>
          </a:p>
        </p:txBody>
      </p:sp>
    </p:spTree>
    <p:extLst>
      <p:ext uri="{BB962C8B-B14F-4D97-AF65-F5344CB8AC3E}">
        <p14:creationId xmlns:p14="http://schemas.microsoft.com/office/powerpoint/2010/main" val="25239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watch&#10;&#10;Description automatically generated">
            <a:extLst>
              <a:ext uri="{FF2B5EF4-FFF2-40B4-BE49-F238E27FC236}">
                <a16:creationId xmlns:a16="http://schemas.microsoft.com/office/drawing/2014/main" id="{3841CF55-E055-F345-992A-436346FC2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833" y="4919775"/>
            <a:ext cx="4585595" cy="1776917"/>
          </a:xfrm>
          <a:prstGeom prst="rect">
            <a:avLst/>
          </a:prstGeom>
        </p:spPr>
      </p:pic>
      <p:sp>
        <p:nvSpPr>
          <p:cNvPr id="2" name="Title 1">
            <a:extLst>
              <a:ext uri="{FF2B5EF4-FFF2-40B4-BE49-F238E27FC236}">
                <a16:creationId xmlns:a16="http://schemas.microsoft.com/office/drawing/2014/main" id="{9384C393-9CC1-3242-B9AC-8202E607DDBD}"/>
              </a:ext>
            </a:extLst>
          </p:cNvPr>
          <p:cNvSpPr>
            <a:spLocks noGrp="1"/>
          </p:cNvSpPr>
          <p:nvPr>
            <p:ph type="title"/>
          </p:nvPr>
        </p:nvSpPr>
        <p:spPr>
          <a:xfrm>
            <a:off x="777240" y="443176"/>
            <a:ext cx="10781348" cy="921070"/>
          </a:xfrm>
        </p:spPr>
        <p:txBody>
          <a:bodyPr anchor="b">
            <a:normAutofit fontScale="90000"/>
          </a:bodyPr>
          <a:lstStyle/>
          <a:p>
            <a:r>
              <a:rPr lang="en-US" sz="4400" dirty="0"/>
              <a:t>Task 2 </a:t>
            </a:r>
            <a:r>
              <a:rPr lang="en-US" sz="3600" dirty="0"/>
              <a:t>(Building Generator and Discriminators )</a:t>
            </a:r>
          </a:p>
        </p:txBody>
      </p:sp>
      <p:sp>
        <p:nvSpPr>
          <p:cNvPr id="3" name="Content Placeholder 2">
            <a:extLst>
              <a:ext uri="{FF2B5EF4-FFF2-40B4-BE49-F238E27FC236}">
                <a16:creationId xmlns:a16="http://schemas.microsoft.com/office/drawing/2014/main" id="{5D6B8126-17CD-1F44-B063-D06EC1D8BE14}"/>
              </a:ext>
            </a:extLst>
          </p:cNvPr>
          <p:cNvSpPr>
            <a:spLocks noGrp="1"/>
          </p:cNvSpPr>
          <p:nvPr>
            <p:ph idx="1"/>
          </p:nvPr>
        </p:nvSpPr>
        <p:spPr>
          <a:xfrm>
            <a:off x="777239" y="1887240"/>
            <a:ext cx="6937353" cy="3633794"/>
          </a:xfrm>
        </p:spPr>
        <p:txBody>
          <a:bodyPr anchor="t">
            <a:normAutofit fontScale="62500" lnSpcReduction="20000"/>
          </a:bodyPr>
          <a:lstStyle/>
          <a:p>
            <a:pPr marL="457200" indent="-457200">
              <a:buFont typeface="+mj-lt"/>
              <a:buAutoNum type="arabicPeriod"/>
            </a:pPr>
            <a:r>
              <a:rPr lang="en-US" sz="2400" dirty="0"/>
              <a:t>Learning the mechanism and architecture behind Discriminator and Generator</a:t>
            </a:r>
          </a:p>
          <a:p>
            <a:pPr marL="457200" indent="-457200">
              <a:buFont typeface="+mj-lt"/>
              <a:buAutoNum type="arabicPeriod"/>
            </a:pPr>
            <a:r>
              <a:rPr lang="en-US" sz="2400" dirty="0"/>
              <a:t>Understanding RELU and Leaky RELU activation functions, their differences and issues/applications</a:t>
            </a:r>
          </a:p>
          <a:p>
            <a:pPr marL="457200" indent="-457200">
              <a:buFont typeface="+mj-lt"/>
              <a:buAutoNum type="arabicPeriod"/>
            </a:pPr>
            <a:r>
              <a:rPr lang="en-US" sz="2400" dirty="0"/>
              <a:t>Getting the generator to generate a fake handwritten digit and observe its performance</a:t>
            </a:r>
          </a:p>
          <a:p>
            <a:pPr marL="457200" lvl="0" indent="-457200">
              <a:buFont typeface="+mj-lt"/>
              <a:buAutoNum type="arabicPeriod"/>
            </a:pPr>
            <a:r>
              <a:rPr lang="en-US" sz="2400" dirty="0"/>
              <a:t>Use batch normalization in both the generator and the discriminator.</a:t>
            </a:r>
          </a:p>
          <a:p>
            <a:pPr marL="457200" lvl="0" indent="-457200">
              <a:buFont typeface="+mj-lt"/>
              <a:buAutoNum type="arabicPeriod"/>
            </a:pPr>
            <a:r>
              <a:rPr lang="en-US" sz="2400" dirty="0"/>
              <a:t>Remove fully connected hidden layers for deeper architectures.</a:t>
            </a:r>
          </a:p>
          <a:p>
            <a:pPr marL="457200" lvl="0" indent="-457200">
              <a:buFont typeface="+mj-lt"/>
              <a:buAutoNum type="arabicPeriod"/>
            </a:pPr>
            <a:r>
              <a:rPr lang="en-US" sz="2400" dirty="0"/>
              <a:t>Use ReLU activation in generator for all layers except for the output, which uses Tanh.</a:t>
            </a:r>
          </a:p>
          <a:p>
            <a:pPr marL="457200" lvl="0" indent="-457200">
              <a:buFont typeface="+mj-lt"/>
              <a:buAutoNum type="arabicPeriod"/>
            </a:pPr>
            <a:r>
              <a:rPr lang="en-US" sz="2400" dirty="0"/>
              <a:t>Use LeakyReLU activation in the discriminator for all layers.</a:t>
            </a:r>
          </a:p>
          <a:p>
            <a:endParaRPr lang="en-US" sz="1100" dirty="0"/>
          </a:p>
        </p:txBody>
      </p:sp>
    </p:spTree>
    <p:extLst>
      <p:ext uri="{BB962C8B-B14F-4D97-AF65-F5344CB8AC3E}">
        <p14:creationId xmlns:p14="http://schemas.microsoft.com/office/powerpoint/2010/main" val="372407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B8ACF84-16C9-472B-8351-EE7411C78877}"/>
              </a:ext>
            </a:extLst>
          </p:cNvPr>
          <p:cNvSpPr>
            <a:spLocks noGrp="1"/>
          </p:cNvSpPr>
          <p:nvPr>
            <p:ph idx="1"/>
          </p:nvPr>
        </p:nvSpPr>
        <p:spPr>
          <a:xfrm>
            <a:off x="923379" y="1980611"/>
            <a:ext cx="7740363" cy="2747963"/>
          </a:xfrm>
        </p:spPr>
        <p:txBody>
          <a:bodyPr anchor="t">
            <a:noAutofit/>
          </a:bodyPr>
          <a:lstStyle/>
          <a:p>
            <a:r>
              <a:rPr lang="en-US" sz="2400" dirty="0"/>
              <a:t>Creating a Generative Adversarial Network (GAN) model using the knowledge gained in the previous tasks</a:t>
            </a:r>
          </a:p>
          <a:p>
            <a:r>
              <a:rPr lang="en-US" sz="2400" dirty="0"/>
              <a:t>Learning about Weights and Non trainable parameters</a:t>
            </a:r>
          </a:p>
          <a:p>
            <a:r>
              <a:rPr lang="en-US" sz="2400" dirty="0"/>
              <a:t>Calculating the steps that models will run per epoch</a:t>
            </a:r>
          </a:p>
          <a:p>
            <a:r>
              <a:rPr lang="en-US" sz="2400" dirty="0"/>
              <a:t>Understanding the loss and accuracy values from generator and discriminator</a:t>
            </a:r>
          </a:p>
        </p:txBody>
      </p:sp>
      <p:pic>
        <p:nvPicPr>
          <p:cNvPr id="4" name="Content Placeholder 3" descr="Shape, arrow&#10;&#10;Description automatically generated">
            <a:extLst>
              <a:ext uri="{FF2B5EF4-FFF2-40B4-BE49-F238E27FC236}">
                <a16:creationId xmlns:a16="http://schemas.microsoft.com/office/drawing/2014/main" id="{41924F92-0EFA-404B-8AE8-FC79F9623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558" y="2343363"/>
            <a:ext cx="2781945" cy="2171274"/>
          </a:xfrm>
          <a:prstGeom prst="rect">
            <a:avLst/>
          </a:prstGeom>
        </p:spPr>
      </p:pic>
      <p:sp>
        <p:nvSpPr>
          <p:cNvPr id="2" name="Title 1">
            <a:extLst>
              <a:ext uri="{FF2B5EF4-FFF2-40B4-BE49-F238E27FC236}">
                <a16:creationId xmlns:a16="http://schemas.microsoft.com/office/drawing/2014/main" id="{022FB221-DFAB-4246-8B4B-4641568CACF7}"/>
              </a:ext>
            </a:extLst>
          </p:cNvPr>
          <p:cNvSpPr>
            <a:spLocks noGrp="1"/>
          </p:cNvSpPr>
          <p:nvPr>
            <p:ph type="title"/>
          </p:nvPr>
        </p:nvSpPr>
        <p:spPr>
          <a:xfrm>
            <a:off x="777240" y="385759"/>
            <a:ext cx="10910263" cy="1234558"/>
          </a:xfrm>
        </p:spPr>
        <p:txBody>
          <a:bodyPr anchor="b">
            <a:normAutofit/>
          </a:bodyPr>
          <a:lstStyle/>
          <a:p>
            <a:r>
              <a:rPr lang="en-US" sz="4400" dirty="0"/>
              <a:t>Task 3 </a:t>
            </a:r>
            <a:r>
              <a:rPr lang="en-US" sz="3600" dirty="0"/>
              <a:t>(Creating a Generative Adversarial Network (GAN)) </a:t>
            </a:r>
          </a:p>
        </p:txBody>
      </p:sp>
    </p:spTree>
    <p:extLst>
      <p:ext uri="{BB962C8B-B14F-4D97-AF65-F5344CB8AC3E}">
        <p14:creationId xmlns:p14="http://schemas.microsoft.com/office/powerpoint/2010/main" val="68348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6240-2925-6A4C-82D7-51BBEE726506}"/>
              </a:ext>
            </a:extLst>
          </p:cNvPr>
          <p:cNvSpPr>
            <a:spLocks noGrp="1"/>
          </p:cNvSpPr>
          <p:nvPr>
            <p:ph type="title"/>
          </p:nvPr>
        </p:nvSpPr>
        <p:spPr/>
        <p:txBody>
          <a:bodyPr/>
          <a:lstStyle/>
          <a:p>
            <a:r>
              <a:rPr lang="en-US" dirty="0"/>
              <a:t>Conclusion &amp; improvements</a:t>
            </a:r>
          </a:p>
        </p:txBody>
      </p:sp>
      <p:sp>
        <p:nvSpPr>
          <p:cNvPr id="3" name="Content Placeholder 2">
            <a:extLst>
              <a:ext uri="{FF2B5EF4-FFF2-40B4-BE49-F238E27FC236}">
                <a16:creationId xmlns:a16="http://schemas.microsoft.com/office/drawing/2014/main" id="{EEA07DDC-9F4F-2C4F-A022-E13711E6A9AB}"/>
              </a:ext>
            </a:extLst>
          </p:cNvPr>
          <p:cNvSpPr>
            <a:spLocks noGrp="1"/>
          </p:cNvSpPr>
          <p:nvPr>
            <p:ph idx="1"/>
          </p:nvPr>
        </p:nvSpPr>
        <p:spPr/>
        <p:txBody>
          <a:bodyPr/>
          <a:lstStyle/>
          <a:p>
            <a:r>
              <a:rPr lang="en-US" dirty="0"/>
              <a:t>The hands-on lab tackled the problem of face manipulation detection in image sequences targeting modern facial manipulation techniques </a:t>
            </a:r>
          </a:p>
          <a:p>
            <a:r>
              <a:rPr lang="en-US" dirty="0"/>
              <a:t>Data Acquisition process could be added to cover the whole forensics investigation process</a:t>
            </a:r>
          </a:p>
          <a:p>
            <a:r>
              <a:rPr lang="en-US" dirty="0"/>
              <a:t>Other types of deepfake media (audio, video) could be analyzed</a:t>
            </a:r>
          </a:p>
          <a:p>
            <a:r>
              <a:rPr lang="en-US" dirty="0"/>
              <a:t>Other investigation methods and tools (steganalysis and header file level analysis) could be added</a:t>
            </a:r>
          </a:p>
          <a:p>
            <a:endParaRPr lang="en-US" dirty="0"/>
          </a:p>
        </p:txBody>
      </p:sp>
      <p:sp>
        <p:nvSpPr>
          <p:cNvPr id="4" name="Slide Number Placeholder 3">
            <a:extLst>
              <a:ext uri="{FF2B5EF4-FFF2-40B4-BE49-F238E27FC236}">
                <a16:creationId xmlns:a16="http://schemas.microsoft.com/office/drawing/2014/main" id="{5B408E57-5E99-4249-A6EC-11D11BECEE2B}"/>
              </a:ext>
            </a:extLst>
          </p:cNvPr>
          <p:cNvSpPr>
            <a:spLocks noGrp="1"/>
          </p:cNvSpPr>
          <p:nvPr>
            <p:ph type="sldNum" sz="quarter" idx="12"/>
          </p:nvPr>
        </p:nvSpPr>
        <p:spPr/>
        <p:txBody>
          <a:bodyPr/>
          <a:lstStyle/>
          <a:p>
            <a:fld id="{D39607A7-8386-47DB-8578-DDEDD194E5D4}" type="slidenum">
              <a:rPr lang="en-US" smtClean="0"/>
              <a:t>12</a:t>
            </a:fld>
            <a:endParaRPr lang="en-US"/>
          </a:p>
        </p:txBody>
      </p:sp>
    </p:spTree>
    <p:extLst>
      <p:ext uri="{BB962C8B-B14F-4D97-AF65-F5344CB8AC3E}">
        <p14:creationId xmlns:p14="http://schemas.microsoft.com/office/powerpoint/2010/main" val="214847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5"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8" name="Rectangle 17">
            <a:extLst>
              <a:ext uri="{FF2B5EF4-FFF2-40B4-BE49-F238E27FC236}">
                <a16:creationId xmlns:a16="http://schemas.microsoft.com/office/drawing/2014/main" id="{922314F7-656D-4F4F-8050-CCD6FC0F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5C83C-22A6-B346-8C12-020EC9601ADB}"/>
              </a:ext>
            </a:extLst>
          </p:cNvPr>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dirty="0"/>
              <a:t>Questions?</a:t>
            </a:r>
            <a:endParaRPr lang="en-US"/>
          </a:p>
        </p:txBody>
      </p:sp>
      <p:cxnSp>
        <p:nvCxnSpPr>
          <p:cNvPr id="20" name="Straight Connector 1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Question mark">
            <a:extLst>
              <a:ext uri="{FF2B5EF4-FFF2-40B4-BE49-F238E27FC236}">
                <a16:creationId xmlns:a16="http://schemas.microsoft.com/office/drawing/2014/main" id="{D2DEDCB5-0ECC-415B-A6F8-ED4958C9AD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0117" y="2843213"/>
            <a:ext cx="3472117" cy="3472117"/>
          </a:xfrm>
          <a:prstGeom prst="rect">
            <a:avLst/>
          </a:prstGeom>
        </p:spPr>
      </p:pic>
      <p:sp>
        <p:nvSpPr>
          <p:cNvPr id="4" name="Slide Number Placeholder 3">
            <a:extLst>
              <a:ext uri="{FF2B5EF4-FFF2-40B4-BE49-F238E27FC236}">
                <a16:creationId xmlns:a16="http://schemas.microsoft.com/office/drawing/2014/main" id="{A0599550-8BCD-DF42-9481-4FA965F3929C}"/>
              </a:ext>
            </a:extLst>
          </p:cNvPr>
          <p:cNvSpPr>
            <a:spLocks noGrp="1"/>
          </p:cNvSpPr>
          <p:nvPr>
            <p:ph type="sldNum" sz="quarter" idx="12"/>
          </p:nvPr>
        </p:nvSpPr>
        <p:spPr/>
        <p:txBody>
          <a:bodyPr/>
          <a:lstStyle/>
          <a:p>
            <a:fld id="{D39607A7-8386-47DB-8578-DDEDD194E5D4}" type="slidenum">
              <a:rPr lang="en-US" smtClean="0"/>
              <a:t>13</a:t>
            </a:fld>
            <a:endParaRPr lang="en-US"/>
          </a:p>
        </p:txBody>
      </p:sp>
    </p:spTree>
    <p:extLst>
      <p:ext uri="{BB962C8B-B14F-4D97-AF65-F5344CB8AC3E}">
        <p14:creationId xmlns:p14="http://schemas.microsoft.com/office/powerpoint/2010/main" val="76831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C5712-7383-EC45-ABC5-073380893ABA}"/>
              </a:ext>
            </a:extLst>
          </p:cNvPr>
          <p:cNvSpPr>
            <a:spLocks noGrp="1"/>
          </p:cNvSpPr>
          <p:nvPr>
            <p:ph type="title"/>
          </p:nvPr>
        </p:nvSpPr>
        <p:spPr>
          <a:xfrm>
            <a:off x="541338" y="1079500"/>
            <a:ext cx="3322637" cy="4689475"/>
          </a:xfrm>
        </p:spPr>
        <p:txBody>
          <a:bodyPr anchor="ctr">
            <a:normAutofit/>
          </a:bodyPr>
          <a:lstStyle/>
          <a:p>
            <a:pPr algn="ctr"/>
            <a:r>
              <a:rPr lang="en-US" dirty="0"/>
              <a:t>Outline</a:t>
            </a:r>
            <a:endParaRPr lang="en-US"/>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36003F7C-E68E-4C1A-A159-3EDF0F9AD349}"/>
              </a:ext>
            </a:extLst>
          </p:cNvPr>
          <p:cNvGraphicFramePr>
            <a:graphicFrameLocks noGrp="1"/>
          </p:cNvGraphicFramePr>
          <p:nvPr>
            <p:ph idx="1"/>
            <p:extLst>
              <p:ext uri="{D42A27DB-BD31-4B8C-83A1-F6EECF244321}">
                <p14:modId xmlns:p14="http://schemas.microsoft.com/office/powerpoint/2010/main" val="395049935"/>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95AA7E4-7B62-3742-8311-723C6F116B0A}"/>
              </a:ext>
            </a:extLst>
          </p:cNvPr>
          <p:cNvSpPr>
            <a:spLocks noGrp="1"/>
          </p:cNvSpPr>
          <p:nvPr>
            <p:ph type="sldNum" sz="quarter" idx="12"/>
          </p:nvPr>
        </p:nvSpPr>
        <p:spPr/>
        <p:txBody>
          <a:bodyPr/>
          <a:lstStyle/>
          <a:p>
            <a:fld id="{D39607A7-8386-47DB-8578-DDEDD194E5D4}" type="slidenum">
              <a:rPr lang="en-US" smtClean="0"/>
              <a:t>2</a:t>
            </a:fld>
            <a:endParaRPr lang="en-US"/>
          </a:p>
        </p:txBody>
      </p:sp>
    </p:spTree>
    <p:extLst>
      <p:ext uri="{BB962C8B-B14F-4D97-AF65-F5344CB8AC3E}">
        <p14:creationId xmlns:p14="http://schemas.microsoft.com/office/powerpoint/2010/main" val="62742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B69F-4820-AD41-8ED4-69F25C9680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B09D667-185A-B34A-B48A-3382432A6CFE}"/>
              </a:ext>
            </a:extLst>
          </p:cNvPr>
          <p:cNvSpPr>
            <a:spLocks noGrp="1"/>
          </p:cNvSpPr>
          <p:nvPr>
            <p:ph idx="1"/>
          </p:nvPr>
        </p:nvSpPr>
        <p:spPr/>
        <p:txBody>
          <a:bodyPr/>
          <a:lstStyle/>
          <a:p>
            <a:r>
              <a:rPr lang="en-US" dirty="0"/>
              <a:t>Deepfake and Fake news </a:t>
            </a:r>
            <a:r>
              <a:rPr lang="en-US" dirty="0">
                <a:sym typeface="Wingdings" pitchFamily="2" charset="2"/>
              </a:rPr>
              <a:t> </a:t>
            </a:r>
            <a:r>
              <a:rPr lang="en-US" dirty="0"/>
              <a:t>utilizing tampered images/videos</a:t>
            </a:r>
          </a:p>
          <a:p>
            <a:r>
              <a:rPr lang="en-US" dirty="0"/>
              <a:t>Global epidemic </a:t>
            </a:r>
            <a:r>
              <a:rPr lang="en-US" dirty="0">
                <a:sym typeface="Wingdings" pitchFamily="2" charset="2"/>
              </a:rPr>
              <a:t></a:t>
            </a:r>
            <a:r>
              <a:rPr lang="en-US" dirty="0"/>
              <a:t> massive </a:t>
            </a:r>
            <a:r>
              <a:rPr lang="en-US"/>
              <a:t>adop</a:t>
            </a:r>
            <a:endParaRPr lang="en-US" dirty="0"/>
          </a:p>
          <a:p>
            <a:r>
              <a:rPr lang="en-US" dirty="0"/>
              <a:t>Quality of public discourse and the safeguarding of human right</a:t>
            </a:r>
          </a:p>
          <a:p>
            <a:r>
              <a:rPr lang="en-US" dirty="0"/>
              <a:t>Manipulation, harassment, and persuasion</a:t>
            </a:r>
          </a:p>
          <a:p>
            <a:pPr marL="0" indent="0">
              <a:buNone/>
            </a:pPr>
            <a:endParaRPr lang="en-US" dirty="0"/>
          </a:p>
          <a:p>
            <a:pPr marL="0" indent="0">
              <a:buNone/>
            </a:pPr>
            <a:r>
              <a:rPr lang="en-US" dirty="0"/>
              <a:t>Identifying manipulated media is a technically demanding and rapidly evolving challenge. This hands-on lab introduces a deep neural architecture for image forgery detection. </a:t>
            </a:r>
          </a:p>
        </p:txBody>
      </p:sp>
      <p:sp>
        <p:nvSpPr>
          <p:cNvPr id="4" name="Slide Number Placeholder 3">
            <a:extLst>
              <a:ext uri="{FF2B5EF4-FFF2-40B4-BE49-F238E27FC236}">
                <a16:creationId xmlns:a16="http://schemas.microsoft.com/office/drawing/2014/main" id="{FAF6C5CA-09CD-544D-A93D-0BE82A60CD6A}"/>
              </a:ext>
            </a:extLst>
          </p:cNvPr>
          <p:cNvSpPr>
            <a:spLocks noGrp="1"/>
          </p:cNvSpPr>
          <p:nvPr>
            <p:ph type="sldNum" sz="quarter" idx="12"/>
          </p:nvPr>
        </p:nvSpPr>
        <p:spPr/>
        <p:txBody>
          <a:bodyPr/>
          <a:lstStyle/>
          <a:p>
            <a:fld id="{D39607A7-8386-47DB-8578-DDEDD194E5D4}" type="slidenum">
              <a:rPr lang="en-US" smtClean="0"/>
              <a:t>3</a:t>
            </a:fld>
            <a:endParaRPr lang="en-US"/>
          </a:p>
        </p:txBody>
      </p:sp>
    </p:spTree>
    <p:extLst>
      <p:ext uri="{BB962C8B-B14F-4D97-AF65-F5344CB8AC3E}">
        <p14:creationId xmlns:p14="http://schemas.microsoft.com/office/powerpoint/2010/main" val="222100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06F8B-1835-E140-AC31-A1A38DA246F5}"/>
              </a:ext>
            </a:extLst>
          </p:cNvPr>
          <p:cNvSpPr>
            <a:spLocks noGrp="1"/>
          </p:cNvSpPr>
          <p:nvPr>
            <p:ph type="title"/>
          </p:nvPr>
        </p:nvSpPr>
        <p:spPr>
          <a:xfrm>
            <a:off x="1080000" y="540000"/>
            <a:ext cx="3345950" cy="2303213"/>
          </a:xfrm>
        </p:spPr>
        <p:txBody>
          <a:bodyPr vert="horz" lIns="0" tIns="0" rIns="0" bIns="0" rtlCol="0" anchor="ctr" anchorCtr="0">
            <a:normAutofit/>
          </a:bodyPr>
          <a:lstStyle/>
          <a:p>
            <a:pPr algn="ctr"/>
            <a:r>
              <a:rPr lang="en-US" dirty="0"/>
              <a:t>Scenario</a:t>
            </a:r>
          </a:p>
        </p:txBody>
      </p:sp>
      <p:cxnSp>
        <p:nvCxnSpPr>
          <p:cNvPr id="18" name="Straight Connector 17">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41C0F14-2DC8-EE48-A6E0-037EAD2EEF36}"/>
              </a:ext>
            </a:extLst>
          </p:cNvPr>
          <p:cNvSpPr>
            <a:spLocks noGrp="1"/>
          </p:cNvSpPr>
          <p:nvPr>
            <p:ph idx="1"/>
          </p:nvPr>
        </p:nvSpPr>
        <p:spPr>
          <a:xfrm>
            <a:off x="5543552" y="540000"/>
            <a:ext cx="6107460" cy="2303213"/>
          </a:xfrm>
        </p:spPr>
        <p:txBody>
          <a:bodyPr vert="horz" lIns="0" tIns="0" rIns="0" bIns="0" rtlCol="0" anchor="ctr" anchorCtr="0">
            <a:noAutofit/>
          </a:bodyPr>
          <a:lstStyle/>
          <a:p>
            <a:pPr>
              <a:lnSpc>
                <a:spcPct val="115000"/>
              </a:lnSpc>
            </a:pPr>
            <a:r>
              <a:rPr lang="en-US" sz="1600" dirty="0"/>
              <a:t>The suburban Pennsylvania cheer mom was alleged to have created a “</a:t>
            </a:r>
            <a:r>
              <a:rPr lang="en-US" sz="1600" dirty="0">
                <a:hlinkClick r:id="rId2"/>
              </a:rPr>
              <a:t>deepfake</a:t>
            </a:r>
            <a:r>
              <a:rPr lang="en-US" sz="1600" dirty="0"/>
              <a:t>” video to secretly attack the other girls on her daughter’s cheerleading squad.</a:t>
            </a:r>
          </a:p>
          <a:p>
            <a:pPr>
              <a:lnSpc>
                <a:spcPct val="115000"/>
              </a:lnSpc>
            </a:pPr>
            <a:r>
              <a:rPr lang="en-US" sz="1600" dirty="0"/>
              <a:t>While investigators originally believed at least one video showed evidence of the use of so-called Deep Fake face replacement technology, police are at this point unable to confirm the video evidence was falsified</a:t>
            </a:r>
          </a:p>
          <a:p>
            <a:pPr>
              <a:lnSpc>
                <a:spcPct val="115000"/>
              </a:lnSpc>
            </a:pPr>
            <a:r>
              <a:rPr lang="en-US" sz="1600" dirty="0"/>
              <a:t>It’s your job as a Forensic investigator to develop an algorithm or leverage proper tools to identify whether the obtained media was fake or real</a:t>
            </a:r>
          </a:p>
        </p:txBody>
      </p:sp>
      <p:sp useBgFill="1">
        <p:nvSpPr>
          <p:cNvPr id="20" name="Rectangle 19">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Text&#10;&#10;Description automatically generated">
            <a:extLst>
              <a:ext uri="{FF2B5EF4-FFF2-40B4-BE49-F238E27FC236}">
                <a16:creationId xmlns:a16="http://schemas.microsoft.com/office/drawing/2014/main" id="{3AAC28A8-2506-C14C-97D1-297D7829E42B}"/>
              </a:ext>
            </a:extLst>
          </p:cNvPr>
          <p:cNvPicPr>
            <a:picLocks noChangeAspect="1"/>
          </p:cNvPicPr>
          <p:nvPr/>
        </p:nvPicPr>
        <p:blipFill>
          <a:blip r:embed="rId3"/>
          <a:stretch>
            <a:fillRect/>
          </a:stretch>
        </p:blipFill>
        <p:spPr>
          <a:xfrm>
            <a:off x="541339" y="4277077"/>
            <a:ext cx="11109674" cy="1777548"/>
          </a:xfrm>
          <a:prstGeom prst="rect">
            <a:avLst/>
          </a:prstGeom>
        </p:spPr>
      </p:pic>
      <p:sp>
        <p:nvSpPr>
          <p:cNvPr id="19" name="Title 1">
            <a:extLst>
              <a:ext uri="{FF2B5EF4-FFF2-40B4-BE49-F238E27FC236}">
                <a16:creationId xmlns:a16="http://schemas.microsoft.com/office/drawing/2014/main" id="{376EEF9D-0087-324D-A038-F666FE65F0FE}"/>
              </a:ext>
            </a:extLst>
          </p:cNvPr>
          <p:cNvSpPr txBox="1">
            <a:spLocks/>
          </p:cNvSpPr>
          <p:nvPr/>
        </p:nvSpPr>
        <p:spPr>
          <a:xfrm>
            <a:off x="334949" y="3473703"/>
            <a:ext cx="8085030" cy="837063"/>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The Mother of All Deepfakes!</a:t>
            </a:r>
          </a:p>
        </p:txBody>
      </p:sp>
      <p:sp>
        <p:nvSpPr>
          <p:cNvPr id="12" name="Slide Number Placeholder 11">
            <a:extLst>
              <a:ext uri="{FF2B5EF4-FFF2-40B4-BE49-F238E27FC236}">
                <a16:creationId xmlns:a16="http://schemas.microsoft.com/office/drawing/2014/main" id="{17824F41-5FAE-9847-B6F3-74B0DD11148E}"/>
              </a:ext>
            </a:extLst>
          </p:cNvPr>
          <p:cNvSpPr>
            <a:spLocks noGrp="1"/>
          </p:cNvSpPr>
          <p:nvPr>
            <p:ph type="sldNum" sz="quarter" idx="12"/>
          </p:nvPr>
        </p:nvSpPr>
        <p:spPr/>
        <p:txBody>
          <a:bodyPr/>
          <a:lstStyle/>
          <a:p>
            <a:fld id="{D39607A7-8386-47DB-8578-DDEDD194E5D4}" type="slidenum">
              <a:rPr lang="en-US" smtClean="0"/>
              <a:t>4</a:t>
            </a:fld>
            <a:endParaRPr lang="en-US"/>
          </a:p>
        </p:txBody>
      </p:sp>
    </p:spTree>
    <p:extLst>
      <p:ext uri="{BB962C8B-B14F-4D97-AF65-F5344CB8AC3E}">
        <p14:creationId xmlns:p14="http://schemas.microsoft.com/office/powerpoint/2010/main" val="395926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5"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8" name="Rectangle 1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6FF90-A68B-DF41-990D-04DD7D5C3493}"/>
              </a:ext>
            </a:extLst>
          </p:cNvPr>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dirty="0"/>
              <a:t>The Acquisition process</a:t>
            </a:r>
            <a:endParaRPr lang="en-US"/>
          </a:p>
        </p:txBody>
      </p:sp>
      <p:cxnSp>
        <p:nvCxnSpPr>
          <p:cNvPr id="20" name="Straight Connector 1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30D28135-0107-1945-9F3B-49E3DAEF7290}"/>
              </a:ext>
            </a:extLst>
          </p:cNvPr>
          <p:cNvPicPr>
            <a:picLocks noGrp="1" noChangeAspect="1"/>
          </p:cNvPicPr>
          <p:nvPr>
            <p:ph idx="1"/>
          </p:nvPr>
        </p:nvPicPr>
        <p:blipFill rotWithShape="1">
          <a:blip r:embed="rId2"/>
          <a:srcRect r="-1" b="1564"/>
          <a:stretch/>
        </p:blipFill>
        <p:spPr>
          <a:xfrm>
            <a:off x="541339" y="2843213"/>
            <a:ext cx="11109674" cy="3472117"/>
          </a:xfrm>
          <a:prstGeom prst="rect">
            <a:avLst/>
          </a:prstGeom>
        </p:spPr>
      </p:pic>
      <p:sp>
        <p:nvSpPr>
          <p:cNvPr id="17" name="Content Placeholder 2">
            <a:extLst>
              <a:ext uri="{FF2B5EF4-FFF2-40B4-BE49-F238E27FC236}">
                <a16:creationId xmlns:a16="http://schemas.microsoft.com/office/drawing/2014/main" id="{E0A553FD-1A27-8345-B5BF-C1786377ACD0}"/>
              </a:ext>
            </a:extLst>
          </p:cNvPr>
          <p:cNvSpPr txBox="1">
            <a:spLocks/>
          </p:cNvSpPr>
          <p:nvPr/>
        </p:nvSpPr>
        <p:spPr>
          <a:xfrm>
            <a:off x="6366000" y="907318"/>
            <a:ext cx="5178423" cy="1509842"/>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It was assumed in the lab that you have been handed with the result of following acquisition process</a:t>
            </a:r>
          </a:p>
        </p:txBody>
      </p:sp>
      <p:sp>
        <p:nvSpPr>
          <p:cNvPr id="6" name="Slide Number Placeholder 5">
            <a:extLst>
              <a:ext uri="{FF2B5EF4-FFF2-40B4-BE49-F238E27FC236}">
                <a16:creationId xmlns:a16="http://schemas.microsoft.com/office/drawing/2014/main" id="{CCF2E352-CFCD-5B49-85E3-6E23677C4B67}"/>
              </a:ext>
            </a:extLst>
          </p:cNvPr>
          <p:cNvSpPr>
            <a:spLocks noGrp="1"/>
          </p:cNvSpPr>
          <p:nvPr>
            <p:ph type="sldNum" sz="quarter" idx="12"/>
          </p:nvPr>
        </p:nvSpPr>
        <p:spPr/>
        <p:txBody>
          <a:bodyPr/>
          <a:lstStyle/>
          <a:p>
            <a:fld id="{D39607A7-8386-47DB-8578-DDEDD194E5D4}" type="slidenum">
              <a:rPr lang="en-US" smtClean="0"/>
              <a:t>5</a:t>
            </a:fld>
            <a:endParaRPr lang="en-US"/>
          </a:p>
        </p:txBody>
      </p:sp>
    </p:spTree>
    <p:extLst>
      <p:ext uri="{BB962C8B-B14F-4D97-AF65-F5344CB8AC3E}">
        <p14:creationId xmlns:p14="http://schemas.microsoft.com/office/powerpoint/2010/main" val="165583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73670-2569-A344-91A0-C5011BC703F4}"/>
              </a:ext>
            </a:extLst>
          </p:cNvPr>
          <p:cNvSpPr>
            <a:spLocks noGrp="1"/>
          </p:cNvSpPr>
          <p:nvPr>
            <p:ph type="title"/>
          </p:nvPr>
        </p:nvSpPr>
        <p:spPr>
          <a:xfrm>
            <a:off x="1080000" y="540000"/>
            <a:ext cx="3345950" cy="2303213"/>
          </a:xfrm>
        </p:spPr>
        <p:txBody>
          <a:bodyPr anchor="ctr">
            <a:normAutofit/>
          </a:bodyPr>
          <a:lstStyle/>
          <a:p>
            <a:pPr algn="ctr"/>
            <a:r>
              <a:rPr lang="en-US" dirty="0"/>
              <a:t>Examination &amp; Analysis</a:t>
            </a:r>
            <a:endParaRPr lang="en-US"/>
          </a:p>
        </p:txBody>
      </p:sp>
      <p:cxnSp>
        <p:nvCxnSpPr>
          <p:cNvPr id="13" name="Straight Connector 12">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0DF417-737F-2E40-8363-1DC805E4FAD4}"/>
              </a:ext>
            </a:extLst>
          </p:cNvPr>
          <p:cNvSpPr>
            <a:spLocks noGrp="1"/>
          </p:cNvSpPr>
          <p:nvPr>
            <p:ph idx="1"/>
          </p:nvPr>
        </p:nvSpPr>
        <p:spPr>
          <a:xfrm>
            <a:off x="5543552" y="218043"/>
            <a:ext cx="6107460" cy="3255661"/>
          </a:xfrm>
        </p:spPr>
        <p:txBody>
          <a:bodyPr anchor="ctr">
            <a:normAutofit lnSpcReduction="10000"/>
          </a:bodyPr>
          <a:lstStyle/>
          <a:p>
            <a:pPr>
              <a:lnSpc>
                <a:spcPct val="115000"/>
              </a:lnSpc>
            </a:pPr>
            <a:r>
              <a:rPr lang="en-US" sz="1500" dirty="0"/>
              <a:t>Assembling different trained Convolutional Neural Network (CNN) models</a:t>
            </a:r>
          </a:p>
          <a:p>
            <a:pPr>
              <a:lnSpc>
                <a:spcPct val="115000"/>
              </a:lnSpc>
            </a:pPr>
            <a:r>
              <a:rPr lang="en-US" sz="1500" dirty="0"/>
              <a:t>Generate Fake images using First Order Model  and test model to analyze its performance</a:t>
            </a:r>
          </a:p>
          <a:p>
            <a:pPr>
              <a:lnSpc>
                <a:spcPct val="115000"/>
              </a:lnSpc>
            </a:pPr>
            <a:r>
              <a:rPr lang="en-US" sz="1500" dirty="0"/>
              <a:t>Error Level Analysis (ELA) and FotoForensics to relate forgery analysis &amp; CNN</a:t>
            </a:r>
          </a:p>
          <a:p>
            <a:pPr>
              <a:lnSpc>
                <a:spcPct val="115000"/>
              </a:lnSpc>
            </a:pPr>
            <a:r>
              <a:rPr lang="en-US" sz="1500" dirty="0"/>
              <a:t>Leveraging Deepfake-O-Meter to identify fake media and compare performance of MesoNet &amp; CNN architectures</a:t>
            </a:r>
          </a:p>
          <a:p>
            <a:pPr>
              <a:lnSpc>
                <a:spcPct val="115000"/>
              </a:lnSpc>
            </a:pPr>
            <a:r>
              <a:rPr lang="en-US" sz="1500" dirty="0"/>
              <a:t>Double Compression method of video forgery detection</a:t>
            </a:r>
          </a:p>
          <a:p>
            <a:pPr>
              <a:lnSpc>
                <a:spcPct val="115000"/>
              </a:lnSpc>
            </a:pPr>
            <a:r>
              <a:rPr lang="en-US" sz="1500" dirty="0"/>
              <a:t>Frame Integrity score analysis</a:t>
            </a:r>
          </a:p>
          <a:p>
            <a:pPr>
              <a:lnSpc>
                <a:spcPct val="115000"/>
              </a:lnSpc>
            </a:pPr>
            <a:endParaRPr lang="en-US" sz="1100" dirty="0"/>
          </a:p>
        </p:txBody>
      </p:sp>
      <p:sp useBgFill="1">
        <p:nvSpPr>
          <p:cNvPr id="15" name="Rectangle 14">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4" name="Slide Number Placeholder 3">
            <a:extLst>
              <a:ext uri="{FF2B5EF4-FFF2-40B4-BE49-F238E27FC236}">
                <a16:creationId xmlns:a16="http://schemas.microsoft.com/office/drawing/2014/main" id="{8531B3D3-EDA1-764C-BE18-6C86787553DD}"/>
              </a:ext>
            </a:extLst>
          </p:cNvPr>
          <p:cNvSpPr>
            <a:spLocks noGrp="1"/>
          </p:cNvSpPr>
          <p:nvPr>
            <p:ph type="sldNum" sz="quarter" idx="12"/>
          </p:nvPr>
        </p:nvSpPr>
        <p:spPr>
          <a:xfrm>
            <a:off x="9442800" y="6401999"/>
            <a:ext cx="2208212" cy="369332"/>
          </a:xfrm>
        </p:spPr>
        <p:txBody>
          <a:bodyPr>
            <a:normAutofit/>
          </a:bodyPr>
          <a:lstStyle/>
          <a:p>
            <a:pPr>
              <a:spcAft>
                <a:spcPts val="600"/>
              </a:spcAft>
            </a:pPr>
            <a:fld id="{D39607A7-8386-47DB-8578-DDEDD194E5D4}" type="slidenum">
              <a:rPr lang="en-US" smtClean="0"/>
              <a:pPr>
                <a:spcAft>
                  <a:spcPts val="600"/>
                </a:spcAft>
              </a:pPr>
              <a:t>6</a:t>
            </a:fld>
            <a:endParaRPr lang="en-US"/>
          </a:p>
        </p:txBody>
      </p:sp>
      <p:pic>
        <p:nvPicPr>
          <p:cNvPr id="6" name="Picture 5" descr="Diagram&#10;&#10;Description automatically generated">
            <a:extLst>
              <a:ext uri="{FF2B5EF4-FFF2-40B4-BE49-F238E27FC236}">
                <a16:creationId xmlns:a16="http://schemas.microsoft.com/office/drawing/2014/main" id="{1AD25827-2ED5-3748-B175-A624A047F9EB}"/>
              </a:ext>
            </a:extLst>
          </p:cNvPr>
          <p:cNvPicPr>
            <a:picLocks noChangeAspect="1"/>
          </p:cNvPicPr>
          <p:nvPr/>
        </p:nvPicPr>
        <p:blipFill>
          <a:blip r:embed="rId2"/>
          <a:stretch>
            <a:fillRect/>
          </a:stretch>
        </p:blipFill>
        <p:spPr>
          <a:xfrm>
            <a:off x="529418" y="4016374"/>
            <a:ext cx="7793064" cy="2298955"/>
          </a:xfrm>
          <a:prstGeom prst="rect">
            <a:avLst/>
          </a:prstGeom>
        </p:spPr>
      </p:pic>
      <p:pic>
        <p:nvPicPr>
          <p:cNvPr id="8" name="Picture 7" descr="A picture containing text, indoor, arthropod, invertebrate&#10;&#10;Description automatically generated">
            <a:extLst>
              <a:ext uri="{FF2B5EF4-FFF2-40B4-BE49-F238E27FC236}">
                <a16:creationId xmlns:a16="http://schemas.microsoft.com/office/drawing/2014/main" id="{EE8465CD-614A-E64A-B476-B3C27CECD979}"/>
              </a:ext>
            </a:extLst>
          </p:cNvPr>
          <p:cNvPicPr>
            <a:picLocks noChangeAspect="1"/>
          </p:cNvPicPr>
          <p:nvPr/>
        </p:nvPicPr>
        <p:blipFill>
          <a:blip r:embed="rId3"/>
          <a:stretch>
            <a:fillRect/>
          </a:stretch>
        </p:blipFill>
        <p:spPr>
          <a:xfrm>
            <a:off x="8678310" y="4016373"/>
            <a:ext cx="2628091" cy="2298956"/>
          </a:xfrm>
          <a:prstGeom prst="rect">
            <a:avLst/>
          </a:prstGeom>
        </p:spPr>
      </p:pic>
    </p:spTree>
    <p:extLst>
      <p:ext uri="{BB962C8B-B14F-4D97-AF65-F5344CB8AC3E}">
        <p14:creationId xmlns:p14="http://schemas.microsoft.com/office/powerpoint/2010/main" val="3630580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726C-053C-F34A-9CC6-3009618150BF}"/>
              </a:ext>
            </a:extLst>
          </p:cNvPr>
          <p:cNvSpPr>
            <a:spLocks noGrp="1"/>
          </p:cNvSpPr>
          <p:nvPr>
            <p:ph type="title"/>
          </p:nvPr>
        </p:nvSpPr>
        <p:spPr/>
        <p:txBody>
          <a:bodyPr/>
          <a:lstStyle/>
          <a:p>
            <a:r>
              <a:rPr lang="en-US" dirty="0"/>
              <a:t>EXAMINATION &amp; analysis (GAN) </a:t>
            </a:r>
          </a:p>
        </p:txBody>
      </p:sp>
      <p:pic>
        <p:nvPicPr>
          <p:cNvPr id="6" name="Content Placeholder 5" descr="Diagram&#10;&#10;Description automatically generated">
            <a:extLst>
              <a:ext uri="{FF2B5EF4-FFF2-40B4-BE49-F238E27FC236}">
                <a16:creationId xmlns:a16="http://schemas.microsoft.com/office/drawing/2014/main" id="{041827A2-C17C-9845-9B41-FCC47739E293}"/>
              </a:ext>
            </a:extLst>
          </p:cNvPr>
          <p:cNvPicPr>
            <a:picLocks noGrp="1" noChangeAspect="1"/>
          </p:cNvPicPr>
          <p:nvPr>
            <p:ph idx="1"/>
          </p:nvPr>
        </p:nvPicPr>
        <p:blipFill>
          <a:blip r:embed="rId2"/>
          <a:stretch>
            <a:fillRect/>
          </a:stretch>
        </p:blipFill>
        <p:spPr>
          <a:xfrm>
            <a:off x="2095960" y="1790700"/>
            <a:ext cx="7993730" cy="3978275"/>
          </a:xfrm>
        </p:spPr>
      </p:pic>
      <p:sp>
        <p:nvSpPr>
          <p:cNvPr id="4" name="Slide Number Placeholder 3">
            <a:extLst>
              <a:ext uri="{FF2B5EF4-FFF2-40B4-BE49-F238E27FC236}">
                <a16:creationId xmlns:a16="http://schemas.microsoft.com/office/drawing/2014/main" id="{376EE142-D0D3-FB4C-9030-26390CCC76E1}"/>
              </a:ext>
            </a:extLst>
          </p:cNvPr>
          <p:cNvSpPr>
            <a:spLocks noGrp="1"/>
          </p:cNvSpPr>
          <p:nvPr>
            <p:ph type="sldNum" sz="quarter" idx="12"/>
          </p:nvPr>
        </p:nvSpPr>
        <p:spPr/>
        <p:txBody>
          <a:bodyPr/>
          <a:lstStyle/>
          <a:p>
            <a:fld id="{D39607A7-8386-47DB-8578-DDEDD194E5D4}" type="slidenum">
              <a:rPr lang="en-US" smtClean="0"/>
              <a:t>7</a:t>
            </a:fld>
            <a:endParaRPr lang="en-US"/>
          </a:p>
        </p:txBody>
      </p:sp>
    </p:spTree>
    <p:extLst>
      <p:ext uri="{BB962C8B-B14F-4D97-AF65-F5344CB8AC3E}">
        <p14:creationId xmlns:p14="http://schemas.microsoft.com/office/powerpoint/2010/main" val="379567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DA18-0388-EE48-8A67-940D19BD8F1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2B1958B-6A0E-B94B-AE79-4ACCC549DA59}"/>
              </a:ext>
            </a:extLst>
          </p:cNvPr>
          <p:cNvSpPr>
            <a:spLocks noGrp="1"/>
          </p:cNvSpPr>
          <p:nvPr>
            <p:ph idx="1"/>
          </p:nvPr>
        </p:nvSpPr>
        <p:spPr/>
        <p:txBody>
          <a:bodyPr>
            <a:normAutofit fontScale="85000" lnSpcReduction="10000"/>
          </a:bodyPr>
          <a:lstStyle/>
          <a:p>
            <a:r>
              <a:rPr lang="en-US" dirty="0"/>
              <a:t>Introduce deepfake media generation and detection using Generative Adversarial networks (GAN), and DenseNet-121 </a:t>
            </a:r>
          </a:p>
          <a:p>
            <a:r>
              <a:rPr lang="en-US" dirty="0"/>
              <a:t>Educate students on:</a:t>
            </a:r>
          </a:p>
          <a:p>
            <a:pPr lvl="1"/>
            <a:r>
              <a:rPr lang="en-US" dirty="0"/>
              <a:t>Replace pooling layers with strided convolutions (discriminator) and fractional-strided convolutions (generator)</a:t>
            </a:r>
          </a:p>
          <a:p>
            <a:pPr lvl="1"/>
            <a:r>
              <a:rPr lang="en-US" dirty="0"/>
              <a:t>Use batch norm in both the generator and the discriminator.</a:t>
            </a:r>
          </a:p>
          <a:p>
            <a:pPr lvl="1"/>
            <a:r>
              <a:rPr lang="en-US" dirty="0"/>
              <a:t>Remove fully connected hidden layers for deeper architectures.</a:t>
            </a:r>
          </a:p>
          <a:p>
            <a:pPr lvl="1"/>
            <a:r>
              <a:rPr lang="en-US" dirty="0"/>
              <a:t>Use ReLU activation in generator for all layers except for the output, which uses Tanh.</a:t>
            </a:r>
          </a:p>
          <a:p>
            <a:pPr lvl="1"/>
            <a:r>
              <a:rPr lang="en-US" dirty="0"/>
              <a:t>Use LeakyReLU activation in the discriminator for all layers.</a:t>
            </a:r>
          </a:p>
          <a:p>
            <a:r>
              <a:rPr lang="en-US" dirty="0"/>
              <a:t>learn how to measure to verify an anomaly based on the period, repeated number, and elapsed eye blink time when eye blinks were continuously repeated within a very short period of time.</a:t>
            </a:r>
          </a:p>
          <a:p>
            <a:endParaRPr lang="en-US" dirty="0"/>
          </a:p>
        </p:txBody>
      </p:sp>
    </p:spTree>
    <p:extLst>
      <p:ext uri="{BB962C8B-B14F-4D97-AF65-F5344CB8AC3E}">
        <p14:creationId xmlns:p14="http://schemas.microsoft.com/office/powerpoint/2010/main" val="161562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A457-7BAB-D641-9CB6-28FC5DB96C4C}"/>
              </a:ext>
            </a:extLst>
          </p:cNvPr>
          <p:cNvSpPr>
            <a:spLocks noGrp="1"/>
          </p:cNvSpPr>
          <p:nvPr>
            <p:ph type="title"/>
          </p:nvPr>
        </p:nvSpPr>
        <p:spPr>
          <a:xfrm>
            <a:off x="770950" y="841039"/>
            <a:ext cx="10941794" cy="799378"/>
          </a:xfrm>
        </p:spPr>
        <p:txBody>
          <a:bodyPr anchor="b">
            <a:normAutofit fontScale="90000"/>
          </a:bodyPr>
          <a:lstStyle/>
          <a:p>
            <a:r>
              <a:rPr lang="en-US" sz="4400" dirty="0"/>
              <a:t>Task 1 </a:t>
            </a:r>
            <a:r>
              <a:rPr lang="en-US" sz="4000" dirty="0"/>
              <a:t>(Importing libraries and performing Data Augmentation )</a:t>
            </a:r>
          </a:p>
        </p:txBody>
      </p:sp>
      <p:pic>
        <p:nvPicPr>
          <p:cNvPr id="4" name="Picture 3" descr="A picture containing diagram&#10;&#10;Description automatically generated">
            <a:extLst>
              <a:ext uri="{FF2B5EF4-FFF2-40B4-BE49-F238E27FC236}">
                <a16:creationId xmlns:a16="http://schemas.microsoft.com/office/drawing/2014/main" id="{C356612E-229A-6E4D-AA00-B34A5B082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9594" y="3015765"/>
            <a:ext cx="3536756" cy="2466887"/>
          </a:xfrm>
          <a:prstGeom prst="rect">
            <a:avLst/>
          </a:prstGeom>
        </p:spPr>
      </p:pic>
      <p:sp>
        <p:nvSpPr>
          <p:cNvPr id="3" name="Content Placeholder 2">
            <a:extLst>
              <a:ext uri="{FF2B5EF4-FFF2-40B4-BE49-F238E27FC236}">
                <a16:creationId xmlns:a16="http://schemas.microsoft.com/office/drawing/2014/main" id="{E403DA4D-E7DC-394B-B1A8-8CA1114A0A58}"/>
              </a:ext>
            </a:extLst>
          </p:cNvPr>
          <p:cNvSpPr>
            <a:spLocks noGrp="1"/>
          </p:cNvSpPr>
          <p:nvPr>
            <p:ph idx="1"/>
          </p:nvPr>
        </p:nvSpPr>
        <p:spPr>
          <a:xfrm>
            <a:off x="731230" y="2014348"/>
            <a:ext cx="7122353" cy="3628682"/>
          </a:xfrm>
        </p:spPr>
        <p:txBody>
          <a:bodyPr anchor="t">
            <a:normAutofit/>
          </a:bodyPr>
          <a:lstStyle/>
          <a:p>
            <a:pPr marL="342900" indent="-342900">
              <a:buFont typeface="+mj-lt"/>
              <a:buAutoNum type="arabicPeriod"/>
            </a:pPr>
            <a:r>
              <a:rPr lang="en-US" sz="1800" dirty="0"/>
              <a:t>Importing libraries and performing Data Augmentation </a:t>
            </a:r>
          </a:p>
          <a:p>
            <a:pPr marL="342900" indent="-342900">
              <a:buFont typeface="+mj-lt"/>
              <a:buAutoNum type="arabicPeriod"/>
            </a:pPr>
            <a:r>
              <a:rPr lang="en-US" sz="1800" dirty="0"/>
              <a:t>Learning the differences between </a:t>
            </a:r>
            <a:r>
              <a:rPr lang="en-US" sz="1800" dirty="0" err="1"/>
              <a:t>Keras</a:t>
            </a:r>
            <a:r>
              <a:rPr lang="en-US" sz="1800" dirty="0"/>
              <a:t>, </a:t>
            </a:r>
            <a:r>
              <a:rPr lang="en-US" sz="1800" dirty="0" err="1"/>
              <a:t>Tensorflow</a:t>
            </a:r>
            <a:r>
              <a:rPr lang="en-US" sz="1800" dirty="0"/>
              <a:t> and scikit-learn</a:t>
            </a:r>
          </a:p>
          <a:p>
            <a:pPr marL="342900" indent="-342900">
              <a:buFont typeface="+mj-lt"/>
              <a:buAutoNum type="arabicPeriod"/>
            </a:pPr>
            <a:r>
              <a:rPr lang="en-US" sz="1800" dirty="0"/>
              <a:t>Learning about GAN Generator and discriminator</a:t>
            </a:r>
          </a:p>
          <a:p>
            <a:pPr marL="342900" indent="-342900">
              <a:buFont typeface="+mj-lt"/>
              <a:buAutoNum type="arabicPeriod"/>
            </a:pPr>
            <a:r>
              <a:rPr lang="en-US" sz="1800" dirty="0"/>
              <a:t>Learning about MNIST Database and Deepfake MNIST+</a:t>
            </a:r>
          </a:p>
          <a:p>
            <a:pPr marL="342900" indent="-342900">
              <a:buFont typeface="+mj-lt"/>
              <a:buAutoNum type="arabicPeriod"/>
            </a:pPr>
            <a:r>
              <a:rPr lang="en-US" sz="1800" dirty="0"/>
              <a:t>Learning the relation between First Order Model and Deepfake MNIST+</a:t>
            </a:r>
          </a:p>
          <a:p>
            <a:pPr marL="342900" indent="-342900">
              <a:buFont typeface="+mj-lt"/>
              <a:buAutoNum type="arabicPeriod"/>
            </a:pPr>
            <a:r>
              <a:rPr lang="en-US" sz="1800" dirty="0"/>
              <a:t>Learning the animated actions of interest in deepfake detection</a:t>
            </a:r>
          </a:p>
        </p:txBody>
      </p:sp>
    </p:spTree>
    <p:extLst>
      <p:ext uri="{BB962C8B-B14F-4D97-AF65-F5344CB8AC3E}">
        <p14:creationId xmlns:p14="http://schemas.microsoft.com/office/powerpoint/2010/main" val="1860975031"/>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233A3E"/>
      </a:dk2>
      <a:lt2>
        <a:srgbClr val="E3E8E2"/>
      </a:lt2>
      <a:accent1>
        <a:srgbClr val="CF75E7"/>
      </a:accent1>
      <a:accent2>
        <a:srgbClr val="8A57E2"/>
      </a:accent2>
      <a:accent3>
        <a:srgbClr val="757BE7"/>
      </a:accent3>
      <a:accent4>
        <a:srgbClr val="5797E2"/>
      </a:accent4>
      <a:accent5>
        <a:srgbClr val="3FB2C2"/>
      </a:accent5>
      <a:accent6>
        <a:srgbClr val="46B594"/>
      </a:accent6>
      <a:hlink>
        <a:srgbClr val="638F56"/>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1140</Words>
  <Application>Microsoft Macintosh PowerPoint</Application>
  <PresentationFormat>Widescreen</PresentationFormat>
  <Paragraphs>92</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 Light</vt:lpstr>
      <vt:lpstr>Calibri</vt:lpstr>
      <vt:lpstr>Rockwell Nova Light</vt:lpstr>
      <vt:lpstr>Wingdings</vt:lpstr>
      <vt:lpstr>LeafVTI</vt:lpstr>
      <vt:lpstr>Understanding Deepfakes with Convolutional GANs Using drone: Focused on eye blinking </vt:lpstr>
      <vt:lpstr>Outline</vt:lpstr>
      <vt:lpstr>Introduction</vt:lpstr>
      <vt:lpstr>Scenario</vt:lpstr>
      <vt:lpstr>The Acquisition process</vt:lpstr>
      <vt:lpstr>Examination &amp; Analysis</vt:lpstr>
      <vt:lpstr>EXAMINATION &amp; analysis (GAN) </vt:lpstr>
      <vt:lpstr>Objective</vt:lpstr>
      <vt:lpstr>Task 1 (Importing libraries and performing Data Augmentation )</vt:lpstr>
      <vt:lpstr>Task 2 (Building Generator and Discriminators )</vt:lpstr>
      <vt:lpstr>Task 3 (Creating a Generative Adversarial Network (GAN)) </vt:lpstr>
      <vt:lpstr>Conclusion &amp; improvements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Forensics: Detecting AI-manipulated media using Machine Learning Techniques </dc:title>
  <dc:creator>Maryam Ramezanzadehmoghadam</dc:creator>
  <cp:lastModifiedBy>Ojo, Taiwo P.</cp:lastModifiedBy>
  <cp:revision>7</cp:revision>
  <dcterms:created xsi:type="dcterms:W3CDTF">2021-11-08T15:29:09Z</dcterms:created>
  <dcterms:modified xsi:type="dcterms:W3CDTF">2022-10-13T14:24:53Z</dcterms:modified>
</cp:coreProperties>
</file>