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8" r:id="rId4"/>
    <p:sldId id="274" r:id="rId5"/>
    <p:sldId id="276" r:id="rId6"/>
    <p:sldId id="277" r:id="rId7"/>
    <p:sldId id="275" r:id="rId8"/>
    <p:sldId id="280" r:id="rId9"/>
    <p:sldId id="288" r:id="rId10"/>
    <p:sldId id="284" r:id="rId11"/>
    <p:sldId id="282" r:id="rId12"/>
    <p:sldId id="279" r:id="rId13"/>
    <p:sldId id="269" r:id="rId14"/>
    <p:sldId id="261" r:id="rId15"/>
    <p:sldId id="268" r:id="rId16"/>
    <p:sldId id="267" r:id="rId17"/>
    <p:sldId id="262" r:id="rId18"/>
    <p:sldId id="264" r:id="rId19"/>
    <p:sldId id="263" r:id="rId20"/>
    <p:sldId id="272" r:id="rId21"/>
    <p:sldId id="25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4" autoAdjust="0"/>
    <p:restoredTop sz="94660"/>
  </p:normalViewPr>
  <p:slideViewPr>
    <p:cSldViewPr snapToObjects="1" showGuides="1">
      <p:cViewPr varScale="1">
        <p:scale>
          <a:sx n="107" d="100"/>
          <a:sy n="107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F6C73-EC4E-B442-88F0-17AAABABFCD7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30792886-ED53-BF40-82F0-9F78A3AEF5B1}">
      <dgm:prSet phldrT="[Text]" custT="1"/>
      <dgm:spPr/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数据标准</a:t>
          </a:r>
          <a:endParaRPr lang="en-US" sz="2000" dirty="0">
            <a:latin typeface="微软雅黑"/>
            <a:ea typeface="微软雅黑"/>
            <a:cs typeface="微软雅黑"/>
          </a:endParaRPr>
        </a:p>
      </dgm:t>
    </dgm:pt>
    <dgm:pt modelId="{9FFE2049-D6F3-F94D-B965-C823B1021D20}" type="parTrans" cxnId="{6780CE1E-7D2B-5545-8369-54BE6D2D32E5}">
      <dgm:prSet/>
      <dgm:spPr/>
      <dgm:t>
        <a:bodyPr/>
        <a:lstStyle/>
        <a:p>
          <a:endParaRPr lang="en-US" sz="1100">
            <a:latin typeface="微软雅黑"/>
            <a:ea typeface="微软雅黑"/>
            <a:cs typeface="微软雅黑"/>
          </a:endParaRPr>
        </a:p>
      </dgm:t>
    </dgm:pt>
    <dgm:pt modelId="{C800A86D-3514-774A-9789-ECCB955E6943}" type="sibTrans" cxnId="{6780CE1E-7D2B-5545-8369-54BE6D2D32E5}">
      <dgm:prSet/>
      <dgm:spPr/>
      <dgm:t>
        <a:bodyPr/>
        <a:lstStyle/>
        <a:p>
          <a:endParaRPr lang="en-US" sz="1100">
            <a:latin typeface="微软雅黑"/>
            <a:ea typeface="微软雅黑"/>
            <a:cs typeface="微软雅黑"/>
          </a:endParaRPr>
        </a:p>
      </dgm:t>
    </dgm:pt>
    <dgm:pt modelId="{E2D13DFB-62A6-384C-8524-CA07F03A7E8C}">
      <dgm:prSet phldrT="[Text]" custT="1"/>
      <dgm:spPr/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元数据</a:t>
          </a:r>
          <a:endParaRPr lang="en-US" sz="2000" dirty="0">
            <a:latin typeface="微软雅黑"/>
            <a:ea typeface="微软雅黑"/>
            <a:cs typeface="微软雅黑"/>
          </a:endParaRPr>
        </a:p>
      </dgm:t>
    </dgm:pt>
    <dgm:pt modelId="{D1E51D8C-29A3-2D42-B7B0-0D05B99D548B}" type="parTrans" cxnId="{1E0A3D32-EA32-084D-A312-DD09C47EC8D6}">
      <dgm:prSet/>
      <dgm:spPr/>
      <dgm:t>
        <a:bodyPr/>
        <a:lstStyle/>
        <a:p>
          <a:endParaRPr lang="en-US" sz="1100">
            <a:latin typeface="微软雅黑"/>
            <a:ea typeface="微软雅黑"/>
            <a:cs typeface="微软雅黑"/>
          </a:endParaRPr>
        </a:p>
      </dgm:t>
    </dgm:pt>
    <dgm:pt modelId="{10966499-5990-4F48-8A8F-2203BF55D001}" type="sibTrans" cxnId="{1E0A3D32-EA32-084D-A312-DD09C47EC8D6}">
      <dgm:prSet/>
      <dgm:spPr/>
      <dgm:t>
        <a:bodyPr/>
        <a:lstStyle/>
        <a:p>
          <a:endParaRPr lang="en-US" sz="1100">
            <a:latin typeface="微软雅黑"/>
            <a:ea typeface="微软雅黑"/>
            <a:cs typeface="微软雅黑"/>
          </a:endParaRPr>
        </a:p>
      </dgm:t>
    </dgm:pt>
    <dgm:pt modelId="{6EDF1B10-BD03-234E-96F7-66944ADD7DDE}">
      <dgm:prSet phldrT="[Text]" custT="1"/>
      <dgm:spPr/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数据质量</a:t>
          </a:r>
          <a:endParaRPr lang="en-US" sz="2000" dirty="0">
            <a:latin typeface="微软雅黑"/>
            <a:ea typeface="微软雅黑"/>
            <a:cs typeface="微软雅黑"/>
          </a:endParaRPr>
        </a:p>
      </dgm:t>
    </dgm:pt>
    <dgm:pt modelId="{358A0DE1-6BDB-604F-8569-618EEC1B3E9B}" type="parTrans" cxnId="{8D318BB7-2C82-3A48-88B7-21F65E02E96D}">
      <dgm:prSet/>
      <dgm:spPr/>
      <dgm:t>
        <a:bodyPr/>
        <a:lstStyle/>
        <a:p>
          <a:endParaRPr lang="en-US" sz="1100">
            <a:latin typeface="微软雅黑"/>
            <a:ea typeface="微软雅黑"/>
            <a:cs typeface="微软雅黑"/>
          </a:endParaRPr>
        </a:p>
      </dgm:t>
    </dgm:pt>
    <dgm:pt modelId="{4D64159C-8831-BB4D-BADD-F9A0F66BC5AA}" type="sibTrans" cxnId="{8D318BB7-2C82-3A48-88B7-21F65E02E96D}">
      <dgm:prSet/>
      <dgm:spPr/>
      <dgm:t>
        <a:bodyPr/>
        <a:lstStyle/>
        <a:p>
          <a:endParaRPr lang="en-US" sz="1100">
            <a:latin typeface="微软雅黑"/>
            <a:ea typeface="微软雅黑"/>
            <a:cs typeface="微软雅黑"/>
          </a:endParaRPr>
        </a:p>
      </dgm:t>
    </dgm:pt>
    <dgm:pt modelId="{2FA266F3-8EFD-2C49-97D7-DFD1EA1D7AEA}" type="pres">
      <dgm:prSet presAssocID="{30BF6C73-EC4E-B442-88F0-17AAABABFCD7}" presName="compositeShape" presStyleCnt="0">
        <dgm:presLayoutVars>
          <dgm:chMax val="7"/>
          <dgm:dir/>
          <dgm:resizeHandles val="exact"/>
        </dgm:presLayoutVars>
      </dgm:prSet>
      <dgm:spPr/>
    </dgm:pt>
    <dgm:pt modelId="{5159F0DE-99BB-574B-AF55-40CF143695C6}" type="pres">
      <dgm:prSet presAssocID="{30BF6C73-EC4E-B442-88F0-17AAABABFCD7}" presName="wedge1" presStyleLbl="node1" presStyleIdx="0" presStyleCnt="3"/>
      <dgm:spPr/>
      <dgm:t>
        <a:bodyPr/>
        <a:lstStyle/>
        <a:p>
          <a:endParaRPr lang="en-US"/>
        </a:p>
      </dgm:t>
    </dgm:pt>
    <dgm:pt modelId="{DF5D5E50-C79A-FE49-ADAB-071D6BE67B29}" type="pres">
      <dgm:prSet presAssocID="{30BF6C73-EC4E-B442-88F0-17AAABABFCD7}" presName="dummy1a" presStyleCnt="0"/>
      <dgm:spPr/>
    </dgm:pt>
    <dgm:pt modelId="{EC914898-F926-A045-B6DF-EB1781C61560}" type="pres">
      <dgm:prSet presAssocID="{30BF6C73-EC4E-B442-88F0-17AAABABFCD7}" presName="dummy1b" presStyleCnt="0"/>
      <dgm:spPr/>
    </dgm:pt>
    <dgm:pt modelId="{FD6C09F5-3569-D44A-93CD-1A50C41B6C04}" type="pres">
      <dgm:prSet presAssocID="{30BF6C73-EC4E-B442-88F0-17AAABABFCD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4C44D-B01E-B54C-ADF2-CADF15567376}" type="pres">
      <dgm:prSet presAssocID="{30BF6C73-EC4E-B442-88F0-17AAABABFCD7}" presName="wedge2" presStyleLbl="node1" presStyleIdx="1" presStyleCnt="3"/>
      <dgm:spPr/>
      <dgm:t>
        <a:bodyPr/>
        <a:lstStyle/>
        <a:p>
          <a:endParaRPr lang="en-US"/>
        </a:p>
      </dgm:t>
    </dgm:pt>
    <dgm:pt modelId="{FECCB51F-4F16-0344-87EF-B1E98B804F1D}" type="pres">
      <dgm:prSet presAssocID="{30BF6C73-EC4E-B442-88F0-17AAABABFCD7}" presName="dummy2a" presStyleCnt="0"/>
      <dgm:spPr/>
    </dgm:pt>
    <dgm:pt modelId="{4E8761F4-DFE0-6348-A6D7-D10EBDE5FD6A}" type="pres">
      <dgm:prSet presAssocID="{30BF6C73-EC4E-B442-88F0-17AAABABFCD7}" presName="dummy2b" presStyleCnt="0"/>
      <dgm:spPr/>
    </dgm:pt>
    <dgm:pt modelId="{8E6EAB44-62A7-374D-A7B8-3E46DF26F2B5}" type="pres">
      <dgm:prSet presAssocID="{30BF6C73-EC4E-B442-88F0-17AAABABFCD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7EDEA-A1EE-8F48-8D85-08FFB4163283}" type="pres">
      <dgm:prSet presAssocID="{30BF6C73-EC4E-B442-88F0-17AAABABFCD7}" presName="wedge3" presStyleLbl="node1" presStyleIdx="2" presStyleCnt="3"/>
      <dgm:spPr/>
      <dgm:t>
        <a:bodyPr/>
        <a:lstStyle/>
        <a:p>
          <a:endParaRPr lang="en-US"/>
        </a:p>
      </dgm:t>
    </dgm:pt>
    <dgm:pt modelId="{7D6D70C8-B324-5D4E-84E6-B930EC9AB2FE}" type="pres">
      <dgm:prSet presAssocID="{30BF6C73-EC4E-B442-88F0-17AAABABFCD7}" presName="dummy3a" presStyleCnt="0"/>
      <dgm:spPr/>
    </dgm:pt>
    <dgm:pt modelId="{E05DF4EB-EE72-1141-AAA6-F854633BE6AF}" type="pres">
      <dgm:prSet presAssocID="{30BF6C73-EC4E-B442-88F0-17AAABABFCD7}" presName="dummy3b" presStyleCnt="0"/>
      <dgm:spPr/>
    </dgm:pt>
    <dgm:pt modelId="{F4665E01-8198-5346-BE30-213194ABE950}" type="pres">
      <dgm:prSet presAssocID="{30BF6C73-EC4E-B442-88F0-17AAABABFCD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D9A37-C209-D24C-8A52-1CD3862CB2E5}" type="pres">
      <dgm:prSet presAssocID="{C800A86D-3514-774A-9789-ECCB955E6943}" presName="arrowWedge1" presStyleLbl="fgSibTrans2D1" presStyleIdx="0" presStyleCnt="3"/>
      <dgm:spPr/>
    </dgm:pt>
    <dgm:pt modelId="{2CF57D23-F7AA-B74F-8307-AE8AEB394F26}" type="pres">
      <dgm:prSet presAssocID="{10966499-5990-4F48-8A8F-2203BF55D001}" presName="arrowWedge2" presStyleLbl="fgSibTrans2D1" presStyleIdx="1" presStyleCnt="3"/>
      <dgm:spPr/>
    </dgm:pt>
    <dgm:pt modelId="{A4A84288-7BA5-1046-A658-EF1491E4EA89}" type="pres">
      <dgm:prSet presAssocID="{4D64159C-8831-BB4D-BADD-F9A0F66BC5AA}" presName="arrowWedge3" presStyleLbl="fgSibTrans2D1" presStyleIdx="2" presStyleCnt="3"/>
      <dgm:spPr/>
    </dgm:pt>
  </dgm:ptLst>
  <dgm:cxnLst>
    <dgm:cxn modelId="{8D318BB7-2C82-3A48-88B7-21F65E02E96D}" srcId="{30BF6C73-EC4E-B442-88F0-17AAABABFCD7}" destId="{6EDF1B10-BD03-234E-96F7-66944ADD7DDE}" srcOrd="2" destOrd="0" parTransId="{358A0DE1-6BDB-604F-8569-618EEC1B3E9B}" sibTransId="{4D64159C-8831-BB4D-BADD-F9A0F66BC5AA}"/>
    <dgm:cxn modelId="{4BC96E41-727A-7744-92A2-2CDB5421B648}" type="presOf" srcId="{E2D13DFB-62A6-384C-8524-CA07F03A7E8C}" destId="{6DF4C44D-B01E-B54C-ADF2-CADF15567376}" srcOrd="0" destOrd="0" presId="urn:microsoft.com/office/officeart/2005/8/layout/cycle8"/>
    <dgm:cxn modelId="{A43D257B-1EE9-8545-93D4-325F1BF39C5D}" type="presOf" srcId="{30BF6C73-EC4E-B442-88F0-17AAABABFCD7}" destId="{2FA266F3-8EFD-2C49-97D7-DFD1EA1D7AEA}" srcOrd="0" destOrd="0" presId="urn:microsoft.com/office/officeart/2005/8/layout/cycle8"/>
    <dgm:cxn modelId="{45BF2736-AE17-0442-8E3F-4259BBDE8ED6}" type="presOf" srcId="{6EDF1B10-BD03-234E-96F7-66944ADD7DDE}" destId="{4B37EDEA-A1EE-8F48-8D85-08FFB4163283}" srcOrd="0" destOrd="0" presId="urn:microsoft.com/office/officeart/2005/8/layout/cycle8"/>
    <dgm:cxn modelId="{44B2FFBD-69B3-0E42-A7AC-F30EEAE5D30C}" type="presOf" srcId="{30792886-ED53-BF40-82F0-9F78A3AEF5B1}" destId="{5159F0DE-99BB-574B-AF55-40CF143695C6}" srcOrd="0" destOrd="0" presId="urn:microsoft.com/office/officeart/2005/8/layout/cycle8"/>
    <dgm:cxn modelId="{0B1E1A2D-9C61-8F49-AB8E-24252CC48766}" type="presOf" srcId="{30792886-ED53-BF40-82F0-9F78A3AEF5B1}" destId="{FD6C09F5-3569-D44A-93CD-1A50C41B6C04}" srcOrd="1" destOrd="0" presId="urn:microsoft.com/office/officeart/2005/8/layout/cycle8"/>
    <dgm:cxn modelId="{115AC112-B5ED-DC46-8A93-42708DE90719}" type="presOf" srcId="{6EDF1B10-BD03-234E-96F7-66944ADD7DDE}" destId="{F4665E01-8198-5346-BE30-213194ABE950}" srcOrd="1" destOrd="0" presId="urn:microsoft.com/office/officeart/2005/8/layout/cycle8"/>
    <dgm:cxn modelId="{1E0A3D32-EA32-084D-A312-DD09C47EC8D6}" srcId="{30BF6C73-EC4E-B442-88F0-17AAABABFCD7}" destId="{E2D13DFB-62A6-384C-8524-CA07F03A7E8C}" srcOrd="1" destOrd="0" parTransId="{D1E51D8C-29A3-2D42-B7B0-0D05B99D548B}" sibTransId="{10966499-5990-4F48-8A8F-2203BF55D001}"/>
    <dgm:cxn modelId="{C8368F46-A20A-0C41-AC4C-230A645EEE28}" type="presOf" srcId="{E2D13DFB-62A6-384C-8524-CA07F03A7E8C}" destId="{8E6EAB44-62A7-374D-A7B8-3E46DF26F2B5}" srcOrd="1" destOrd="0" presId="urn:microsoft.com/office/officeart/2005/8/layout/cycle8"/>
    <dgm:cxn modelId="{6780CE1E-7D2B-5545-8369-54BE6D2D32E5}" srcId="{30BF6C73-EC4E-B442-88F0-17AAABABFCD7}" destId="{30792886-ED53-BF40-82F0-9F78A3AEF5B1}" srcOrd="0" destOrd="0" parTransId="{9FFE2049-D6F3-F94D-B965-C823B1021D20}" sibTransId="{C800A86D-3514-774A-9789-ECCB955E6943}"/>
    <dgm:cxn modelId="{451DC88C-8565-3B4A-9043-F0F83619ACED}" type="presParOf" srcId="{2FA266F3-8EFD-2C49-97D7-DFD1EA1D7AEA}" destId="{5159F0DE-99BB-574B-AF55-40CF143695C6}" srcOrd="0" destOrd="0" presId="urn:microsoft.com/office/officeart/2005/8/layout/cycle8"/>
    <dgm:cxn modelId="{43F6A2DF-31A4-5C42-95A7-0992F70F59EA}" type="presParOf" srcId="{2FA266F3-8EFD-2C49-97D7-DFD1EA1D7AEA}" destId="{DF5D5E50-C79A-FE49-ADAB-071D6BE67B29}" srcOrd="1" destOrd="0" presId="urn:microsoft.com/office/officeart/2005/8/layout/cycle8"/>
    <dgm:cxn modelId="{18D77EAF-E09B-414E-8409-CB448797E666}" type="presParOf" srcId="{2FA266F3-8EFD-2C49-97D7-DFD1EA1D7AEA}" destId="{EC914898-F926-A045-B6DF-EB1781C61560}" srcOrd="2" destOrd="0" presId="urn:microsoft.com/office/officeart/2005/8/layout/cycle8"/>
    <dgm:cxn modelId="{CFAD5753-E9A6-9E4D-8C36-FB79FE28BF8A}" type="presParOf" srcId="{2FA266F3-8EFD-2C49-97D7-DFD1EA1D7AEA}" destId="{FD6C09F5-3569-D44A-93CD-1A50C41B6C04}" srcOrd="3" destOrd="0" presId="urn:microsoft.com/office/officeart/2005/8/layout/cycle8"/>
    <dgm:cxn modelId="{A871E3F9-EDA0-2B47-AA4D-AE65EC37B363}" type="presParOf" srcId="{2FA266F3-8EFD-2C49-97D7-DFD1EA1D7AEA}" destId="{6DF4C44D-B01E-B54C-ADF2-CADF15567376}" srcOrd="4" destOrd="0" presId="urn:microsoft.com/office/officeart/2005/8/layout/cycle8"/>
    <dgm:cxn modelId="{413562AB-108C-A54B-9763-10B6E4F871DA}" type="presParOf" srcId="{2FA266F3-8EFD-2C49-97D7-DFD1EA1D7AEA}" destId="{FECCB51F-4F16-0344-87EF-B1E98B804F1D}" srcOrd="5" destOrd="0" presId="urn:microsoft.com/office/officeart/2005/8/layout/cycle8"/>
    <dgm:cxn modelId="{065A4C32-D5B7-F341-9894-6640949B4D14}" type="presParOf" srcId="{2FA266F3-8EFD-2C49-97D7-DFD1EA1D7AEA}" destId="{4E8761F4-DFE0-6348-A6D7-D10EBDE5FD6A}" srcOrd="6" destOrd="0" presId="urn:microsoft.com/office/officeart/2005/8/layout/cycle8"/>
    <dgm:cxn modelId="{E977B0FF-FFBE-8149-88FB-C933827FFBD4}" type="presParOf" srcId="{2FA266F3-8EFD-2C49-97D7-DFD1EA1D7AEA}" destId="{8E6EAB44-62A7-374D-A7B8-3E46DF26F2B5}" srcOrd="7" destOrd="0" presId="urn:microsoft.com/office/officeart/2005/8/layout/cycle8"/>
    <dgm:cxn modelId="{B926F8BD-166A-C54B-9550-9B9B38E49789}" type="presParOf" srcId="{2FA266F3-8EFD-2C49-97D7-DFD1EA1D7AEA}" destId="{4B37EDEA-A1EE-8F48-8D85-08FFB4163283}" srcOrd="8" destOrd="0" presId="urn:microsoft.com/office/officeart/2005/8/layout/cycle8"/>
    <dgm:cxn modelId="{02A95784-B809-BF40-92DE-ECC74FF7DB83}" type="presParOf" srcId="{2FA266F3-8EFD-2C49-97D7-DFD1EA1D7AEA}" destId="{7D6D70C8-B324-5D4E-84E6-B930EC9AB2FE}" srcOrd="9" destOrd="0" presId="urn:microsoft.com/office/officeart/2005/8/layout/cycle8"/>
    <dgm:cxn modelId="{14CC146C-2507-8F46-A62A-938BD158C054}" type="presParOf" srcId="{2FA266F3-8EFD-2C49-97D7-DFD1EA1D7AEA}" destId="{E05DF4EB-EE72-1141-AAA6-F854633BE6AF}" srcOrd="10" destOrd="0" presId="urn:microsoft.com/office/officeart/2005/8/layout/cycle8"/>
    <dgm:cxn modelId="{FE538E63-5DAD-BE44-A310-3C4B130DC004}" type="presParOf" srcId="{2FA266F3-8EFD-2C49-97D7-DFD1EA1D7AEA}" destId="{F4665E01-8198-5346-BE30-213194ABE950}" srcOrd="11" destOrd="0" presId="urn:microsoft.com/office/officeart/2005/8/layout/cycle8"/>
    <dgm:cxn modelId="{0DB6FF0E-300D-DD48-B5EE-4706B9B01898}" type="presParOf" srcId="{2FA266F3-8EFD-2C49-97D7-DFD1EA1D7AEA}" destId="{52DD9A37-C209-D24C-8A52-1CD3862CB2E5}" srcOrd="12" destOrd="0" presId="urn:microsoft.com/office/officeart/2005/8/layout/cycle8"/>
    <dgm:cxn modelId="{FEA2A51A-2654-214F-BE9C-3925204A2A83}" type="presParOf" srcId="{2FA266F3-8EFD-2C49-97D7-DFD1EA1D7AEA}" destId="{2CF57D23-F7AA-B74F-8307-AE8AEB394F26}" srcOrd="13" destOrd="0" presId="urn:microsoft.com/office/officeart/2005/8/layout/cycle8"/>
    <dgm:cxn modelId="{FA048631-A06D-C243-A06C-2FF5B33F2F43}" type="presParOf" srcId="{2FA266F3-8EFD-2C49-97D7-DFD1EA1D7AEA}" destId="{A4A84288-7BA5-1046-A658-EF1491E4EA8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F0DE-99BB-574B-AF55-40CF143695C6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数据标准</a:t>
          </a:r>
          <a:endParaRPr lang="en-US" sz="2000" kern="1200" dirty="0">
            <a:latin typeface="微软雅黑"/>
            <a:ea typeface="微软雅黑"/>
            <a:cs typeface="微软雅黑"/>
          </a:endParaRPr>
        </a:p>
      </dsp:txBody>
      <dsp:txXfrm>
        <a:off x="3210560" y="987551"/>
        <a:ext cx="1219200" cy="1016000"/>
      </dsp:txXfrm>
    </dsp:sp>
    <dsp:sp modelId="{6DF4C44D-B01E-B54C-ADF2-CADF15567376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元数据</a:t>
          </a:r>
          <a:endParaRPr lang="en-US" sz="2000" kern="1200" dirty="0">
            <a:latin typeface="微软雅黑"/>
            <a:ea typeface="微软雅黑"/>
            <a:cs typeface="微软雅黑"/>
          </a:endParaRPr>
        </a:p>
      </dsp:txBody>
      <dsp:txXfrm>
        <a:off x="2153920" y="2600960"/>
        <a:ext cx="1828800" cy="894080"/>
      </dsp:txXfrm>
    </dsp:sp>
    <dsp:sp modelId="{4B37EDEA-A1EE-8F48-8D85-08FFB4163283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数据质量</a:t>
          </a:r>
          <a:endParaRPr lang="en-US" sz="2000" kern="1200" dirty="0">
            <a:latin typeface="微软雅黑"/>
            <a:ea typeface="微软雅黑"/>
            <a:cs typeface="微软雅黑"/>
          </a:endParaRPr>
        </a:p>
      </dsp:txBody>
      <dsp:txXfrm>
        <a:off x="1666240" y="987551"/>
        <a:ext cx="1219200" cy="1016000"/>
      </dsp:txXfrm>
    </dsp:sp>
    <dsp:sp modelId="{52DD9A37-C209-D24C-8A52-1CD3862CB2E5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F57D23-F7AA-B74F-8307-AE8AEB394F26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A84288-7BA5-1046-A658-EF1491E4EA89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0A2CE-AFA4-4471-99EE-5A9966FD29E1}" type="datetimeFigureOut">
              <a:rPr lang="zh-CN" altLang="en-US" smtClean="0"/>
              <a:t>5/17/14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0C5B-A643-4A2D-8B61-DAB88664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2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b="1" dirty="0">
              <a:solidFill>
                <a:srgbClr val="0033CC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0F6D9-CDF4-4480-B02E-DC8B7150F7D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9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B6A4-2B3B-4244-ACD3-1EF730162608}" type="datetimeFigureOut">
              <a:rPr lang="zh-CN" altLang="en-US" smtClean="0"/>
              <a:t>5/17/14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338-639F-4402-8E98-7497486E8B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B6A4-2B3B-4244-ACD3-1EF730162608}" type="datetimeFigureOut">
              <a:rPr lang="zh-CN" altLang="en-US" smtClean="0"/>
              <a:t>5/17/14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338-639F-4402-8E98-7497486E8B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B6A4-2B3B-4244-ACD3-1EF730162608}" type="datetimeFigureOut">
              <a:rPr lang="zh-CN" altLang="en-US" smtClean="0"/>
              <a:t>5/17/14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338-639F-4402-8E98-7497486E8B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2575" y="202729"/>
            <a:ext cx="8610600" cy="561975"/>
          </a:xfrm>
        </p:spPr>
        <p:txBody>
          <a:bodyPr>
            <a:normAutofit/>
          </a:bodyPr>
          <a:lstStyle>
            <a:lvl1pPr algn="l"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77526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9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0" y="6453188"/>
            <a:ext cx="1800225" cy="215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469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2575" y="202729"/>
            <a:ext cx="8610600" cy="561975"/>
          </a:xfrm>
        </p:spPr>
        <p:txBody>
          <a:bodyPr/>
          <a:lstStyle>
            <a:lvl1pPr algn="l">
              <a:defRPr sz="2800" b="1">
                <a:solidFill>
                  <a:srgbClr val="F79646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9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0" y="6453188"/>
            <a:ext cx="1800225" cy="215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183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4624"/>
            <a:ext cx="7488832" cy="4949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28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2575" y="202729"/>
            <a:ext cx="8610600" cy="561975"/>
          </a:xfrm>
        </p:spPr>
        <p:txBody>
          <a:bodyPr/>
          <a:lstStyle>
            <a:lvl1pPr algn="l">
              <a:defRPr sz="2800" b="1">
                <a:solidFill>
                  <a:srgbClr val="F79646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9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0" y="6453188"/>
            <a:ext cx="1800225" cy="215900"/>
          </a:xfrm>
          <a:prstGeom prst="rect">
            <a:avLst/>
          </a:prstGeom>
          <a:noFill/>
        </p:spPr>
      </p:pic>
      <p:sp>
        <p:nvSpPr>
          <p:cNvPr id="5" name="内容占位符 2"/>
          <p:cNvSpPr>
            <a:spLocks noGrp="1"/>
          </p:cNvSpPr>
          <p:nvPr>
            <p:ph idx="1" hasCustomPrompt="1"/>
          </p:nvPr>
        </p:nvSpPr>
        <p:spPr>
          <a:xfrm>
            <a:off x="288592" y="1052736"/>
            <a:ext cx="8604584" cy="5112568"/>
          </a:xfrm>
        </p:spPr>
        <p:txBody>
          <a:bodyPr/>
          <a:lstStyle>
            <a:lvl1pPr marL="342900" indent="-342900">
              <a:buFont typeface="Arial"/>
              <a:buChar char="•"/>
              <a:defRPr sz="2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 单击此处编辑文本样式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651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B6A4-2B3B-4244-ACD3-1EF730162608}" type="datetimeFigureOut">
              <a:rPr lang="zh-CN" altLang="en-US" smtClean="0"/>
              <a:t>5/17/14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338-639F-4402-8E98-7497486E8B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B6A4-2B3B-4244-ACD3-1EF730162608}" type="datetimeFigureOut">
              <a:rPr lang="zh-CN" altLang="en-US" smtClean="0"/>
              <a:t>5/17/14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338-639F-4402-8E98-7497486E8B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B6A4-2B3B-4244-ACD3-1EF730162608}" type="datetimeFigureOut">
              <a:rPr lang="zh-CN" altLang="en-US" smtClean="0"/>
              <a:t>5/17/14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338-639F-4402-8E98-7497486E8B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B6A4-2B3B-4244-ACD3-1EF730162608}" type="datetimeFigureOut">
              <a:rPr lang="zh-CN" altLang="en-US" smtClean="0"/>
              <a:t>5/17/14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338-639F-4402-8E98-7497486E8B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B6A4-2B3B-4244-ACD3-1EF730162608}" type="datetimeFigureOut">
              <a:rPr lang="zh-CN" altLang="en-US" smtClean="0"/>
              <a:t>5/17/14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338-639F-4402-8E98-7497486E8B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B6A4-2B3B-4244-ACD3-1EF730162608}" type="datetimeFigureOut">
              <a:rPr lang="zh-CN" altLang="en-US" smtClean="0"/>
              <a:t>5/17/14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338-639F-4402-8E98-7497486E8B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B6A4-2B3B-4244-ACD3-1EF730162608}" type="datetimeFigureOut">
              <a:rPr lang="zh-CN" altLang="en-US" smtClean="0"/>
              <a:t>5/17/14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338-639F-4402-8E98-7497486E8B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B6A4-2B3B-4244-ACD3-1EF730162608}" type="datetimeFigureOut">
              <a:rPr lang="zh-CN" altLang="en-US" smtClean="0"/>
              <a:t>5/17/14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338-639F-4402-8E98-7497486E8B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26123"/>
            <a:ext cx="5562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CB6A4-2B3B-4244-ACD3-1EF730162608}" type="datetimeFigureOut">
              <a:rPr lang="zh-CN" altLang="en-US" smtClean="0"/>
              <a:t>5/17/14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7A338-639F-4402-8E98-7497486E8B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130425"/>
            <a:ext cx="8572560" cy="1470025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海量数据处理的架构与实践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857760"/>
            <a:ext cx="6400800" cy="78104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王延炯</a:t>
            </a:r>
            <a:endParaRPr lang="en-US" altLang="zh-CN" sz="24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数据血缘</a:t>
            </a:r>
            <a:r>
              <a:rPr lang="zh-CN" altLang="en-US" dirty="0" smtClean="0"/>
              <a:t>与影响面</a:t>
            </a:r>
            <a:r>
              <a:rPr lang="zh-CN" altLang="en-US" dirty="0" smtClean="0"/>
              <a:t>分析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12567" cy="39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12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数据质量问题分析</a:t>
            </a:r>
            <a:endParaRPr lang="en-US" dirty="0"/>
          </a:p>
        </p:txBody>
      </p:sp>
      <p:sp>
        <p:nvSpPr>
          <p:cNvPr id="3" name="任意多边形 38913"/>
          <p:cNvSpPr/>
          <p:nvPr/>
        </p:nvSpPr>
        <p:spPr>
          <a:xfrm>
            <a:off x="2552700" y="3001963"/>
            <a:ext cx="4298950" cy="2689225"/>
          </a:xfrm>
          <a:custGeom>
            <a:avLst/>
            <a:gdLst>
              <a:gd name="connsiteX0" fmla="*/ 1337481 w 4299045"/>
              <a:gd name="connsiteY0" fmla="*/ 136478 h 2688609"/>
              <a:gd name="connsiteX1" fmla="*/ 1337481 w 4299045"/>
              <a:gd name="connsiteY1" fmla="*/ 136478 h 2688609"/>
              <a:gd name="connsiteX2" fmla="*/ 1201003 w 4299045"/>
              <a:gd name="connsiteY2" fmla="*/ 163774 h 2688609"/>
              <a:gd name="connsiteX3" fmla="*/ 1105469 w 4299045"/>
              <a:gd name="connsiteY3" fmla="*/ 177421 h 2688609"/>
              <a:gd name="connsiteX4" fmla="*/ 1037230 w 4299045"/>
              <a:gd name="connsiteY4" fmla="*/ 204717 h 2688609"/>
              <a:gd name="connsiteX5" fmla="*/ 928048 w 4299045"/>
              <a:gd name="connsiteY5" fmla="*/ 232012 h 2688609"/>
              <a:gd name="connsiteX6" fmla="*/ 873457 w 4299045"/>
              <a:gd name="connsiteY6" fmla="*/ 259308 h 2688609"/>
              <a:gd name="connsiteX7" fmla="*/ 791570 w 4299045"/>
              <a:gd name="connsiteY7" fmla="*/ 286603 h 2688609"/>
              <a:gd name="connsiteX8" fmla="*/ 709684 w 4299045"/>
              <a:gd name="connsiteY8" fmla="*/ 341194 h 2688609"/>
              <a:gd name="connsiteX9" fmla="*/ 600502 w 4299045"/>
              <a:gd name="connsiteY9" fmla="*/ 423081 h 2688609"/>
              <a:gd name="connsiteX10" fmla="*/ 573206 w 4299045"/>
              <a:gd name="connsiteY10" fmla="*/ 477672 h 2688609"/>
              <a:gd name="connsiteX11" fmla="*/ 532263 w 4299045"/>
              <a:gd name="connsiteY11" fmla="*/ 504968 h 2688609"/>
              <a:gd name="connsiteX12" fmla="*/ 450376 w 4299045"/>
              <a:gd name="connsiteY12" fmla="*/ 586854 h 2688609"/>
              <a:gd name="connsiteX13" fmla="*/ 409433 w 4299045"/>
              <a:gd name="connsiteY13" fmla="*/ 627797 h 2688609"/>
              <a:gd name="connsiteX14" fmla="*/ 368490 w 4299045"/>
              <a:gd name="connsiteY14" fmla="*/ 668741 h 2688609"/>
              <a:gd name="connsiteX15" fmla="*/ 313899 w 4299045"/>
              <a:gd name="connsiteY15" fmla="*/ 777923 h 2688609"/>
              <a:gd name="connsiteX16" fmla="*/ 300251 w 4299045"/>
              <a:gd name="connsiteY16" fmla="*/ 832514 h 2688609"/>
              <a:gd name="connsiteX17" fmla="*/ 204717 w 4299045"/>
              <a:gd name="connsiteY17" fmla="*/ 968992 h 2688609"/>
              <a:gd name="connsiteX18" fmla="*/ 177421 w 4299045"/>
              <a:gd name="connsiteY18" fmla="*/ 1037230 h 2688609"/>
              <a:gd name="connsiteX19" fmla="*/ 150126 w 4299045"/>
              <a:gd name="connsiteY19" fmla="*/ 1091821 h 2688609"/>
              <a:gd name="connsiteX20" fmla="*/ 122830 w 4299045"/>
              <a:gd name="connsiteY20" fmla="*/ 1255594 h 2688609"/>
              <a:gd name="connsiteX21" fmla="*/ 95535 w 4299045"/>
              <a:gd name="connsiteY21" fmla="*/ 1392072 h 2688609"/>
              <a:gd name="connsiteX22" fmla="*/ 40944 w 4299045"/>
              <a:gd name="connsiteY22" fmla="*/ 1514902 h 2688609"/>
              <a:gd name="connsiteX23" fmla="*/ 27296 w 4299045"/>
              <a:gd name="connsiteY23" fmla="*/ 1651380 h 2688609"/>
              <a:gd name="connsiteX24" fmla="*/ 13648 w 4299045"/>
              <a:gd name="connsiteY24" fmla="*/ 1705971 h 2688609"/>
              <a:gd name="connsiteX25" fmla="*/ 0 w 4299045"/>
              <a:gd name="connsiteY25" fmla="*/ 1801505 h 2688609"/>
              <a:gd name="connsiteX26" fmla="*/ 13648 w 4299045"/>
              <a:gd name="connsiteY26" fmla="*/ 2006221 h 2688609"/>
              <a:gd name="connsiteX27" fmla="*/ 40944 w 4299045"/>
              <a:gd name="connsiteY27" fmla="*/ 2060812 h 2688609"/>
              <a:gd name="connsiteX28" fmla="*/ 109182 w 4299045"/>
              <a:gd name="connsiteY28" fmla="*/ 2156347 h 2688609"/>
              <a:gd name="connsiteX29" fmla="*/ 150126 w 4299045"/>
              <a:gd name="connsiteY29" fmla="*/ 2197290 h 2688609"/>
              <a:gd name="connsiteX30" fmla="*/ 163773 w 4299045"/>
              <a:gd name="connsiteY30" fmla="*/ 2238233 h 2688609"/>
              <a:gd name="connsiteX31" fmla="*/ 245660 w 4299045"/>
              <a:gd name="connsiteY31" fmla="*/ 2292824 h 2688609"/>
              <a:gd name="connsiteX32" fmla="*/ 327547 w 4299045"/>
              <a:gd name="connsiteY32" fmla="*/ 2347415 h 2688609"/>
              <a:gd name="connsiteX33" fmla="*/ 382138 w 4299045"/>
              <a:gd name="connsiteY33" fmla="*/ 2388359 h 2688609"/>
              <a:gd name="connsiteX34" fmla="*/ 464024 w 4299045"/>
              <a:gd name="connsiteY34" fmla="*/ 2415654 h 2688609"/>
              <a:gd name="connsiteX35" fmla="*/ 559559 w 4299045"/>
              <a:gd name="connsiteY35" fmla="*/ 2442950 h 2688609"/>
              <a:gd name="connsiteX36" fmla="*/ 709684 w 4299045"/>
              <a:gd name="connsiteY36" fmla="*/ 2483893 h 2688609"/>
              <a:gd name="connsiteX37" fmla="*/ 764275 w 4299045"/>
              <a:gd name="connsiteY37" fmla="*/ 2497541 h 2688609"/>
              <a:gd name="connsiteX38" fmla="*/ 846162 w 4299045"/>
              <a:gd name="connsiteY38" fmla="*/ 2511189 h 2688609"/>
              <a:gd name="connsiteX39" fmla="*/ 914400 w 4299045"/>
              <a:gd name="connsiteY39" fmla="*/ 2524836 h 2688609"/>
              <a:gd name="connsiteX40" fmla="*/ 1009935 w 4299045"/>
              <a:gd name="connsiteY40" fmla="*/ 2538484 h 2688609"/>
              <a:gd name="connsiteX41" fmla="*/ 1160060 w 4299045"/>
              <a:gd name="connsiteY41" fmla="*/ 2565780 h 2688609"/>
              <a:gd name="connsiteX42" fmla="*/ 1774209 w 4299045"/>
              <a:gd name="connsiteY42" fmla="*/ 2579427 h 2688609"/>
              <a:gd name="connsiteX43" fmla="*/ 2101756 w 4299045"/>
              <a:gd name="connsiteY43" fmla="*/ 2634018 h 2688609"/>
              <a:gd name="connsiteX44" fmla="*/ 2183642 w 4299045"/>
              <a:gd name="connsiteY44" fmla="*/ 2647666 h 2688609"/>
              <a:gd name="connsiteX45" fmla="*/ 2483893 w 4299045"/>
              <a:gd name="connsiteY45" fmla="*/ 2688609 h 2688609"/>
              <a:gd name="connsiteX46" fmla="*/ 3057099 w 4299045"/>
              <a:gd name="connsiteY46" fmla="*/ 2674962 h 2688609"/>
              <a:gd name="connsiteX47" fmla="*/ 3261815 w 4299045"/>
              <a:gd name="connsiteY47" fmla="*/ 2634018 h 2688609"/>
              <a:gd name="connsiteX48" fmla="*/ 3466532 w 4299045"/>
              <a:gd name="connsiteY48" fmla="*/ 2620371 h 2688609"/>
              <a:gd name="connsiteX49" fmla="*/ 3739487 w 4299045"/>
              <a:gd name="connsiteY49" fmla="*/ 2593075 h 2688609"/>
              <a:gd name="connsiteX50" fmla="*/ 3848669 w 4299045"/>
              <a:gd name="connsiteY50" fmla="*/ 2579427 h 2688609"/>
              <a:gd name="connsiteX51" fmla="*/ 3985147 w 4299045"/>
              <a:gd name="connsiteY51" fmla="*/ 2552132 h 2688609"/>
              <a:gd name="connsiteX52" fmla="*/ 4026090 w 4299045"/>
              <a:gd name="connsiteY52" fmla="*/ 2524836 h 2688609"/>
              <a:gd name="connsiteX53" fmla="*/ 4080681 w 4299045"/>
              <a:gd name="connsiteY53" fmla="*/ 2497541 h 2688609"/>
              <a:gd name="connsiteX54" fmla="*/ 4217159 w 4299045"/>
              <a:gd name="connsiteY54" fmla="*/ 2402006 h 2688609"/>
              <a:gd name="connsiteX55" fmla="*/ 4271750 w 4299045"/>
              <a:gd name="connsiteY55" fmla="*/ 2306472 h 2688609"/>
              <a:gd name="connsiteX56" fmla="*/ 4299045 w 4299045"/>
              <a:gd name="connsiteY56" fmla="*/ 2197290 h 2688609"/>
              <a:gd name="connsiteX57" fmla="*/ 4271750 w 4299045"/>
              <a:gd name="connsiteY57" fmla="*/ 1951630 h 2688609"/>
              <a:gd name="connsiteX58" fmla="*/ 4176215 w 4299045"/>
              <a:gd name="connsiteY58" fmla="*/ 1842448 h 2688609"/>
              <a:gd name="connsiteX59" fmla="*/ 4039738 w 4299045"/>
              <a:gd name="connsiteY59" fmla="*/ 1760562 h 2688609"/>
              <a:gd name="connsiteX60" fmla="*/ 3916908 w 4299045"/>
              <a:gd name="connsiteY60" fmla="*/ 1705971 h 2688609"/>
              <a:gd name="connsiteX61" fmla="*/ 3616657 w 4299045"/>
              <a:gd name="connsiteY61" fmla="*/ 1596789 h 2688609"/>
              <a:gd name="connsiteX62" fmla="*/ 3521123 w 4299045"/>
              <a:gd name="connsiteY62" fmla="*/ 1555845 h 2688609"/>
              <a:gd name="connsiteX63" fmla="*/ 3316406 w 4299045"/>
              <a:gd name="connsiteY63" fmla="*/ 1528550 h 2688609"/>
              <a:gd name="connsiteX64" fmla="*/ 3234520 w 4299045"/>
              <a:gd name="connsiteY64" fmla="*/ 1501254 h 2688609"/>
              <a:gd name="connsiteX65" fmla="*/ 3166281 w 4299045"/>
              <a:gd name="connsiteY65" fmla="*/ 1487606 h 2688609"/>
              <a:gd name="connsiteX66" fmla="*/ 3084394 w 4299045"/>
              <a:gd name="connsiteY66" fmla="*/ 1460311 h 2688609"/>
              <a:gd name="connsiteX67" fmla="*/ 3043451 w 4299045"/>
              <a:gd name="connsiteY67" fmla="*/ 1446663 h 2688609"/>
              <a:gd name="connsiteX68" fmla="*/ 2906973 w 4299045"/>
              <a:gd name="connsiteY68" fmla="*/ 1351129 h 2688609"/>
              <a:gd name="connsiteX69" fmla="*/ 2866030 w 4299045"/>
              <a:gd name="connsiteY69" fmla="*/ 1323833 h 2688609"/>
              <a:gd name="connsiteX70" fmla="*/ 2811439 w 4299045"/>
              <a:gd name="connsiteY70" fmla="*/ 1310186 h 2688609"/>
              <a:gd name="connsiteX71" fmla="*/ 2729553 w 4299045"/>
              <a:gd name="connsiteY71" fmla="*/ 1173708 h 2688609"/>
              <a:gd name="connsiteX72" fmla="*/ 2702257 w 4299045"/>
              <a:gd name="connsiteY72" fmla="*/ 1091821 h 2688609"/>
              <a:gd name="connsiteX73" fmla="*/ 2688609 w 4299045"/>
              <a:gd name="connsiteY73" fmla="*/ 1050878 h 2688609"/>
              <a:gd name="connsiteX74" fmla="*/ 2702257 w 4299045"/>
              <a:gd name="connsiteY74" fmla="*/ 859809 h 2688609"/>
              <a:gd name="connsiteX75" fmla="*/ 2715905 w 4299045"/>
              <a:gd name="connsiteY75" fmla="*/ 818866 h 2688609"/>
              <a:gd name="connsiteX76" fmla="*/ 2743200 w 4299045"/>
              <a:gd name="connsiteY76" fmla="*/ 627797 h 2688609"/>
              <a:gd name="connsiteX77" fmla="*/ 2729553 w 4299045"/>
              <a:gd name="connsiteY77" fmla="*/ 491320 h 2688609"/>
              <a:gd name="connsiteX78" fmla="*/ 2702257 w 4299045"/>
              <a:gd name="connsiteY78" fmla="*/ 436729 h 2688609"/>
              <a:gd name="connsiteX79" fmla="*/ 2674962 w 4299045"/>
              <a:gd name="connsiteY79" fmla="*/ 368490 h 2688609"/>
              <a:gd name="connsiteX80" fmla="*/ 2565779 w 4299045"/>
              <a:gd name="connsiteY80" fmla="*/ 245660 h 2688609"/>
              <a:gd name="connsiteX81" fmla="*/ 2456597 w 4299045"/>
              <a:gd name="connsiteY81" fmla="*/ 177421 h 2688609"/>
              <a:gd name="connsiteX82" fmla="*/ 2361063 w 4299045"/>
              <a:gd name="connsiteY82" fmla="*/ 136478 h 2688609"/>
              <a:gd name="connsiteX83" fmla="*/ 2238233 w 4299045"/>
              <a:gd name="connsiteY83" fmla="*/ 81887 h 2688609"/>
              <a:gd name="connsiteX84" fmla="*/ 2074460 w 4299045"/>
              <a:gd name="connsiteY84" fmla="*/ 27296 h 2688609"/>
              <a:gd name="connsiteX85" fmla="*/ 1951630 w 4299045"/>
              <a:gd name="connsiteY85" fmla="*/ 13648 h 2688609"/>
              <a:gd name="connsiteX86" fmla="*/ 1869744 w 4299045"/>
              <a:gd name="connsiteY86" fmla="*/ 0 h 2688609"/>
              <a:gd name="connsiteX87" fmla="*/ 1378424 w 4299045"/>
              <a:gd name="connsiteY87" fmla="*/ 40944 h 2688609"/>
              <a:gd name="connsiteX88" fmla="*/ 1337481 w 4299045"/>
              <a:gd name="connsiteY88" fmla="*/ 54592 h 2688609"/>
              <a:gd name="connsiteX89" fmla="*/ 1296538 w 4299045"/>
              <a:gd name="connsiteY89" fmla="*/ 81887 h 2688609"/>
              <a:gd name="connsiteX90" fmla="*/ 1282890 w 4299045"/>
              <a:gd name="connsiteY90" fmla="*/ 122830 h 268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299045" h="2688609">
                <a:moveTo>
                  <a:pt x="1337481" y="136478"/>
                </a:moveTo>
                <a:lnTo>
                  <a:pt x="1337481" y="136478"/>
                </a:lnTo>
                <a:cubicBezTo>
                  <a:pt x="1291988" y="145577"/>
                  <a:pt x="1246691" y="155712"/>
                  <a:pt x="1201003" y="163774"/>
                </a:cubicBezTo>
                <a:cubicBezTo>
                  <a:pt x="1169325" y="169364"/>
                  <a:pt x="1136676" y="169619"/>
                  <a:pt x="1105469" y="177421"/>
                </a:cubicBezTo>
                <a:cubicBezTo>
                  <a:pt x="1081702" y="183363"/>
                  <a:pt x="1060169" y="196115"/>
                  <a:pt x="1037230" y="204717"/>
                </a:cubicBezTo>
                <a:cubicBezTo>
                  <a:pt x="989267" y="222704"/>
                  <a:pt x="986229" y="220376"/>
                  <a:pt x="928048" y="232012"/>
                </a:cubicBezTo>
                <a:cubicBezTo>
                  <a:pt x="909851" y="241111"/>
                  <a:pt x="892347" y="251752"/>
                  <a:pt x="873457" y="259308"/>
                </a:cubicBezTo>
                <a:cubicBezTo>
                  <a:pt x="846743" y="269994"/>
                  <a:pt x="791570" y="286603"/>
                  <a:pt x="791570" y="286603"/>
                </a:cubicBezTo>
                <a:cubicBezTo>
                  <a:pt x="764275" y="304800"/>
                  <a:pt x="735928" y="321511"/>
                  <a:pt x="709684" y="341194"/>
                </a:cubicBezTo>
                <a:lnTo>
                  <a:pt x="600502" y="423081"/>
                </a:lnTo>
                <a:cubicBezTo>
                  <a:pt x="591403" y="441278"/>
                  <a:pt x="586230" y="462043"/>
                  <a:pt x="573206" y="477672"/>
                </a:cubicBezTo>
                <a:cubicBezTo>
                  <a:pt x="562705" y="490273"/>
                  <a:pt x="544522" y="494071"/>
                  <a:pt x="532263" y="504968"/>
                </a:cubicBezTo>
                <a:cubicBezTo>
                  <a:pt x="503412" y="530614"/>
                  <a:pt x="477672" y="559559"/>
                  <a:pt x="450376" y="586854"/>
                </a:cubicBezTo>
                <a:lnTo>
                  <a:pt x="409433" y="627797"/>
                </a:lnTo>
                <a:lnTo>
                  <a:pt x="368490" y="668741"/>
                </a:lnTo>
                <a:cubicBezTo>
                  <a:pt x="326060" y="796029"/>
                  <a:pt x="399848" y="584538"/>
                  <a:pt x="313899" y="777923"/>
                </a:cubicBezTo>
                <a:cubicBezTo>
                  <a:pt x="306281" y="795063"/>
                  <a:pt x="308639" y="815737"/>
                  <a:pt x="300251" y="832514"/>
                </a:cubicBezTo>
                <a:cubicBezTo>
                  <a:pt x="197062" y="1038891"/>
                  <a:pt x="290291" y="814959"/>
                  <a:pt x="204717" y="968992"/>
                </a:cubicBezTo>
                <a:cubicBezTo>
                  <a:pt x="192820" y="990407"/>
                  <a:pt x="187371" y="1014843"/>
                  <a:pt x="177421" y="1037230"/>
                </a:cubicBezTo>
                <a:cubicBezTo>
                  <a:pt x="169158" y="1055821"/>
                  <a:pt x="159224" y="1073624"/>
                  <a:pt x="150126" y="1091821"/>
                </a:cubicBezTo>
                <a:cubicBezTo>
                  <a:pt x="125333" y="1290160"/>
                  <a:pt x="149883" y="1129343"/>
                  <a:pt x="122830" y="1255594"/>
                </a:cubicBezTo>
                <a:cubicBezTo>
                  <a:pt x="113109" y="1300958"/>
                  <a:pt x="112765" y="1348997"/>
                  <a:pt x="95535" y="1392072"/>
                </a:cubicBezTo>
                <a:cubicBezTo>
                  <a:pt x="60683" y="1479201"/>
                  <a:pt x="79195" y="1438399"/>
                  <a:pt x="40944" y="1514902"/>
                </a:cubicBezTo>
                <a:cubicBezTo>
                  <a:pt x="36395" y="1560395"/>
                  <a:pt x="33762" y="1606120"/>
                  <a:pt x="27296" y="1651380"/>
                </a:cubicBezTo>
                <a:cubicBezTo>
                  <a:pt x="24643" y="1669949"/>
                  <a:pt x="17003" y="1687517"/>
                  <a:pt x="13648" y="1705971"/>
                </a:cubicBezTo>
                <a:cubicBezTo>
                  <a:pt x="7894" y="1737620"/>
                  <a:pt x="4549" y="1769660"/>
                  <a:pt x="0" y="1801505"/>
                </a:cubicBezTo>
                <a:cubicBezTo>
                  <a:pt x="4549" y="1869744"/>
                  <a:pt x="2981" y="1938668"/>
                  <a:pt x="13648" y="2006221"/>
                </a:cubicBezTo>
                <a:cubicBezTo>
                  <a:pt x="16821" y="2026317"/>
                  <a:pt x="30850" y="2043148"/>
                  <a:pt x="40944" y="2060812"/>
                </a:cubicBezTo>
                <a:cubicBezTo>
                  <a:pt x="53290" y="2082418"/>
                  <a:pt x="96624" y="2141696"/>
                  <a:pt x="109182" y="2156347"/>
                </a:cubicBezTo>
                <a:cubicBezTo>
                  <a:pt x="121743" y="2171001"/>
                  <a:pt x="136478" y="2183642"/>
                  <a:pt x="150126" y="2197290"/>
                </a:cubicBezTo>
                <a:cubicBezTo>
                  <a:pt x="154675" y="2210938"/>
                  <a:pt x="155793" y="2226263"/>
                  <a:pt x="163773" y="2238233"/>
                </a:cubicBezTo>
                <a:cubicBezTo>
                  <a:pt x="192982" y="2282047"/>
                  <a:pt x="202734" y="2278516"/>
                  <a:pt x="245660" y="2292824"/>
                </a:cubicBezTo>
                <a:cubicBezTo>
                  <a:pt x="340942" y="2388108"/>
                  <a:pt x="235373" y="2294744"/>
                  <a:pt x="327547" y="2347415"/>
                </a:cubicBezTo>
                <a:cubicBezTo>
                  <a:pt x="347296" y="2358700"/>
                  <a:pt x="361793" y="2378186"/>
                  <a:pt x="382138" y="2388359"/>
                </a:cubicBezTo>
                <a:cubicBezTo>
                  <a:pt x="407872" y="2401226"/>
                  <a:pt x="436729" y="2406556"/>
                  <a:pt x="464024" y="2415654"/>
                </a:cubicBezTo>
                <a:cubicBezTo>
                  <a:pt x="522764" y="2435234"/>
                  <a:pt x="491009" y="2425812"/>
                  <a:pt x="559559" y="2442950"/>
                </a:cubicBezTo>
                <a:cubicBezTo>
                  <a:pt x="635695" y="2493707"/>
                  <a:pt x="573771" y="2461240"/>
                  <a:pt x="709684" y="2483893"/>
                </a:cubicBezTo>
                <a:cubicBezTo>
                  <a:pt x="728186" y="2486977"/>
                  <a:pt x="745882" y="2493862"/>
                  <a:pt x="764275" y="2497541"/>
                </a:cubicBezTo>
                <a:cubicBezTo>
                  <a:pt x="791410" y="2502968"/>
                  <a:pt x="818936" y="2506239"/>
                  <a:pt x="846162" y="2511189"/>
                </a:cubicBezTo>
                <a:cubicBezTo>
                  <a:pt x="868984" y="2515338"/>
                  <a:pt x="891519" y="2521023"/>
                  <a:pt x="914400" y="2524836"/>
                </a:cubicBezTo>
                <a:cubicBezTo>
                  <a:pt x="946131" y="2530124"/>
                  <a:pt x="978204" y="2533195"/>
                  <a:pt x="1009935" y="2538484"/>
                </a:cubicBezTo>
                <a:cubicBezTo>
                  <a:pt x="1042431" y="2543900"/>
                  <a:pt x="1130301" y="2564613"/>
                  <a:pt x="1160060" y="2565780"/>
                </a:cubicBezTo>
                <a:cubicBezTo>
                  <a:pt x="1364670" y="2573804"/>
                  <a:pt x="1569493" y="2574878"/>
                  <a:pt x="1774209" y="2579427"/>
                </a:cubicBezTo>
                <a:cubicBezTo>
                  <a:pt x="1932195" y="2611025"/>
                  <a:pt x="1804673" y="2586485"/>
                  <a:pt x="2101756" y="2634018"/>
                </a:cubicBezTo>
                <a:cubicBezTo>
                  <a:pt x="2129080" y="2638390"/>
                  <a:pt x="2156184" y="2644234"/>
                  <a:pt x="2183642" y="2647666"/>
                </a:cubicBezTo>
                <a:cubicBezTo>
                  <a:pt x="2429464" y="2678394"/>
                  <a:pt x="2329649" y="2662903"/>
                  <a:pt x="2483893" y="2688609"/>
                </a:cubicBezTo>
                <a:lnTo>
                  <a:pt x="3057099" y="2674962"/>
                </a:lnTo>
                <a:cubicBezTo>
                  <a:pt x="3421807" y="2660660"/>
                  <a:pt x="2991886" y="2672579"/>
                  <a:pt x="3261815" y="2634018"/>
                </a:cubicBezTo>
                <a:cubicBezTo>
                  <a:pt x="3329518" y="2624346"/>
                  <a:pt x="3398293" y="2624920"/>
                  <a:pt x="3466532" y="2620371"/>
                </a:cubicBezTo>
                <a:cubicBezTo>
                  <a:pt x="3584795" y="2580949"/>
                  <a:pt x="3472519" y="2614433"/>
                  <a:pt x="3739487" y="2593075"/>
                </a:cubicBezTo>
                <a:cubicBezTo>
                  <a:pt x="3776047" y="2590150"/>
                  <a:pt x="3812491" y="2585457"/>
                  <a:pt x="3848669" y="2579427"/>
                </a:cubicBezTo>
                <a:cubicBezTo>
                  <a:pt x="3894431" y="2571800"/>
                  <a:pt x="3985147" y="2552132"/>
                  <a:pt x="3985147" y="2552132"/>
                </a:cubicBezTo>
                <a:cubicBezTo>
                  <a:pt x="3998795" y="2543033"/>
                  <a:pt x="4011849" y="2532974"/>
                  <a:pt x="4026090" y="2524836"/>
                </a:cubicBezTo>
                <a:cubicBezTo>
                  <a:pt x="4043754" y="2514742"/>
                  <a:pt x="4064014" y="2509208"/>
                  <a:pt x="4080681" y="2497541"/>
                </a:cubicBezTo>
                <a:cubicBezTo>
                  <a:pt x="4243214" y="2383769"/>
                  <a:pt x="4093560" y="2463807"/>
                  <a:pt x="4217159" y="2402006"/>
                </a:cubicBezTo>
                <a:cubicBezTo>
                  <a:pt x="4257317" y="2348461"/>
                  <a:pt x="4256864" y="2361053"/>
                  <a:pt x="4271750" y="2306472"/>
                </a:cubicBezTo>
                <a:cubicBezTo>
                  <a:pt x="4281621" y="2270280"/>
                  <a:pt x="4299045" y="2197290"/>
                  <a:pt x="4299045" y="2197290"/>
                </a:cubicBezTo>
                <a:cubicBezTo>
                  <a:pt x="4289947" y="2115403"/>
                  <a:pt x="4290010" y="2031972"/>
                  <a:pt x="4271750" y="1951630"/>
                </a:cubicBezTo>
                <a:cubicBezTo>
                  <a:pt x="4266868" y="1930147"/>
                  <a:pt x="4188622" y="1852374"/>
                  <a:pt x="4176215" y="1842448"/>
                </a:cubicBezTo>
                <a:cubicBezTo>
                  <a:pt x="4056009" y="1746283"/>
                  <a:pt x="4136938" y="1821312"/>
                  <a:pt x="4039738" y="1760562"/>
                </a:cubicBezTo>
                <a:cubicBezTo>
                  <a:pt x="3945074" y="1701397"/>
                  <a:pt x="4029393" y="1728467"/>
                  <a:pt x="3916908" y="1705971"/>
                </a:cubicBezTo>
                <a:cubicBezTo>
                  <a:pt x="3693034" y="1594033"/>
                  <a:pt x="3796496" y="1619268"/>
                  <a:pt x="3616657" y="1596789"/>
                </a:cubicBezTo>
                <a:cubicBezTo>
                  <a:pt x="3584812" y="1583141"/>
                  <a:pt x="3554237" y="1566034"/>
                  <a:pt x="3521123" y="1555845"/>
                </a:cubicBezTo>
                <a:cubicBezTo>
                  <a:pt x="3486494" y="1545190"/>
                  <a:pt x="3335894" y="1530715"/>
                  <a:pt x="3316406" y="1528550"/>
                </a:cubicBezTo>
                <a:cubicBezTo>
                  <a:pt x="3289111" y="1519451"/>
                  <a:pt x="3262733" y="1506897"/>
                  <a:pt x="3234520" y="1501254"/>
                </a:cubicBezTo>
                <a:cubicBezTo>
                  <a:pt x="3211774" y="1496705"/>
                  <a:pt x="3188660" y="1493709"/>
                  <a:pt x="3166281" y="1487606"/>
                </a:cubicBezTo>
                <a:cubicBezTo>
                  <a:pt x="3138523" y="1480036"/>
                  <a:pt x="3111690" y="1469409"/>
                  <a:pt x="3084394" y="1460311"/>
                </a:cubicBezTo>
                <a:lnTo>
                  <a:pt x="3043451" y="1446663"/>
                </a:lnTo>
                <a:cubicBezTo>
                  <a:pt x="2962610" y="1386033"/>
                  <a:pt x="3007794" y="1418343"/>
                  <a:pt x="2906973" y="1351129"/>
                </a:cubicBezTo>
                <a:cubicBezTo>
                  <a:pt x="2893325" y="1342030"/>
                  <a:pt x="2881943" y="1327811"/>
                  <a:pt x="2866030" y="1323833"/>
                </a:cubicBezTo>
                <a:lnTo>
                  <a:pt x="2811439" y="1310186"/>
                </a:lnTo>
                <a:cubicBezTo>
                  <a:pt x="2779395" y="1262120"/>
                  <a:pt x="2750537" y="1226168"/>
                  <a:pt x="2729553" y="1173708"/>
                </a:cubicBezTo>
                <a:cubicBezTo>
                  <a:pt x="2718867" y="1146994"/>
                  <a:pt x="2711356" y="1119117"/>
                  <a:pt x="2702257" y="1091821"/>
                </a:cubicBezTo>
                <a:lnTo>
                  <a:pt x="2688609" y="1050878"/>
                </a:lnTo>
                <a:cubicBezTo>
                  <a:pt x="2693158" y="987188"/>
                  <a:pt x="2694796" y="923224"/>
                  <a:pt x="2702257" y="859809"/>
                </a:cubicBezTo>
                <a:cubicBezTo>
                  <a:pt x="2703938" y="845522"/>
                  <a:pt x="2713717" y="833085"/>
                  <a:pt x="2715905" y="818866"/>
                </a:cubicBezTo>
                <a:cubicBezTo>
                  <a:pt x="2753143" y="576824"/>
                  <a:pt x="2709553" y="762396"/>
                  <a:pt x="2743200" y="627797"/>
                </a:cubicBezTo>
                <a:cubicBezTo>
                  <a:pt x="2738651" y="582305"/>
                  <a:pt x="2739132" y="536024"/>
                  <a:pt x="2729553" y="491320"/>
                </a:cubicBezTo>
                <a:cubicBezTo>
                  <a:pt x="2725290" y="471427"/>
                  <a:pt x="2710520" y="455320"/>
                  <a:pt x="2702257" y="436729"/>
                </a:cubicBezTo>
                <a:cubicBezTo>
                  <a:pt x="2692307" y="414342"/>
                  <a:pt x="2687566" y="389497"/>
                  <a:pt x="2674962" y="368490"/>
                </a:cubicBezTo>
                <a:cubicBezTo>
                  <a:pt x="2659628" y="342934"/>
                  <a:pt x="2592083" y="265388"/>
                  <a:pt x="2565779" y="245660"/>
                </a:cubicBezTo>
                <a:cubicBezTo>
                  <a:pt x="2531445" y="219909"/>
                  <a:pt x="2492307" y="201227"/>
                  <a:pt x="2456597" y="177421"/>
                </a:cubicBezTo>
                <a:cubicBezTo>
                  <a:pt x="2400047" y="139722"/>
                  <a:pt x="2431567" y="154104"/>
                  <a:pt x="2361063" y="136478"/>
                </a:cubicBezTo>
                <a:cubicBezTo>
                  <a:pt x="2241243" y="64587"/>
                  <a:pt x="2343658" y="117028"/>
                  <a:pt x="2238233" y="81887"/>
                </a:cubicBezTo>
                <a:cubicBezTo>
                  <a:pt x="2153325" y="53585"/>
                  <a:pt x="2174514" y="46056"/>
                  <a:pt x="2074460" y="27296"/>
                </a:cubicBezTo>
                <a:cubicBezTo>
                  <a:pt x="2033970" y="19704"/>
                  <a:pt x="1992464" y="19093"/>
                  <a:pt x="1951630" y="13648"/>
                </a:cubicBezTo>
                <a:cubicBezTo>
                  <a:pt x="1924201" y="9991"/>
                  <a:pt x="1897039" y="4549"/>
                  <a:pt x="1869744" y="0"/>
                </a:cubicBezTo>
                <a:cubicBezTo>
                  <a:pt x="1488570" y="13144"/>
                  <a:pt x="1588916" y="-22205"/>
                  <a:pt x="1378424" y="40944"/>
                </a:cubicBezTo>
                <a:cubicBezTo>
                  <a:pt x="1364645" y="45078"/>
                  <a:pt x="1350348" y="48158"/>
                  <a:pt x="1337481" y="54592"/>
                </a:cubicBezTo>
                <a:cubicBezTo>
                  <a:pt x="1322810" y="61927"/>
                  <a:pt x="1310186" y="72789"/>
                  <a:pt x="1296538" y="81887"/>
                </a:cubicBezTo>
                <a:lnTo>
                  <a:pt x="1282890" y="122830"/>
                </a:lnTo>
              </a:path>
            </a:pathLst>
          </a:custGeom>
          <a:solidFill>
            <a:srgbClr val="C0504D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椭圆 81"/>
          <p:cNvSpPr/>
          <p:nvPr/>
        </p:nvSpPr>
        <p:spPr>
          <a:xfrm>
            <a:off x="5526088" y="1121569"/>
            <a:ext cx="2195512" cy="700088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电网供电水平</a:t>
            </a:r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指标</a:t>
            </a:r>
          </a:p>
        </p:txBody>
      </p:sp>
      <p:sp>
        <p:nvSpPr>
          <p:cNvPr id="5" name="椭圆 82"/>
          <p:cNvSpPr/>
          <p:nvPr/>
        </p:nvSpPr>
        <p:spPr>
          <a:xfrm>
            <a:off x="6783388" y="2132856"/>
            <a:ext cx="1390650" cy="642937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供电效能指标</a:t>
            </a:r>
          </a:p>
        </p:txBody>
      </p:sp>
      <p:sp>
        <p:nvSpPr>
          <p:cNvPr id="6" name="椭圆 83"/>
          <p:cNvSpPr/>
          <p:nvPr/>
        </p:nvSpPr>
        <p:spPr>
          <a:xfrm>
            <a:off x="4870450" y="2156668"/>
            <a:ext cx="1404938" cy="577850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资产效能指标</a:t>
            </a:r>
          </a:p>
        </p:txBody>
      </p:sp>
      <p:cxnSp>
        <p:nvCxnSpPr>
          <p:cNvPr id="7" name="直接箭头连接符 14"/>
          <p:cNvCxnSpPr>
            <a:cxnSpLocks noChangeShapeType="1"/>
            <a:stCxn id="5" idx="0"/>
            <a:endCxn id="4" idx="4"/>
          </p:cNvCxnSpPr>
          <p:nvPr/>
        </p:nvCxnSpPr>
        <p:spPr bwMode="auto">
          <a:xfrm flipH="1" flipV="1">
            <a:off x="6623844" y="1821657"/>
            <a:ext cx="854869" cy="311199"/>
          </a:xfrm>
          <a:prstGeom prst="straightConnector1">
            <a:avLst/>
          </a:prstGeom>
          <a:noFill/>
          <a:ln w="25400">
            <a:solidFill>
              <a:srgbClr val="F7964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18"/>
          <p:cNvCxnSpPr>
            <a:cxnSpLocks noChangeShapeType="1"/>
            <a:stCxn id="6" idx="0"/>
            <a:endCxn id="4" idx="4"/>
          </p:cNvCxnSpPr>
          <p:nvPr/>
        </p:nvCxnSpPr>
        <p:spPr bwMode="auto">
          <a:xfrm flipV="1">
            <a:off x="5572919" y="1821657"/>
            <a:ext cx="1050925" cy="335011"/>
          </a:xfrm>
          <a:prstGeom prst="straightConnector1">
            <a:avLst/>
          </a:prstGeom>
          <a:noFill/>
          <a:ln w="25400">
            <a:solidFill>
              <a:srgbClr val="F7964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椭圆 86"/>
          <p:cNvSpPr/>
          <p:nvPr/>
        </p:nvSpPr>
        <p:spPr>
          <a:xfrm>
            <a:off x="5260975" y="3487738"/>
            <a:ext cx="1206500" cy="776287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资产效能指标</a:t>
            </a:r>
          </a:p>
        </p:txBody>
      </p:sp>
      <p:sp>
        <p:nvSpPr>
          <p:cNvPr id="10" name="椭圆 87"/>
          <p:cNvSpPr/>
          <p:nvPr/>
        </p:nvSpPr>
        <p:spPr>
          <a:xfrm>
            <a:off x="6515100" y="3478213"/>
            <a:ext cx="1206500" cy="785812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资产效能指标</a:t>
            </a:r>
          </a:p>
        </p:txBody>
      </p:sp>
      <p:sp>
        <p:nvSpPr>
          <p:cNvPr id="11" name="椭圆 88"/>
          <p:cNvSpPr/>
          <p:nvPr/>
        </p:nvSpPr>
        <p:spPr>
          <a:xfrm>
            <a:off x="7769225" y="3478213"/>
            <a:ext cx="1160463" cy="785812"/>
          </a:xfrm>
          <a:prstGeom prst="ellips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资产效能指标</a:t>
            </a:r>
          </a:p>
        </p:txBody>
      </p:sp>
      <p:cxnSp>
        <p:nvCxnSpPr>
          <p:cNvPr id="12" name="直接箭头连接符 25"/>
          <p:cNvCxnSpPr>
            <a:cxnSpLocks noChangeShapeType="1"/>
            <a:stCxn id="17" idx="0"/>
            <a:endCxn id="6" idx="4"/>
          </p:cNvCxnSpPr>
          <p:nvPr/>
        </p:nvCxnSpPr>
        <p:spPr bwMode="auto">
          <a:xfrm flipV="1">
            <a:off x="4356894" y="2734518"/>
            <a:ext cx="1216025" cy="829420"/>
          </a:xfrm>
          <a:prstGeom prst="straightConnector1">
            <a:avLst/>
          </a:prstGeom>
          <a:noFill/>
          <a:ln w="25400">
            <a:solidFill>
              <a:srgbClr val="F7964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32"/>
          <p:cNvCxnSpPr>
            <a:cxnSpLocks noChangeShapeType="1"/>
            <a:stCxn id="9" idx="0"/>
            <a:endCxn id="6" idx="4"/>
          </p:cNvCxnSpPr>
          <p:nvPr/>
        </p:nvCxnSpPr>
        <p:spPr bwMode="auto">
          <a:xfrm flipH="1" flipV="1">
            <a:off x="5572919" y="2734518"/>
            <a:ext cx="291306" cy="753220"/>
          </a:xfrm>
          <a:prstGeom prst="straightConnector1">
            <a:avLst/>
          </a:prstGeom>
          <a:noFill/>
          <a:ln w="25400">
            <a:solidFill>
              <a:srgbClr val="F7964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34"/>
          <p:cNvCxnSpPr>
            <a:cxnSpLocks noChangeShapeType="1"/>
            <a:stCxn id="10" idx="0"/>
            <a:endCxn id="6" idx="4"/>
          </p:cNvCxnSpPr>
          <p:nvPr/>
        </p:nvCxnSpPr>
        <p:spPr bwMode="auto">
          <a:xfrm flipH="1" flipV="1">
            <a:off x="5572919" y="2734518"/>
            <a:ext cx="1545431" cy="743695"/>
          </a:xfrm>
          <a:prstGeom prst="straightConnector1">
            <a:avLst/>
          </a:prstGeom>
          <a:noFill/>
          <a:ln w="25400">
            <a:solidFill>
              <a:srgbClr val="F7964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36"/>
          <p:cNvCxnSpPr>
            <a:cxnSpLocks noChangeShapeType="1"/>
            <a:stCxn id="11" idx="0"/>
            <a:endCxn id="6" idx="4"/>
          </p:cNvCxnSpPr>
          <p:nvPr/>
        </p:nvCxnSpPr>
        <p:spPr bwMode="auto">
          <a:xfrm flipH="1" flipV="1">
            <a:off x="5572919" y="2734518"/>
            <a:ext cx="2776538" cy="743695"/>
          </a:xfrm>
          <a:prstGeom prst="straightConnector1">
            <a:avLst/>
          </a:prstGeom>
          <a:noFill/>
          <a:ln w="25400">
            <a:solidFill>
              <a:srgbClr val="F7964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矩形 93"/>
          <p:cNvSpPr/>
          <p:nvPr/>
        </p:nvSpPr>
        <p:spPr>
          <a:xfrm>
            <a:off x="4849813" y="4924425"/>
            <a:ext cx="1439862" cy="411163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ID_ONEIDX_BUILD</a:t>
            </a: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 94"/>
          <p:cNvSpPr/>
          <p:nvPr/>
        </p:nvSpPr>
        <p:spPr>
          <a:xfrm>
            <a:off x="3529013" y="3563938"/>
            <a:ext cx="1655762" cy="547687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重大风险作业数指标</a:t>
            </a:r>
          </a:p>
        </p:txBody>
      </p:sp>
      <p:cxnSp>
        <p:nvCxnSpPr>
          <p:cNvPr id="18" name="直接箭头连接符 41"/>
          <p:cNvCxnSpPr>
            <a:cxnSpLocks noChangeShapeType="1"/>
            <a:stCxn id="17" idx="2"/>
            <a:endCxn id="16" idx="0"/>
          </p:cNvCxnSpPr>
          <p:nvPr/>
        </p:nvCxnSpPr>
        <p:spPr bwMode="auto">
          <a:xfrm>
            <a:off x="4357688" y="4111625"/>
            <a:ext cx="1212850" cy="8128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矩形 96"/>
          <p:cNvSpPr/>
          <p:nvPr/>
        </p:nvSpPr>
        <p:spPr>
          <a:xfrm>
            <a:off x="2908300" y="4924425"/>
            <a:ext cx="1439863" cy="411163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宋体" charset="0"/>
                <a:cs typeface="宋体" charset="0"/>
              </a:rPr>
              <a:t>ID_IDX_BUILD_INCE</a:t>
            </a: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 97"/>
          <p:cNvSpPr/>
          <p:nvPr/>
        </p:nvSpPr>
        <p:spPr>
          <a:xfrm>
            <a:off x="747713" y="4678363"/>
            <a:ext cx="1439862" cy="903287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宋体" charset="0"/>
                <a:cs typeface="宋体" charset="0"/>
              </a:rPr>
              <a:t>基建管理信息系统的推送指标表</a:t>
            </a: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1" name="直接箭头连接符 44"/>
          <p:cNvCxnSpPr>
            <a:cxnSpLocks noChangeShapeType="1"/>
          </p:cNvCxnSpPr>
          <p:nvPr/>
        </p:nvCxnSpPr>
        <p:spPr bwMode="auto">
          <a:xfrm flipH="1">
            <a:off x="4348163" y="5129213"/>
            <a:ext cx="501650" cy="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45"/>
          <p:cNvCxnSpPr>
            <a:cxnSpLocks noChangeShapeType="1"/>
          </p:cNvCxnSpPr>
          <p:nvPr/>
        </p:nvCxnSpPr>
        <p:spPr bwMode="auto">
          <a:xfrm flipH="1" flipV="1">
            <a:off x="2187575" y="5129213"/>
            <a:ext cx="720725" cy="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右箭头 100"/>
          <p:cNvSpPr/>
          <p:nvPr/>
        </p:nvSpPr>
        <p:spPr>
          <a:xfrm>
            <a:off x="107950" y="3724275"/>
            <a:ext cx="3262313" cy="215900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4" name="上箭头 101"/>
          <p:cNvSpPr/>
          <p:nvPr/>
        </p:nvSpPr>
        <p:spPr>
          <a:xfrm>
            <a:off x="2813050" y="1595438"/>
            <a:ext cx="203200" cy="2836862"/>
          </a:xfrm>
          <a:prstGeom prst="up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5" name="文本框 102"/>
          <p:cNvSpPr txBox="1">
            <a:spLocks noChangeArrowheads="1"/>
          </p:cNvSpPr>
          <p:nvPr/>
        </p:nvSpPr>
        <p:spPr bwMode="auto">
          <a:xfrm>
            <a:off x="711200" y="3952875"/>
            <a:ext cx="1958975" cy="338138"/>
          </a:xfrm>
          <a:prstGeom prst="rect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1600" b="1">
                <a:solidFill>
                  <a:srgbClr val="333333"/>
                </a:solidFill>
                <a:latin typeface="宋体" charset="0"/>
              </a:rPr>
              <a:t>数据加工维度分析</a:t>
            </a:r>
          </a:p>
        </p:txBody>
      </p:sp>
      <p:sp>
        <p:nvSpPr>
          <p:cNvPr id="26" name="文本框 103"/>
          <p:cNvSpPr txBox="1">
            <a:spLocks noChangeArrowheads="1"/>
          </p:cNvSpPr>
          <p:nvPr/>
        </p:nvSpPr>
        <p:spPr bwMode="auto">
          <a:xfrm>
            <a:off x="2203450" y="1839913"/>
            <a:ext cx="454025" cy="1816100"/>
          </a:xfrm>
          <a:prstGeom prst="rect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1400" b="1">
                <a:solidFill>
                  <a:srgbClr val="333333"/>
                </a:solidFill>
                <a:latin typeface="宋体" charset="0"/>
              </a:rPr>
              <a:t>业务影响维度分析</a:t>
            </a:r>
          </a:p>
        </p:txBody>
      </p:sp>
      <p:cxnSp>
        <p:nvCxnSpPr>
          <p:cNvPr id="27" name="直接连接符 56"/>
          <p:cNvCxnSpPr>
            <a:cxnSpLocks noChangeShapeType="1"/>
          </p:cNvCxnSpPr>
          <p:nvPr/>
        </p:nvCxnSpPr>
        <p:spPr bwMode="auto">
          <a:xfrm>
            <a:off x="179388" y="5805488"/>
            <a:ext cx="8812212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prstDash val="lg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线形标注 2(带边框和强调线) 58"/>
          <p:cNvSpPr>
            <a:spLocks/>
          </p:cNvSpPr>
          <p:nvPr/>
        </p:nvSpPr>
        <p:spPr bwMode="auto">
          <a:xfrm>
            <a:off x="1366838" y="5932488"/>
            <a:ext cx="2268537" cy="50482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1616"/>
              <a:gd name="adj6" fmla="val -32421"/>
            </a:avLst>
          </a:prstGeom>
          <a:solidFill>
            <a:srgbClr val="00B050"/>
          </a:solidFill>
          <a:ln w="38100">
            <a:solidFill>
              <a:srgbClr val="FFFF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Calibri" charset="0"/>
              </a:rPr>
              <a:t>及时性</a:t>
            </a:r>
            <a:r>
              <a:rPr lang="en-US" altLang="zh-CN" sz="1600">
                <a:solidFill>
                  <a:srgbClr val="FFFFFF"/>
                </a:solidFill>
                <a:latin typeface="Calibri" charset="0"/>
              </a:rPr>
              <a:t>\</a:t>
            </a:r>
            <a:r>
              <a:rPr lang="zh-CN" altLang="en-US" sz="1600">
                <a:solidFill>
                  <a:srgbClr val="FFFFFF"/>
                </a:solidFill>
                <a:latin typeface="Calibri" charset="0"/>
              </a:rPr>
              <a:t>准确性</a:t>
            </a:r>
            <a:r>
              <a:rPr lang="en-US" altLang="zh-CN" sz="1600">
                <a:solidFill>
                  <a:srgbClr val="FFFFFF"/>
                </a:solidFill>
                <a:latin typeface="Calibri" charset="0"/>
              </a:rPr>
              <a:t>\</a:t>
            </a:r>
            <a:r>
              <a:rPr lang="zh-CN" altLang="en-US" sz="1600">
                <a:solidFill>
                  <a:srgbClr val="FFFFFF"/>
                </a:solidFill>
                <a:latin typeface="Calibri" charset="0"/>
              </a:rPr>
              <a:t>完整性检核</a:t>
            </a:r>
          </a:p>
        </p:txBody>
      </p:sp>
      <p:sp>
        <p:nvSpPr>
          <p:cNvPr id="29" name="线形标注 2(带边框和强调线) 62"/>
          <p:cNvSpPr>
            <a:spLocks/>
          </p:cNvSpPr>
          <p:nvPr/>
        </p:nvSpPr>
        <p:spPr bwMode="auto">
          <a:xfrm>
            <a:off x="5135563" y="5915025"/>
            <a:ext cx="1751012" cy="50323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1616"/>
              <a:gd name="adj6" fmla="val -32421"/>
            </a:avLst>
          </a:prstGeom>
          <a:solidFill>
            <a:srgbClr val="00B050"/>
          </a:solidFill>
          <a:ln w="38100">
            <a:solidFill>
              <a:srgbClr val="FFFF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Calibri" charset="0"/>
              </a:rPr>
              <a:t>ETL</a:t>
            </a:r>
            <a:r>
              <a:rPr lang="zh-CN" altLang="en-US" sz="1600">
                <a:solidFill>
                  <a:srgbClr val="FFFFFF"/>
                </a:solidFill>
                <a:latin typeface="Calibri" charset="0"/>
              </a:rPr>
              <a:t>过程质量监控</a:t>
            </a:r>
          </a:p>
        </p:txBody>
      </p:sp>
      <p:sp>
        <p:nvSpPr>
          <p:cNvPr id="30" name="下箭头 107"/>
          <p:cNvSpPr/>
          <p:nvPr/>
        </p:nvSpPr>
        <p:spPr>
          <a:xfrm>
            <a:off x="460375" y="3497263"/>
            <a:ext cx="134938" cy="3038475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1" name="文本框 108"/>
          <p:cNvSpPr txBox="1">
            <a:spLocks noChangeArrowheads="1"/>
          </p:cNvSpPr>
          <p:nvPr/>
        </p:nvSpPr>
        <p:spPr bwMode="auto">
          <a:xfrm>
            <a:off x="7938" y="4471988"/>
            <a:ext cx="454025" cy="1384300"/>
          </a:xfrm>
          <a:prstGeom prst="rect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1400" b="1">
                <a:solidFill>
                  <a:srgbClr val="333333"/>
                </a:solidFill>
                <a:latin typeface="宋体" charset="0"/>
              </a:rPr>
              <a:t>数据质量监控</a:t>
            </a:r>
          </a:p>
        </p:txBody>
      </p:sp>
    </p:spTree>
    <p:extLst>
      <p:ext uri="{BB962C8B-B14F-4D97-AF65-F5344CB8AC3E}">
        <p14:creationId xmlns:p14="http://schemas.microsoft.com/office/powerpoint/2010/main" val="382678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/>
        <p:txBody>
          <a:bodyPr vert="horz" anchor="ctr"/>
          <a:lstStyle/>
          <a:p>
            <a:pPr marL="0" indent="0" algn="ctr">
              <a:buNone/>
            </a:pPr>
            <a:r>
              <a:rPr lang="zh-CN" altLang="en-US" dirty="0" smtClean="0"/>
              <a:t>流数据处理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实时流数据处理</a:t>
            </a:r>
            <a:r>
              <a:rPr lang="en-US" altLang="en-US" dirty="0" smtClean="0"/>
              <a:t>面临的问题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55776" y="4833156"/>
            <a:ext cx="4752528" cy="12241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5776" y="3537012"/>
            <a:ext cx="4752528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5776" y="1664804"/>
            <a:ext cx="4752528" cy="17281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9792" y="1808820"/>
            <a:ext cx="4464496" cy="3960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处理过程数据不落地，进程异常将导致的内存数据丢失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640" y="1664804"/>
            <a:ext cx="1080120" cy="17281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引擎管理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1640" y="3537012"/>
            <a:ext cx="1080120" cy="1152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集群伸缩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9792" y="3645024"/>
            <a:ext cx="4464496" cy="396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规则实例的跨进程的迁移，事件动态路由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1640" y="4833156"/>
            <a:ext cx="1080120" cy="12241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规则管理与开发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99792" y="4941168"/>
            <a:ext cx="4464496" cy="3960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规则在线注册与自动化热部署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99792" y="4149080"/>
            <a:ext cx="4464496" cy="396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平台监控，集群拓扑管理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9792" y="5481228"/>
            <a:ext cx="4464496" cy="3960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友好高效的规则开发语言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99792" y="2312876"/>
            <a:ext cx="4464496" cy="3960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内存数据的状态控制、读写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9792" y="2816932"/>
            <a:ext cx="4464496" cy="3960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代码热更新、业务配置热更新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4014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实时流数据平台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5157192"/>
            <a:ext cx="2232248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基于云计算</a:t>
            </a:r>
            <a:r>
              <a:rPr lang="en-US" altLang="zh-CN" sz="1400" dirty="0" err="1" smtClean="0">
                <a:latin typeface="微软雅黑"/>
                <a:ea typeface="微软雅黑"/>
                <a:cs typeface="微软雅黑"/>
              </a:rPr>
              <a:t>PaaS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架构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分布式集群管控框架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7784" y="5157192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系统级</a:t>
            </a:r>
            <a:endParaRPr lang="en-US" altLang="zh-CN" sz="14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物理主机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虚拟机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管理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5157192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400" dirty="0" smtClean="0">
                <a:latin typeface="微软雅黑"/>
                <a:ea typeface="微软雅黑"/>
                <a:cs typeface="微软雅黑"/>
              </a:rPr>
              <a:t>进程级</a:t>
            </a:r>
            <a:endParaRPr lang="en-US" altLang="zh-CN" sz="14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服务实例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管理</a:t>
            </a:r>
            <a:endParaRPr lang="en-US" altLang="zh-CN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20272" y="5157192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集群配置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分析规则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热更新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热部署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7784" y="4077072"/>
            <a:ext cx="194421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与虚拟机镜像结合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分析服务快速部署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4077072"/>
            <a:ext cx="194421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与规则库结合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规则插件快速部署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20272" y="4077072"/>
            <a:ext cx="194421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集群通知渠道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规则实例快速应用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4077072"/>
            <a:ext cx="2232248" cy="7920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自动化</a:t>
            </a:r>
            <a:r>
              <a:rPr lang="zh-CN" altLang="zh-CN" sz="14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图形化运维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2852936"/>
            <a:ext cx="2232248" cy="792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/>
                <a:ea typeface="微软雅黑"/>
                <a:cs typeface="微软雅黑"/>
              </a:rPr>
              <a:t>实时流数据分析平台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27784" y="2852936"/>
            <a:ext cx="936104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面向数据流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07904" y="2852936"/>
            <a:ext cx="936104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基于内存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8144" y="2852936"/>
            <a:ext cx="936104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内存状态数据迁移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88024" y="2852936"/>
            <a:ext cx="936104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冷热数据分离与恢复</a:t>
            </a:r>
            <a:endParaRPr lang="en-US" altLang="zh-CN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48264" y="2852936"/>
            <a:ext cx="936104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集群规模水平伸缩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28384" y="2852936"/>
            <a:ext cx="936104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事件动态路由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9512" y="1628800"/>
            <a:ext cx="2232248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分析规则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开发、管理与应用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27784" y="1628800"/>
            <a:ext cx="936104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规则模板开发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IDE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07904" y="1628800"/>
            <a:ext cx="936104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事件元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数据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88024" y="1628800"/>
            <a:ext cx="936104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类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SQL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规则语言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8144" y="1628800"/>
            <a:ext cx="936104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Action</a:t>
            </a: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元数据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28384" y="1628800"/>
            <a:ext cx="936104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规则实例配置与热部署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48264" y="1628800"/>
            <a:ext cx="936104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规则模板管理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7144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实时流</a:t>
            </a:r>
            <a:r>
              <a:rPr lang="en-US" dirty="0" smtClean="0"/>
              <a:t>数据</a:t>
            </a:r>
            <a:r>
              <a:rPr lang="zh-CN" altLang="en-US" dirty="0" smtClean="0"/>
              <a:t>与</a:t>
            </a:r>
            <a:r>
              <a:rPr lang="en-US" dirty="0" err="1" smtClean="0"/>
              <a:t>PaaS平台</a:t>
            </a:r>
            <a:r>
              <a:rPr lang="zh-CN" altLang="en-US" dirty="0" smtClean="0"/>
              <a:t>的融合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059489" y="2189013"/>
            <a:ext cx="2520280" cy="25202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实时流数据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91737" y="2219599"/>
            <a:ext cx="2520280" cy="25202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PaaS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平台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550340" y="1451318"/>
            <a:ext cx="1224136" cy="1224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配置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热更新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893154" y="1720961"/>
            <a:ext cx="1224136" cy="1224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拓扑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自动化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管理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875913" y="3825044"/>
            <a:ext cx="1224136" cy="1224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运行期监控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计量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50340" y="4331461"/>
            <a:ext cx="1224136" cy="1224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水平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伸缩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139609" y="1432929"/>
            <a:ext cx="1224136" cy="12241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业务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参数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热更新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39609" y="4331461"/>
            <a:ext cx="1224136" cy="12241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实例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迁移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25123" y="3825044"/>
            <a:ext cx="1224136" cy="12241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引擎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监控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25123" y="1720961"/>
            <a:ext cx="1224136" cy="12241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数据路由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负载均衡</a:t>
            </a:r>
            <a:endParaRPr lang="en-US" sz="1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14348" y="2801081"/>
            <a:ext cx="1224136" cy="12241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规则模板热部署</a:t>
            </a:r>
            <a:endParaRPr lang="en-US" sz="1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740009" y="2801081"/>
            <a:ext cx="1224136" cy="1224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介质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版本库</a:t>
            </a:r>
            <a:endParaRPr lang="en-US" sz="1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70334" y="5733256"/>
            <a:ext cx="3731324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/>
                <a:ea typeface="微软雅黑"/>
                <a:cs typeface="微软雅黑"/>
              </a:rPr>
              <a:t>PaaS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平台本质上是服务的运行期容器框架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3528" y="5733256"/>
            <a:ext cx="1705178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上层服务适配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PaaS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框架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20272" y="5733256"/>
            <a:ext cx="170517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PaaS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平台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支撑自动化智能化运维和运营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141517" y="5942087"/>
            <a:ext cx="417292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Right Arrow 37"/>
          <p:cNvSpPr/>
          <p:nvPr/>
        </p:nvSpPr>
        <p:spPr>
          <a:xfrm rot="10800000">
            <a:off x="6472799" y="5942087"/>
            <a:ext cx="417292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6723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实时流数据平台架构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5157192"/>
            <a:ext cx="5256584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采集层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5301208"/>
            <a:ext cx="936104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Agent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7744" y="5301208"/>
            <a:ext cx="936104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Agent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7864" y="5301208"/>
            <a:ext cx="936104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Agent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7984" y="5301208"/>
            <a:ext cx="936104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Agent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5949280"/>
            <a:ext cx="5256584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外部系统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7624" y="6093296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系统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A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67744" y="6093296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系统</a:t>
            </a:r>
            <a:r>
              <a:rPr lang="zh-CN" altLang="zh-CN" sz="1400" dirty="0" smtClean="0">
                <a:latin typeface="微软雅黑"/>
                <a:ea typeface="微软雅黑"/>
                <a:cs typeface="微软雅黑"/>
              </a:rPr>
              <a:t>B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64" y="6093296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系统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C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27984" y="6093296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系统</a:t>
            </a:r>
            <a:r>
              <a:rPr lang="zh-CN" altLang="zh-CN" sz="1400" dirty="0" smtClean="0">
                <a:latin typeface="微软雅黑"/>
                <a:ea typeface="微软雅黑"/>
                <a:cs typeface="微软雅黑"/>
              </a:rPr>
              <a:t>D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8" name="Straight Arrow Connector 17"/>
          <p:cNvCxnSpPr>
            <a:stCxn id="11" idx="0"/>
            <a:endCxn id="4" idx="2"/>
          </p:cNvCxnSpPr>
          <p:nvPr/>
        </p:nvCxnSpPr>
        <p:spPr>
          <a:xfrm flipV="1">
            <a:off x="1655676" y="57332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5" idx="2"/>
          </p:cNvCxnSpPr>
          <p:nvPr/>
        </p:nvCxnSpPr>
        <p:spPr>
          <a:xfrm flipV="1">
            <a:off x="2735796" y="57332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  <a:endCxn id="6" idx="2"/>
          </p:cNvCxnSpPr>
          <p:nvPr/>
        </p:nvCxnSpPr>
        <p:spPr>
          <a:xfrm flipV="1">
            <a:off x="3815916" y="57332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7" idx="2"/>
          </p:cNvCxnSpPr>
          <p:nvPr/>
        </p:nvCxnSpPr>
        <p:spPr>
          <a:xfrm flipV="1">
            <a:off x="4896036" y="57332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9512" y="4365104"/>
            <a:ext cx="5256584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接入层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6" name="Straight Arrow Connector 35"/>
          <p:cNvCxnSpPr>
            <a:stCxn id="4" idx="0"/>
            <a:endCxn id="45" idx="2"/>
          </p:cNvCxnSpPr>
          <p:nvPr/>
        </p:nvCxnSpPr>
        <p:spPr>
          <a:xfrm flipV="1">
            <a:off x="1655676" y="4941168"/>
            <a:ext cx="162018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0"/>
            <a:endCxn id="45" idx="2"/>
          </p:cNvCxnSpPr>
          <p:nvPr/>
        </p:nvCxnSpPr>
        <p:spPr>
          <a:xfrm flipV="1">
            <a:off x="2735796" y="4941168"/>
            <a:ext cx="54006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0"/>
            <a:endCxn id="45" idx="2"/>
          </p:cNvCxnSpPr>
          <p:nvPr/>
        </p:nvCxnSpPr>
        <p:spPr>
          <a:xfrm flipH="1" flipV="1">
            <a:off x="3275856" y="4941168"/>
            <a:ext cx="54006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87624" y="4509120"/>
            <a:ext cx="417646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Input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Cluster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1…n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6" name="Straight Arrow Connector 45"/>
          <p:cNvCxnSpPr>
            <a:stCxn id="7" idx="0"/>
            <a:endCxn id="45" idx="2"/>
          </p:cNvCxnSpPr>
          <p:nvPr/>
        </p:nvCxnSpPr>
        <p:spPr>
          <a:xfrm flipH="1" flipV="1">
            <a:off x="3275856" y="4941168"/>
            <a:ext cx="162018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79512" y="3212976"/>
            <a:ext cx="4176464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分析引擎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平台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9512" y="1628800"/>
            <a:ext cx="525658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结果执行层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27984" y="3212976"/>
            <a:ext cx="100811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规则库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87624" y="3356992"/>
            <a:ext cx="936104" cy="7200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分析引擎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1400" dirty="0" err="1" smtClean="0">
                <a:latin typeface="微软雅黑"/>
                <a:ea typeface="微软雅黑"/>
                <a:cs typeface="微软雅黑"/>
              </a:rPr>
              <a:t>OSGi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 Based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67744" y="3356992"/>
            <a:ext cx="936104" cy="7200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…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347864" y="3356992"/>
            <a:ext cx="936104" cy="7200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分析引擎</a:t>
            </a:r>
            <a:endParaRPr lang="en-US" altLang="zh-CN" sz="14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1400" dirty="0" err="1">
                <a:latin typeface="微软雅黑"/>
                <a:ea typeface="微软雅黑"/>
                <a:cs typeface="微软雅黑"/>
              </a:rPr>
              <a:t>OSGi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 Based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79512" y="2348880"/>
            <a:ext cx="5256584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接入层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87624" y="2492896"/>
            <a:ext cx="417646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Output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Cluster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1…n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68144" y="1628800"/>
            <a:ext cx="3096344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分析规则开发(离线开发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444208" y="2132856"/>
            <a:ext cx="1976616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规则开发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IDE</a:t>
            </a:r>
          </a:p>
          <a:p>
            <a:pPr algn="ctr"/>
            <a:r>
              <a:rPr lang="zh-CN" altLang="zh-CN" sz="14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Eclipse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Based)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187624" y="1772816"/>
            <a:ext cx="936104" cy="3600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Action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67744" y="1772816"/>
            <a:ext cx="936104" cy="3600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Action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347864" y="1772816"/>
            <a:ext cx="936104" cy="3600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Action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427984" y="1772816"/>
            <a:ext cx="936104" cy="3600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Action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3" name="Up Arrow 82"/>
          <p:cNvSpPr/>
          <p:nvPr/>
        </p:nvSpPr>
        <p:spPr>
          <a:xfrm>
            <a:off x="2627784" y="4149080"/>
            <a:ext cx="432048" cy="2880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87" name="Up Arrow 86"/>
          <p:cNvSpPr/>
          <p:nvPr/>
        </p:nvSpPr>
        <p:spPr>
          <a:xfrm>
            <a:off x="2627784" y="2996952"/>
            <a:ext cx="432048" cy="2880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691680" y="21328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2699792" y="21328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779912" y="21328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860032" y="21328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68144" y="2852936"/>
            <a:ext cx="3096344" cy="3096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应用门户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功能松耦合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012160" y="3212976"/>
            <a:ext cx="2736304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管理门户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zh-CN" sz="12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规则模板生命周期管理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)</a:t>
            </a:r>
            <a:endParaRPr 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12160" y="4005064"/>
            <a:ext cx="2736304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运维门户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sz="12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引擎</a:t>
            </a:r>
            <a:r>
              <a:rPr lang="en-US" sz="1200" dirty="0" smtClean="0">
                <a:latin typeface="微软雅黑"/>
                <a:ea typeface="微软雅黑"/>
                <a:cs typeface="微软雅黑"/>
              </a:rPr>
              <a:t>监控、全局配置、自动化部署)</a:t>
            </a:r>
            <a:endParaRPr 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12160" y="4797152"/>
            <a:ext cx="2736304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业务门户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zh-CN" sz="12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规则实例业务参数配置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)</a:t>
            </a:r>
            <a:endParaRPr 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07704" y="1124744"/>
            <a:ext cx="208823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PaaS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化运行环境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72200" y="1124744"/>
            <a:ext cx="208823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管理控制环境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652120" y="1124744"/>
            <a:ext cx="0" cy="5544616"/>
          </a:xfrm>
          <a:prstGeom prst="line">
            <a:avLst/>
          </a:prstGeom>
          <a:ln w="127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5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实时流数据平台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高可用</a:t>
            </a:r>
            <a:endParaRPr kumimoji="1"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15813" y="5229200"/>
            <a:ext cx="4032448" cy="64807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接出层</a:t>
            </a:r>
            <a:endParaRPr 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813" y="2852936"/>
            <a:ext cx="4032448" cy="230425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处理层</a:t>
            </a:r>
            <a:endParaRPr 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15813" y="2204864"/>
            <a:ext cx="4032448" cy="5760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接入层</a:t>
            </a:r>
            <a:endParaRPr 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659829" y="2924944"/>
            <a:ext cx="3240360" cy="216024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集群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A(n≥3)</a:t>
            </a:r>
            <a:endParaRPr 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731837" y="2996952"/>
            <a:ext cx="720080" cy="1800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实例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A</a:t>
            </a:r>
          </a:p>
          <a:p>
            <a:pPr algn="ctr"/>
            <a:r>
              <a:rPr lang="en-US" sz="1400" dirty="0" smtClean="0">
                <a:latin typeface="微软雅黑"/>
                <a:ea typeface="微软雅黑"/>
                <a:cs typeface="微软雅黑"/>
              </a:rPr>
              <a:t>1</a:t>
            </a:r>
          </a:p>
          <a:p>
            <a:pPr algn="ctr"/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1523925" y="2996952"/>
            <a:ext cx="720080" cy="18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实例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A</a:t>
            </a:r>
          </a:p>
          <a:p>
            <a:pPr algn="ctr"/>
            <a:r>
              <a:rPr lang="en-US" sz="1400" dirty="0" smtClean="0">
                <a:latin typeface="微软雅黑"/>
                <a:ea typeface="微软雅黑"/>
                <a:cs typeface="微软雅黑"/>
              </a:rPr>
              <a:t>2</a:t>
            </a: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异常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2316013" y="2996952"/>
            <a:ext cx="720080" cy="1800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实例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A</a:t>
            </a:r>
          </a:p>
          <a:p>
            <a:pPr algn="ctr"/>
            <a:r>
              <a:rPr lang="en-US" sz="1400" dirty="0" smtClean="0">
                <a:latin typeface="微软雅黑"/>
                <a:ea typeface="微软雅黑"/>
                <a:cs typeface="微软雅黑"/>
              </a:rPr>
              <a:t>3</a:t>
            </a:r>
          </a:p>
          <a:p>
            <a:pPr algn="ctr"/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Rectangle 17"/>
          <p:cNvSpPr/>
          <p:nvPr/>
        </p:nvSpPr>
        <p:spPr>
          <a:xfrm>
            <a:off x="875853" y="2348880"/>
            <a:ext cx="288032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/>
                <a:ea typeface="微软雅黑"/>
                <a:cs typeface="微软雅黑"/>
              </a:rPr>
              <a:t>数据分发</a:t>
            </a:r>
            <a:endParaRPr 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Rectangle 20"/>
          <p:cNvSpPr/>
          <p:nvPr/>
        </p:nvSpPr>
        <p:spPr>
          <a:xfrm>
            <a:off x="875853" y="5373216"/>
            <a:ext cx="2880320" cy="3600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结果去重</a:t>
            </a:r>
            <a:endParaRPr 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Rectangle 28"/>
          <p:cNvSpPr/>
          <p:nvPr/>
        </p:nvSpPr>
        <p:spPr>
          <a:xfrm>
            <a:off x="1523925" y="1700808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流数据输入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Rectangle 29"/>
          <p:cNvSpPr/>
          <p:nvPr/>
        </p:nvSpPr>
        <p:spPr>
          <a:xfrm>
            <a:off x="1523925" y="6093296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结果输出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Rectangle 30"/>
          <p:cNvSpPr/>
          <p:nvPr/>
        </p:nvSpPr>
        <p:spPr>
          <a:xfrm>
            <a:off x="3108101" y="2996952"/>
            <a:ext cx="720080" cy="1800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实例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A</a:t>
            </a:r>
          </a:p>
          <a:p>
            <a:pPr algn="ctr"/>
            <a:r>
              <a:rPr lang="en-US" sz="1400" dirty="0" smtClean="0">
                <a:latin typeface="微软雅黑"/>
                <a:ea typeface="微软雅黑"/>
                <a:cs typeface="微软雅黑"/>
              </a:rPr>
              <a:t>4</a:t>
            </a: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新增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Rectangle 33"/>
          <p:cNvSpPr/>
          <p:nvPr/>
        </p:nvSpPr>
        <p:spPr>
          <a:xfrm>
            <a:off x="803845" y="4293096"/>
            <a:ext cx="57606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微软雅黑"/>
                <a:ea typeface="微软雅黑"/>
                <a:cs typeface="微软雅黑"/>
              </a:rPr>
              <a:t>Context</a:t>
            </a:r>
            <a:endParaRPr lang="en-US" sz="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Rectangle 34"/>
          <p:cNvSpPr/>
          <p:nvPr/>
        </p:nvSpPr>
        <p:spPr>
          <a:xfrm>
            <a:off x="2388021" y="4293096"/>
            <a:ext cx="57606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微软雅黑"/>
                <a:ea typeface="微软雅黑"/>
                <a:cs typeface="微软雅黑"/>
              </a:rPr>
              <a:t>Context</a:t>
            </a:r>
            <a:endParaRPr lang="en-US" sz="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Rectangle 35"/>
          <p:cNvSpPr/>
          <p:nvPr/>
        </p:nvSpPr>
        <p:spPr>
          <a:xfrm>
            <a:off x="3180109" y="4293096"/>
            <a:ext cx="576064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微软雅黑"/>
                <a:ea typeface="微软雅黑"/>
                <a:cs typeface="微软雅黑"/>
              </a:rPr>
              <a:t>Context</a:t>
            </a:r>
            <a:endParaRPr lang="en-US" sz="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Rectangle 40"/>
          <p:cNvSpPr/>
          <p:nvPr/>
        </p:nvSpPr>
        <p:spPr>
          <a:xfrm>
            <a:off x="5148064" y="2636912"/>
            <a:ext cx="3816424" cy="192679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关键点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业务不中断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事件去重完成对重复事件的过滤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可靠性取决于集群内实例个数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每个实例内部规则各不相同</a:t>
            </a:r>
            <a:r>
              <a:rPr lang="zh-CN" altLang="zh-CN" sz="1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非对等集群</a:t>
            </a:r>
            <a:r>
              <a:rPr lang="zh-CN" altLang="zh-CN" sz="1400" dirty="0" smtClean="0">
                <a:latin typeface="微软雅黑"/>
                <a:ea typeface="微软雅黑"/>
                <a:cs typeface="微软雅黑"/>
              </a:rPr>
              <a:t>）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Multiply 2"/>
          <p:cNvSpPr/>
          <p:nvPr/>
        </p:nvSpPr>
        <p:spPr>
          <a:xfrm>
            <a:off x="1667941" y="4293096"/>
            <a:ext cx="360040" cy="36004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7380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实时流数据平台</a:t>
            </a:r>
            <a:r>
              <a:rPr lang="en-US" altLang="zh-CN" dirty="0" smtClean="0"/>
              <a:t>——</a:t>
            </a:r>
            <a:r>
              <a:rPr lang="zh-CN" altLang="en-US" smtClean="0"/>
              <a:t>动态</a:t>
            </a:r>
            <a:r>
              <a:rPr lang="en-US" smtClean="0"/>
              <a:t>迁移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5656" y="2267580"/>
            <a:ext cx="1872208" cy="2952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JVM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4355812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内存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1680" y="3491716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规则数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1680" y="2987660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事件量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3928" y="1403484"/>
            <a:ext cx="4824536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JVM1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7664" y="2411596"/>
            <a:ext cx="1728192" cy="18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分析引擎</a:t>
            </a:r>
            <a:endParaRPr 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1680" y="2483604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事件大小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528" y="2483604"/>
            <a:ext cx="720080" cy="2304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容量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预估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模型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043608" y="2627620"/>
            <a:ext cx="648072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043608" y="3131676"/>
            <a:ext cx="648072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043608" y="3635732"/>
            <a:ext cx="648072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043608" y="4499828"/>
            <a:ext cx="648072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635896" y="1124744"/>
            <a:ext cx="0" cy="5328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95936" y="1691516"/>
            <a:ext cx="1512168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规则实例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m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67944" y="1763524"/>
            <a:ext cx="64807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事件*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88024" y="1763524"/>
            <a:ext cx="64807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状态*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95936" y="3131676"/>
            <a:ext cx="1512168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分布式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集群管理框架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80112" y="1691516"/>
            <a:ext cx="1512168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规则实例</a:t>
            </a:r>
            <a:r>
              <a:rPr lang="zh-CN" altLang="zh-CN" sz="1400" dirty="0">
                <a:latin typeface="微软雅黑"/>
                <a:ea typeface="微软雅黑"/>
                <a:cs typeface="微软雅黑"/>
              </a:rPr>
              <a:t>n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2120" y="1763524"/>
            <a:ext cx="64807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事件*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72200" y="1763524"/>
            <a:ext cx="64807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状态*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4288" y="1691516"/>
            <a:ext cx="1512168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规则实例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x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296" y="1763524"/>
            <a:ext cx="64807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事件*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6376" y="1763524"/>
            <a:ext cx="64807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状态*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80112" y="3131676"/>
            <a:ext cx="1512168" cy="792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/>
                <a:ea typeface="微软雅黑"/>
                <a:cs typeface="微软雅黑"/>
              </a:rPr>
              <a:t>NoSQL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sz="1400" dirty="0" err="1" smtClean="0">
                <a:latin typeface="微软雅黑"/>
                <a:ea typeface="微软雅黑"/>
                <a:cs typeface="微软雅黑"/>
              </a:rPr>
              <a:t>MongoDB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)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156176" y="2699628"/>
            <a:ext cx="360040" cy="43204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51920" y="4355812"/>
            <a:ext cx="3240360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JVM1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23928" y="4643844"/>
            <a:ext cx="1512168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规则实例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m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95936" y="4715852"/>
            <a:ext cx="64807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事件*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16016" y="4715852"/>
            <a:ext cx="64807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状态*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8104" y="4643844"/>
            <a:ext cx="1512168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规则实例</a:t>
            </a:r>
            <a:r>
              <a:rPr lang="zh-CN" altLang="zh-CN" sz="1400" dirty="0" smtClean="0">
                <a:latin typeface="微软雅黑"/>
                <a:ea typeface="微软雅黑"/>
                <a:cs typeface="微软雅黑"/>
              </a:rPr>
              <a:t>x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80112" y="4715852"/>
            <a:ext cx="64807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事件*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00192" y="4715852"/>
            <a:ext cx="64807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状态*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64288" y="4355812"/>
            <a:ext cx="1656184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JVM2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36296" y="4643844"/>
            <a:ext cx="1512168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规则实例</a:t>
            </a:r>
            <a:r>
              <a:rPr lang="zh-CN" altLang="zh-CN" sz="1400" dirty="0" smtClean="0">
                <a:latin typeface="微软雅黑"/>
                <a:ea typeface="微软雅黑"/>
                <a:cs typeface="微软雅黑"/>
              </a:rPr>
              <a:t>x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8304" y="4715852"/>
            <a:ext cx="64807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事件*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28384" y="4715852"/>
            <a:ext cx="64807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状态*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Bent Arrow 38"/>
          <p:cNvSpPr/>
          <p:nvPr/>
        </p:nvSpPr>
        <p:spPr>
          <a:xfrm rot="5400000">
            <a:off x="7344308" y="3167680"/>
            <a:ext cx="936104" cy="1440160"/>
          </a:xfrm>
          <a:prstGeom prst="bentArrow">
            <a:avLst>
              <a:gd name="adj1" fmla="val 25000"/>
              <a:gd name="adj2" fmla="val 24253"/>
              <a:gd name="adj3" fmla="val 25000"/>
              <a:gd name="adj4" fmla="val 456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499992" y="2699628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99992" y="3923764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9" idx="2"/>
            <a:endCxn id="35" idx="0"/>
          </p:cNvCxnSpPr>
          <p:nvPr/>
        </p:nvCxnSpPr>
        <p:spPr>
          <a:xfrm rot="16200000" flipH="1">
            <a:off x="6156176" y="2519608"/>
            <a:ext cx="432048" cy="324036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71600" y="55799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运行期实时监控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0643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实时流数据平台</a:t>
            </a:r>
            <a:r>
              <a:rPr kumimoji="1" lang="en-US" altLang="zh-CN" dirty="0"/>
              <a:t>—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冷热数据分离</a:t>
            </a:r>
            <a:endParaRPr kumimoji="1" lang="zh-CN" altLang="en-US" dirty="0"/>
          </a:p>
        </p:txBody>
      </p:sp>
      <p:sp>
        <p:nvSpPr>
          <p:cNvPr id="3" name="Rectangle 97"/>
          <p:cNvSpPr/>
          <p:nvPr/>
        </p:nvSpPr>
        <p:spPr>
          <a:xfrm>
            <a:off x="2483768" y="3645024"/>
            <a:ext cx="4392488" cy="1008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处理层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JVM</a:t>
            </a:r>
            <a:endParaRPr 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1340768"/>
            <a:ext cx="720080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SELECT</a:t>
            </a:r>
            <a:endParaRPr lang="en-US" sz="1200" dirty="0"/>
          </a:p>
        </p:txBody>
      </p:sp>
      <p:sp>
        <p:nvSpPr>
          <p:cNvPr id="5" name="Rectangle 5"/>
          <p:cNvSpPr/>
          <p:nvPr/>
        </p:nvSpPr>
        <p:spPr>
          <a:xfrm>
            <a:off x="2051720" y="1340768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P1. </a:t>
            </a:r>
            <a:r>
              <a:rPr lang="zh-CN" altLang="en-US" sz="1200" dirty="0" smtClean="0"/>
              <a:t>*</a:t>
            </a:r>
            <a:endParaRPr lang="en-US" sz="1600" dirty="0"/>
          </a:p>
        </p:txBody>
      </p:sp>
      <p:sp>
        <p:nvSpPr>
          <p:cNvPr id="6" name="Rectangle 6"/>
          <p:cNvSpPr/>
          <p:nvPr/>
        </p:nvSpPr>
        <p:spPr>
          <a:xfrm>
            <a:off x="2987824" y="1340768"/>
            <a:ext cx="648071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FROM</a:t>
            </a:r>
            <a:endParaRPr lang="en-US" sz="1050" dirty="0"/>
          </a:p>
        </p:txBody>
      </p:sp>
      <p:sp>
        <p:nvSpPr>
          <p:cNvPr id="7" name="Rectangle 7"/>
          <p:cNvSpPr/>
          <p:nvPr/>
        </p:nvSpPr>
        <p:spPr>
          <a:xfrm>
            <a:off x="3707904" y="134076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P1</a:t>
            </a:r>
            <a:endParaRPr lang="en-US" sz="1200" dirty="0"/>
          </a:p>
        </p:txBody>
      </p:sp>
      <p:sp>
        <p:nvSpPr>
          <p:cNvPr id="8" name="Rectangle 8"/>
          <p:cNvSpPr/>
          <p:nvPr/>
        </p:nvSpPr>
        <p:spPr>
          <a:xfrm>
            <a:off x="4211961" y="1340768"/>
            <a:ext cx="720080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WHERE</a:t>
            </a:r>
            <a:endParaRPr lang="en-US" sz="1050" dirty="0"/>
          </a:p>
        </p:txBody>
      </p:sp>
      <p:sp>
        <p:nvSpPr>
          <p:cNvPr id="9" name="Rectangle 9"/>
          <p:cNvSpPr/>
          <p:nvPr/>
        </p:nvSpPr>
        <p:spPr>
          <a:xfrm>
            <a:off x="5004048" y="1340768"/>
            <a:ext cx="158417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P1.id = P2.id</a:t>
            </a:r>
            <a:endParaRPr lang="en-US" sz="1200" dirty="0"/>
          </a:p>
        </p:txBody>
      </p:sp>
      <p:cxnSp>
        <p:nvCxnSpPr>
          <p:cNvPr id="10" name="Straight Connector 19"/>
          <p:cNvCxnSpPr/>
          <p:nvPr/>
        </p:nvCxnSpPr>
        <p:spPr>
          <a:xfrm>
            <a:off x="251520" y="3501008"/>
            <a:ext cx="8568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25"/>
          <p:cNvSpPr/>
          <p:nvPr/>
        </p:nvSpPr>
        <p:spPr>
          <a:xfrm>
            <a:off x="3059832" y="3717032"/>
            <a:ext cx="3096344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P’</a:t>
            </a:r>
            <a:endParaRPr lang="en-US" sz="1400" dirty="0"/>
          </a:p>
        </p:txBody>
      </p:sp>
      <p:sp>
        <p:nvSpPr>
          <p:cNvPr id="12" name="Rectangle 29"/>
          <p:cNvSpPr/>
          <p:nvPr/>
        </p:nvSpPr>
        <p:spPr>
          <a:xfrm>
            <a:off x="3419872" y="3789040"/>
            <a:ext cx="1152128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P1.id</a:t>
            </a:r>
            <a:endParaRPr lang="en-US" sz="1400" dirty="0"/>
          </a:p>
        </p:txBody>
      </p:sp>
      <p:sp>
        <p:nvSpPr>
          <p:cNvPr id="13" name="Rectangle 51"/>
          <p:cNvSpPr/>
          <p:nvPr/>
        </p:nvSpPr>
        <p:spPr>
          <a:xfrm>
            <a:off x="6660232" y="1340768"/>
            <a:ext cx="720080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WITHIN</a:t>
            </a:r>
            <a:endParaRPr lang="en-US" sz="1050" dirty="0"/>
          </a:p>
        </p:txBody>
      </p:sp>
      <p:sp>
        <p:nvSpPr>
          <p:cNvPr id="14" name="Rectangle 54"/>
          <p:cNvSpPr/>
          <p:nvPr/>
        </p:nvSpPr>
        <p:spPr>
          <a:xfrm>
            <a:off x="2195736" y="2852936"/>
            <a:ext cx="4824536" cy="5040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P2</a:t>
            </a:r>
            <a:endParaRPr lang="en-US" sz="1400" dirty="0"/>
          </a:p>
        </p:txBody>
      </p:sp>
      <p:sp>
        <p:nvSpPr>
          <p:cNvPr id="15" name="Rectangle 55"/>
          <p:cNvSpPr/>
          <p:nvPr/>
        </p:nvSpPr>
        <p:spPr>
          <a:xfrm>
            <a:off x="4355976" y="2924944"/>
            <a:ext cx="86409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header2</a:t>
            </a:r>
            <a:endParaRPr lang="en-US" sz="1400" dirty="0"/>
          </a:p>
        </p:txBody>
      </p:sp>
      <p:sp>
        <p:nvSpPr>
          <p:cNvPr id="16" name="Rectangle 56"/>
          <p:cNvSpPr/>
          <p:nvPr/>
        </p:nvSpPr>
        <p:spPr>
          <a:xfrm>
            <a:off x="5292080" y="2924944"/>
            <a:ext cx="79208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body2</a:t>
            </a:r>
            <a:endParaRPr lang="en-US" sz="1400" dirty="0"/>
          </a:p>
        </p:txBody>
      </p:sp>
      <p:sp>
        <p:nvSpPr>
          <p:cNvPr id="17" name="Rectangle 59"/>
          <p:cNvSpPr/>
          <p:nvPr/>
        </p:nvSpPr>
        <p:spPr>
          <a:xfrm>
            <a:off x="6156176" y="2924944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18" name="Rectangle 60"/>
          <p:cNvSpPr/>
          <p:nvPr/>
        </p:nvSpPr>
        <p:spPr>
          <a:xfrm>
            <a:off x="3491880" y="2924944"/>
            <a:ext cx="79208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time2</a:t>
            </a:r>
            <a:endParaRPr lang="en-US" sz="1400" dirty="0"/>
          </a:p>
        </p:txBody>
      </p:sp>
      <p:sp>
        <p:nvSpPr>
          <p:cNvPr id="19" name="Rectangle 64"/>
          <p:cNvSpPr/>
          <p:nvPr/>
        </p:nvSpPr>
        <p:spPr>
          <a:xfrm>
            <a:off x="2051720" y="1772816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P2. </a:t>
            </a:r>
            <a:r>
              <a:rPr lang="zh-CN" altLang="en-US" sz="1200" dirty="0" smtClean="0"/>
              <a:t>*</a:t>
            </a:r>
            <a:endParaRPr lang="en-US" sz="1600" dirty="0"/>
          </a:p>
        </p:txBody>
      </p:sp>
      <p:sp>
        <p:nvSpPr>
          <p:cNvPr id="20" name="Rectangle 66"/>
          <p:cNvSpPr/>
          <p:nvPr/>
        </p:nvSpPr>
        <p:spPr>
          <a:xfrm>
            <a:off x="3707904" y="1772816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P2</a:t>
            </a:r>
            <a:endParaRPr lang="en-US" sz="1200" dirty="0"/>
          </a:p>
        </p:txBody>
      </p:sp>
      <p:sp>
        <p:nvSpPr>
          <p:cNvPr id="21" name="Rectangle 70"/>
          <p:cNvSpPr/>
          <p:nvPr/>
        </p:nvSpPr>
        <p:spPr>
          <a:xfrm>
            <a:off x="7452320" y="1340768"/>
            <a:ext cx="72008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10Min</a:t>
            </a:r>
            <a:endParaRPr lang="en-US" sz="1600" dirty="0"/>
          </a:p>
        </p:txBody>
      </p:sp>
      <p:sp>
        <p:nvSpPr>
          <p:cNvPr id="22" name="Rectangle 73"/>
          <p:cNvSpPr/>
          <p:nvPr/>
        </p:nvSpPr>
        <p:spPr>
          <a:xfrm>
            <a:off x="2195736" y="2276872"/>
            <a:ext cx="4824536" cy="5040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P1</a:t>
            </a:r>
            <a:endParaRPr lang="en-US" sz="1400" dirty="0"/>
          </a:p>
        </p:txBody>
      </p:sp>
      <p:sp>
        <p:nvSpPr>
          <p:cNvPr id="23" name="Rectangle 74"/>
          <p:cNvSpPr/>
          <p:nvPr/>
        </p:nvSpPr>
        <p:spPr>
          <a:xfrm>
            <a:off x="4355976" y="2348880"/>
            <a:ext cx="86409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header1</a:t>
            </a:r>
            <a:endParaRPr lang="en-US" sz="1400" dirty="0"/>
          </a:p>
        </p:txBody>
      </p:sp>
      <p:sp>
        <p:nvSpPr>
          <p:cNvPr id="24" name="Rectangle 75"/>
          <p:cNvSpPr/>
          <p:nvPr/>
        </p:nvSpPr>
        <p:spPr>
          <a:xfrm>
            <a:off x="5292080" y="2348880"/>
            <a:ext cx="79208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body1</a:t>
            </a:r>
            <a:endParaRPr lang="en-US" sz="1400" dirty="0"/>
          </a:p>
        </p:txBody>
      </p:sp>
      <p:sp>
        <p:nvSpPr>
          <p:cNvPr id="25" name="Rectangle 76"/>
          <p:cNvSpPr/>
          <p:nvPr/>
        </p:nvSpPr>
        <p:spPr>
          <a:xfrm>
            <a:off x="6156176" y="2348880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6" name="Rectangle 77"/>
          <p:cNvSpPr/>
          <p:nvPr/>
        </p:nvSpPr>
        <p:spPr>
          <a:xfrm>
            <a:off x="3491880" y="2348880"/>
            <a:ext cx="79208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time1</a:t>
            </a:r>
            <a:endParaRPr lang="en-US" sz="1400" dirty="0"/>
          </a:p>
        </p:txBody>
      </p:sp>
      <p:sp>
        <p:nvSpPr>
          <p:cNvPr id="27" name="Rectangle 78"/>
          <p:cNvSpPr/>
          <p:nvPr/>
        </p:nvSpPr>
        <p:spPr>
          <a:xfrm>
            <a:off x="2627784" y="2348880"/>
            <a:ext cx="79208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28" name="Rectangle 79"/>
          <p:cNvSpPr/>
          <p:nvPr/>
        </p:nvSpPr>
        <p:spPr>
          <a:xfrm>
            <a:off x="4716016" y="3789040"/>
            <a:ext cx="1152128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P2.id</a:t>
            </a:r>
            <a:endParaRPr lang="en-US" sz="1400" dirty="0"/>
          </a:p>
        </p:txBody>
      </p:sp>
      <p:sp>
        <p:nvSpPr>
          <p:cNvPr id="29" name="Rectangle 80"/>
          <p:cNvSpPr/>
          <p:nvPr/>
        </p:nvSpPr>
        <p:spPr>
          <a:xfrm>
            <a:off x="1115616" y="5157192"/>
            <a:ext cx="7128792" cy="12961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/>
              <a:t>NoSQL</a:t>
            </a:r>
            <a:endParaRPr lang="en-US" sz="1400" dirty="0"/>
          </a:p>
        </p:txBody>
      </p:sp>
      <p:sp>
        <p:nvSpPr>
          <p:cNvPr id="30" name="Down Arrow 98"/>
          <p:cNvSpPr/>
          <p:nvPr/>
        </p:nvSpPr>
        <p:spPr>
          <a:xfrm>
            <a:off x="1619672" y="4725144"/>
            <a:ext cx="360040" cy="36004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9"/>
          <p:cNvSpPr/>
          <p:nvPr/>
        </p:nvSpPr>
        <p:spPr>
          <a:xfrm>
            <a:off x="1187624" y="3645024"/>
            <a:ext cx="1224136" cy="1008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接入层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Rectangle 100"/>
          <p:cNvSpPr/>
          <p:nvPr/>
        </p:nvSpPr>
        <p:spPr>
          <a:xfrm>
            <a:off x="6948264" y="3645024"/>
            <a:ext cx="1224136" cy="1008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接出层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Down Arrow 102"/>
          <p:cNvSpPr/>
          <p:nvPr/>
        </p:nvSpPr>
        <p:spPr>
          <a:xfrm rot="10800000">
            <a:off x="7380312" y="4725144"/>
            <a:ext cx="360040" cy="36004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03"/>
          <p:cNvSpPr/>
          <p:nvPr/>
        </p:nvSpPr>
        <p:spPr>
          <a:xfrm>
            <a:off x="1331640" y="3789040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P1</a:t>
            </a:r>
            <a:endParaRPr lang="en-US" sz="1200" dirty="0"/>
          </a:p>
        </p:txBody>
      </p:sp>
      <p:sp>
        <p:nvSpPr>
          <p:cNvPr id="35" name="Rectangle 104"/>
          <p:cNvSpPr/>
          <p:nvPr/>
        </p:nvSpPr>
        <p:spPr>
          <a:xfrm>
            <a:off x="1835696" y="3789040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P2</a:t>
            </a:r>
            <a:endParaRPr lang="en-US" sz="1200" dirty="0"/>
          </a:p>
        </p:txBody>
      </p:sp>
      <p:sp>
        <p:nvSpPr>
          <p:cNvPr id="36" name="Rectangle 105"/>
          <p:cNvSpPr/>
          <p:nvPr/>
        </p:nvSpPr>
        <p:spPr>
          <a:xfrm>
            <a:off x="7020272" y="3789040"/>
            <a:ext cx="108012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 = P1 + P2</a:t>
            </a:r>
            <a:endParaRPr lang="en-US" sz="1200" dirty="0"/>
          </a:p>
        </p:txBody>
      </p:sp>
      <p:sp>
        <p:nvSpPr>
          <p:cNvPr id="37" name="Rectangle 106"/>
          <p:cNvSpPr/>
          <p:nvPr/>
        </p:nvSpPr>
        <p:spPr>
          <a:xfrm>
            <a:off x="2195736" y="5805264"/>
            <a:ext cx="4824536" cy="5040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P2</a:t>
            </a:r>
            <a:endParaRPr lang="en-US" sz="1400" dirty="0"/>
          </a:p>
        </p:txBody>
      </p:sp>
      <p:sp>
        <p:nvSpPr>
          <p:cNvPr id="38" name="Rectangle 107"/>
          <p:cNvSpPr/>
          <p:nvPr/>
        </p:nvSpPr>
        <p:spPr>
          <a:xfrm>
            <a:off x="4355976" y="5877272"/>
            <a:ext cx="86409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header2</a:t>
            </a:r>
            <a:endParaRPr lang="en-US" sz="1400" dirty="0"/>
          </a:p>
        </p:txBody>
      </p:sp>
      <p:sp>
        <p:nvSpPr>
          <p:cNvPr id="39" name="Rectangle 108"/>
          <p:cNvSpPr/>
          <p:nvPr/>
        </p:nvSpPr>
        <p:spPr>
          <a:xfrm>
            <a:off x="5292080" y="5877272"/>
            <a:ext cx="79208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body2</a:t>
            </a:r>
            <a:endParaRPr lang="en-US" sz="1400" dirty="0"/>
          </a:p>
        </p:txBody>
      </p:sp>
      <p:sp>
        <p:nvSpPr>
          <p:cNvPr id="40" name="Rectangle 109"/>
          <p:cNvSpPr/>
          <p:nvPr/>
        </p:nvSpPr>
        <p:spPr>
          <a:xfrm>
            <a:off x="6156176" y="5877272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1" name="Rectangle 110"/>
          <p:cNvSpPr/>
          <p:nvPr/>
        </p:nvSpPr>
        <p:spPr>
          <a:xfrm>
            <a:off x="3491880" y="5877272"/>
            <a:ext cx="79208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time2</a:t>
            </a:r>
            <a:endParaRPr lang="en-US" sz="1400" dirty="0"/>
          </a:p>
        </p:txBody>
      </p:sp>
      <p:sp>
        <p:nvSpPr>
          <p:cNvPr id="42" name="Rectangle 111"/>
          <p:cNvSpPr/>
          <p:nvPr/>
        </p:nvSpPr>
        <p:spPr>
          <a:xfrm>
            <a:off x="2627784" y="5877272"/>
            <a:ext cx="79208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43" name="Rectangle 112"/>
          <p:cNvSpPr/>
          <p:nvPr/>
        </p:nvSpPr>
        <p:spPr>
          <a:xfrm>
            <a:off x="2195736" y="5229200"/>
            <a:ext cx="4824536" cy="5040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P1</a:t>
            </a:r>
            <a:endParaRPr lang="en-US" sz="1400" dirty="0"/>
          </a:p>
        </p:txBody>
      </p:sp>
      <p:sp>
        <p:nvSpPr>
          <p:cNvPr id="44" name="Rectangle 113"/>
          <p:cNvSpPr/>
          <p:nvPr/>
        </p:nvSpPr>
        <p:spPr>
          <a:xfrm>
            <a:off x="4355976" y="5301208"/>
            <a:ext cx="86409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header1</a:t>
            </a:r>
            <a:endParaRPr lang="en-US" sz="1400" dirty="0"/>
          </a:p>
        </p:txBody>
      </p:sp>
      <p:sp>
        <p:nvSpPr>
          <p:cNvPr id="45" name="Rectangle 114"/>
          <p:cNvSpPr/>
          <p:nvPr/>
        </p:nvSpPr>
        <p:spPr>
          <a:xfrm>
            <a:off x="5292080" y="5301208"/>
            <a:ext cx="79208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body1</a:t>
            </a:r>
            <a:endParaRPr lang="en-US" sz="1400" dirty="0"/>
          </a:p>
        </p:txBody>
      </p:sp>
      <p:sp>
        <p:nvSpPr>
          <p:cNvPr id="46" name="Rectangle 115"/>
          <p:cNvSpPr/>
          <p:nvPr/>
        </p:nvSpPr>
        <p:spPr>
          <a:xfrm>
            <a:off x="6156176" y="53012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7" name="Rectangle 116"/>
          <p:cNvSpPr/>
          <p:nvPr/>
        </p:nvSpPr>
        <p:spPr>
          <a:xfrm>
            <a:off x="3491880" y="5301208"/>
            <a:ext cx="79208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time1</a:t>
            </a:r>
            <a:endParaRPr lang="en-US" sz="1400" dirty="0"/>
          </a:p>
        </p:txBody>
      </p:sp>
      <p:sp>
        <p:nvSpPr>
          <p:cNvPr id="48" name="Rectangle 117"/>
          <p:cNvSpPr/>
          <p:nvPr/>
        </p:nvSpPr>
        <p:spPr>
          <a:xfrm>
            <a:off x="2627784" y="5301208"/>
            <a:ext cx="79208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49" name="Rectangle 49"/>
          <p:cNvSpPr/>
          <p:nvPr/>
        </p:nvSpPr>
        <p:spPr>
          <a:xfrm>
            <a:off x="2627784" y="2924944"/>
            <a:ext cx="79208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95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99156" y="2132856"/>
            <a:ext cx="2964932" cy="3043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企业级数据领域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59632" y="5373216"/>
            <a:ext cx="6433298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数据治理(元数据、数据标准、数据质量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  <a:endParaRPr 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0913" y="3767319"/>
            <a:ext cx="2683935" cy="8926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实时数据整合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流处理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  <a:endParaRPr 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0913" y="2471175"/>
            <a:ext cx="2683935" cy="8926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非实时数据整合(批处理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  <a:endParaRPr 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21444" y="2132856"/>
            <a:ext cx="999728" cy="3024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数据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发布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3202" y="2132856"/>
            <a:ext cx="999728" cy="30243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数据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可视化</a:t>
            </a:r>
            <a:endParaRPr 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9632" y="2132856"/>
            <a:ext cx="999728" cy="3043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数据源</a:t>
            </a:r>
            <a:endParaRPr lang="en-US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4490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案例：</a:t>
            </a:r>
            <a:br>
              <a:rPr lang="en-US" dirty="0" smtClean="0"/>
            </a:br>
            <a:r>
              <a:rPr lang="en-US" dirty="0" err="1" smtClean="0"/>
              <a:t>某电信运营商GPRS在线计费信令稽核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35540" y="1765189"/>
            <a:ext cx="1718147" cy="504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交换机</a:t>
            </a:r>
            <a:endParaRPr lang="en-US" sz="1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58207" y="1765189"/>
            <a:ext cx="1718147" cy="504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交换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机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2</a:t>
            </a:r>
            <a:endParaRPr lang="en-US" sz="1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3087" y="2269471"/>
            <a:ext cx="765696" cy="233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Mirror</a:t>
            </a:r>
            <a:endParaRPr lang="en-US" sz="105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3108" y="2269471"/>
            <a:ext cx="765696" cy="233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Mirror</a:t>
            </a:r>
            <a:endParaRPr lang="en-US" sz="105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83062" y="1765189"/>
            <a:ext cx="1718147" cy="504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交换机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N</a:t>
            </a:r>
            <a:endParaRPr lang="en-US" sz="1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77963" y="2269471"/>
            <a:ext cx="765696" cy="233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Mirror</a:t>
            </a:r>
            <a:endParaRPr lang="en-US" sz="105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7274" y="1531726"/>
            <a:ext cx="442224" cy="233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In</a:t>
            </a:r>
            <a:endParaRPr lang="en-US" sz="105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5370" y="1531726"/>
            <a:ext cx="442224" cy="233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Out</a:t>
            </a:r>
            <a:endParaRPr lang="en-US" sz="105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75967" y="1531726"/>
            <a:ext cx="442224" cy="233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In</a:t>
            </a:r>
            <a:endParaRPr lang="en-US" sz="105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4063" y="1531726"/>
            <a:ext cx="442224" cy="233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Out</a:t>
            </a:r>
            <a:endParaRPr lang="en-US" sz="105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54134" y="1531726"/>
            <a:ext cx="442224" cy="233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In</a:t>
            </a:r>
            <a:endParaRPr lang="en-US" sz="105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72230" y="1531726"/>
            <a:ext cx="442224" cy="233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Out</a:t>
            </a:r>
            <a:endParaRPr lang="en-US" sz="105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16863" y="2819112"/>
            <a:ext cx="1718147" cy="4669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采集代理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76883" y="2819112"/>
            <a:ext cx="1718147" cy="4669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采集代理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64617" y="2819112"/>
            <a:ext cx="1718147" cy="4669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采集代理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8" name="Straight Arrow Connector 17"/>
          <p:cNvCxnSpPr>
            <a:stCxn id="5" idx="2"/>
            <a:endCxn id="15" idx="0"/>
          </p:cNvCxnSpPr>
          <p:nvPr/>
        </p:nvCxnSpPr>
        <p:spPr>
          <a:xfrm>
            <a:off x="1975935" y="2502934"/>
            <a:ext cx="2" cy="31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6" idx="2"/>
            <a:endCxn id="16" idx="0"/>
          </p:cNvCxnSpPr>
          <p:nvPr/>
        </p:nvCxnSpPr>
        <p:spPr>
          <a:xfrm>
            <a:off x="4135956" y="2502934"/>
            <a:ext cx="1" cy="31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8" idx="2"/>
            <a:endCxn id="17" idx="0"/>
          </p:cNvCxnSpPr>
          <p:nvPr/>
        </p:nvCxnSpPr>
        <p:spPr>
          <a:xfrm flipH="1">
            <a:off x="7123691" y="2502934"/>
            <a:ext cx="937120" cy="31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ounded Rectangle 20"/>
          <p:cNvSpPr/>
          <p:nvPr/>
        </p:nvSpPr>
        <p:spPr>
          <a:xfrm>
            <a:off x="5253142" y="1765189"/>
            <a:ext cx="1718147" cy="504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交换机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M</a:t>
            </a:r>
            <a:endParaRPr lang="en-US" sz="1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2227" y="1531726"/>
            <a:ext cx="442224" cy="233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In</a:t>
            </a:r>
            <a:endParaRPr lang="en-US" sz="105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70323" y="1531726"/>
            <a:ext cx="442224" cy="233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Out</a:t>
            </a:r>
            <a:endParaRPr lang="en-US" sz="105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0029" y="2269471"/>
            <a:ext cx="765696" cy="233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Mirror</a:t>
            </a:r>
            <a:endParaRPr lang="en-US" sz="105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5" name="Straight Arrow Connector 24"/>
          <p:cNvCxnSpPr>
            <a:stCxn id="24" idx="2"/>
            <a:endCxn id="17" idx="0"/>
          </p:cNvCxnSpPr>
          <p:nvPr/>
        </p:nvCxnSpPr>
        <p:spPr>
          <a:xfrm>
            <a:off x="6102877" y="2502934"/>
            <a:ext cx="1020814" cy="31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ounded Rectangle 27"/>
          <p:cNvSpPr/>
          <p:nvPr/>
        </p:nvSpPr>
        <p:spPr>
          <a:xfrm>
            <a:off x="1306612" y="5356593"/>
            <a:ext cx="3539013" cy="4295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关系型数据</a:t>
            </a:r>
            <a:endParaRPr 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306612" y="6146016"/>
            <a:ext cx="7417180" cy="4295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UI (Web Console /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数据可视化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312606" y="3581853"/>
            <a:ext cx="7417179" cy="42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数据收集</a:t>
            </a:r>
            <a:endParaRPr 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71289" y="4241992"/>
            <a:ext cx="1758495" cy="15441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文件存储</a:t>
            </a:r>
            <a:endParaRPr 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1739498" y="3362084"/>
            <a:ext cx="684652" cy="1400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802790" y="3362084"/>
            <a:ext cx="684652" cy="1400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6781365" y="3362084"/>
            <a:ext cx="684652" cy="1400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2666929" y="4116307"/>
            <a:ext cx="684652" cy="1400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2666929" y="5120191"/>
            <a:ext cx="684652" cy="1400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2666929" y="5898570"/>
            <a:ext cx="684652" cy="1400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7496858" y="4125490"/>
            <a:ext cx="684652" cy="1400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7496858" y="5898570"/>
            <a:ext cx="684652" cy="1400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1452" y="2729824"/>
            <a:ext cx="8842158" cy="3948364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05438" y="4818056"/>
            <a:ext cx="1758495" cy="9681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NoSQL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对象存储</a:t>
            </a:r>
            <a:endParaRPr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1400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mongoDB</a:t>
            </a:r>
            <a:endParaRPr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5420629" y="4135809"/>
            <a:ext cx="403227" cy="96126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65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5720029" y="5910892"/>
            <a:ext cx="684652" cy="1400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1451" y="1876386"/>
            <a:ext cx="924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TLS / </a:t>
            </a:r>
            <a:r>
              <a:rPr lang="en-US" altLang="zh-CN" sz="1100" dirty="0" err="1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IPsec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Disabled</a:t>
            </a:r>
            <a:endParaRPr lang="en-US" sz="11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1451" y="1458849"/>
            <a:ext cx="8842158" cy="1213404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06612" y="4335607"/>
            <a:ext cx="3539013" cy="6192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信令分析</a:t>
            </a:r>
            <a:r>
              <a:rPr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实时流数据</a:t>
            </a:r>
            <a:r>
              <a:rPr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6683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1462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solidFill>
                  <a:schemeClr val="accent6">
                    <a:lumMod val="75000"/>
                  </a:schemeClr>
                </a:solidFill>
              </a:rPr>
              <a:t>Thanks!</a:t>
            </a:r>
            <a:endParaRPr lang="zh-CN" altLang="en-US" sz="9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/>
        <p:txBody>
          <a:bodyPr vert="horz" anchor="ctr"/>
          <a:lstStyle/>
          <a:p>
            <a:pPr marL="0" indent="0" algn="ctr">
              <a:buNone/>
            </a:pPr>
            <a:r>
              <a:rPr lang="zh-CN" altLang="en-US" dirty="0" smtClean="0"/>
              <a:t>数据治理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498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企业数据的规模、采集和存储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320365" y="1994589"/>
            <a:ext cx="158417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规模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Oval 3"/>
          <p:cNvSpPr/>
          <p:nvPr/>
        </p:nvSpPr>
        <p:spPr>
          <a:xfrm>
            <a:off x="1320365" y="1052426"/>
            <a:ext cx="1440470" cy="14404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100+</a:t>
            </a:r>
            <a:endParaRPr lang="en-US" altLang="zh-CN" sz="14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业务系统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83768" y="2492586"/>
            <a:ext cx="1440470" cy="14404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10,000+</a:t>
            </a:r>
            <a:endParaRPr lang="en-US" altLang="zh-CN" sz="14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数据库表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9512" y="2492896"/>
            <a:ext cx="1440470" cy="14404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100,000+</a:t>
            </a:r>
            <a:endParaRPr lang="en-US" altLang="zh-CN" sz="14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字段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Oval 6"/>
          <p:cNvSpPr/>
          <p:nvPr/>
        </p:nvSpPr>
        <p:spPr>
          <a:xfrm>
            <a:off x="6523199" y="1932995"/>
            <a:ext cx="1584176" cy="158417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存储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82612" y="1132213"/>
            <a:ext cx="1152128" cy="11521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RDBMS</a:t>
            </a:r>
            <a:endParaRPr lang="en-US" sz="1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23199" y="3167479"/>
            <a:ext cx="1071426" cy="10714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/>
                <a:ea typeface="微软雅黑"/>
                <a:cs typeface="微软雅黑"/>
              </a:rPr>
              <a:t>HBase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459768" y="1392935"/>
            <a:ext cx="1080120" cy="10801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/>
                <a:ea typeface="微软雅黑"/>
                <a:cs typeface="微软雅黑"/>
              </a:rPr>
              <a:t>TXT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75327" y="2625455"/>
            <a:ext cx="1080120" cy="10990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NoSQL</a:t>
            </a:r>
            <a:endParaRPr 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66241" y="2365104"/>
            <a:ext cx="1071426" cy="10714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HDFS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094579" y="4522078"/>
            <a:ext cx="1584176" cy="158417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采集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53992" y="3721296"/>
            <a:ext cx="1152128" cy="11521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SQL</a:t>
            </a:r>
            <a:endParaRPr lang="en-US" sz="1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94579" y="5756562"/>
            <a:ext cx="1071426" cy="107142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Java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31148" y="3982018"/>
            <a:ext cx="1080120" cy="1080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存储过程</a:t>
            </a:r>
            <a:endParaRPr 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46707" y="5214538"/>
            <a:ext cx="1080120" cy="10990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脚本</a:t>
            </a:r>
            <a:endParaRPr 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56858" y="4873424"/>
            <a:ext cx="1152189" cy="115218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Map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Reduce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86309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数据治理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从海量数据中获取价值的关键环节</a:t>
            </a:r>
            <a:endParaRPr lang="zh-CN" altLang="en-US" dirty="0"/>
          </a:p>
        </p:txBody>
      </p:sp>
      <p:grpSp>
        <p:nvGrpSpPr>
          <p:cNvPr id="10" name="组合 28"/>
          <p:cNvGrpSpPr>
            <a:grpSpLocks/>
          </p:cNvGrpSpPr>
          <p:nvPr/>
        </p:nvGrpSpPr>
        <p:grpSpPr bwMode="auto">
          <a:xfrm>
            <a:off x="430287" y="2276872"/>
            <a:ext cx="4321175" cy="3455987"/>
            <a:chOff x="314127" y="699542"/>
            <a:chExt cx="4833937" cy="4081463"/>
          </a:xfrm>
        </p:grpSpPr>
        <p:sp>
          <p:nvSpPr>
            <p:cNvPr id="11" name="Freeform 45"/>
            <p:cNvSpPr>
              <a:spLocks/>
            </p:cNvSpPr>
            <p:nvPr/>
          </p:nvSpPr>
          <p:spPr bwMode="gray">
            <a:xfrm flipH="1">
              <a:off x="314127" y="699542"/>
              <a:ext cx="2342381" cy="1962927"/>
            </a:xfrm>
            <a:custGeom>
              <a:avLst/>
              <a:gdLst>
                <a:gd name="T0" fmla="*/ 546184 w 1299"/>
                <a:gd name="T1" fmla="*/ 1962150 h 1008"/>
                <a:gd name="T2" fmla="*/ 2341562 w 1299"/>
                <a:gd name="T3" fmla="*/ 1962150 h 1008"/>
                <a:gd name="T4" fmla="*/ 2336154 w 1299"/>
                <a:gd name="T5" fmla="*/ 613172 h 1008"/>
                <a:gd name="T6" fmla="*/ 1698038 w 1299"/>
                <a:gd name="T7" fmla="*/ 0 h 1008"/>
                <a:gd name="T8" fmla="*/ 5408 w 1299"/>
                <a:gd name="T9" fmla="*/ 0 h 1008"/>
                <a:gd name="T10" fmla="*/ 0 w 1299"/>
                <a:gd name="T11" fmla="*/ 1407376 h 1008"/>
                <a:gd name="T12" fmla="*/ 546184 w 1299"/>
                <a:gd name="T13" fmla="*/ 1962150 h 10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9"/>
                <a:gd name="T22" fmla="*/ 0 h 1008"/>
                <a:gd name="T23" fmla="*/ 1299 w 1299"/>
                <a:gd name="T24" fmla="*/ 1008 h 10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9" h="1008">
                  <a:moveTo>
                    <a:pt x="303" y="1008"/>
                  </a:moveTo>
                  <a:cubicBezTo>
                    <a:pt x="801" y="1008"/>
                    <a:pt x="1299" y="1008"/>
                    <a:pt x="1299" y="1008"/>
                  </a:cubicBezTo>
                  <a:cubicBezTo>
                    <a:pt x="1299" y="1008"/>
                    <a:pt x="1297" y="661"/>
                    <a:pt x="1296" y="315"/>
                  </a:cubicBezTo>
                  <a:cubicBezTo>
                    <a:pt x="1290" y="150"/>
                    <a:pt x="1161" y="0"/>
                    <a:pt x="942" y="0"/>
                  </a:cubicBezTo>
                  <a:cubicBezTo>
                    <a:pt x="472" y="0"/>
                    <a:pt x="3" y="0"/>
                    <a:pt x="3" y="0"/>
                  </a:cubicBezTo>
                  <a:cubicBezTo>
                    <a:pt x="3" y="0"/>
                    <a:pt x="1" y="361"/>
                    <a:pt x="0" y="723"/>
                  </a:cubicBezTo>
                  <a:cubicBezTo>
                    <a:pt x="0" y="915"/>
                    <a:pt x="144" y="1002"/>
                    <a:pt x="303" y="1008"/>
                  </a:cubicBezTo>
                  <a:close/>
                </a:path>
              </a:pathLst>
            </a:custGeom>
            <a:solidFill>
              <a:srgbClr val="855AD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Freeform 46"/>
            <p:cNvSpPr>
              <a:spLocks/>
            </p:cNvSpPr>
            <p:nvPr/>
          </p:nvSpPr>
          <p:spPr bwMode="gray">
            <a:xfrm>
              <a:off x="2805682" y="699542"/>
              <a:ext cx="2342382" cy="1962927"/>
            </a:xfrm>
            <a:custGeom>
              <a:avLst/>
              <a:gdLst>
                <a:gd name="T0" fmla="*/ 546184 w 1299"/>
                <a:gd name="T1" fmla="*/ 1962150 h 1008"/>
                <a:gd name="T2" fmla="*/ 2341562 w 1299"/>
                <a:gd name="T3" fmla="*/ 1962150 h 1008"/>
                <a:gd name="T4" fmla="*/ 2336154 w 1299"/>
                <a:gd name="T5" fmla="*/ 613172 h 1008"/>
                <a:gd name="T6" fmla="*/ 1698038 w 1299"/>
                <a:gd name="T7" fmla="*/ 0 h 1008"/>
                <a:gd name="T8" fmla="*/ 5408 w 1299"/>
                <a:gd name="T9" fmla="*/ 0 h 1008"/>
                <a:gd name="T10" fmla="*/ 0 w 1299"/>
                <a:gd name="T11" fmla="*/ 1407376 h 1008"/>
                <a:gd name="T12" fmla="*/ 546184 w 1299"/>
                <a:gd name="T13" fmla="*/ 1962150 h 10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9"/>
                <a:gd name="T22" fmla="*/ 0 h 1008"/>
                <a:gd name="T23" fmla="*/ 1299 w 1299"/>
                <a:gd name="T24" fmla="*/ 1008 h 10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9" h="1008">
                  <a:moveTo>
                    <a:pt x="303" y="1008"/>
                  </a:moveTo>
                  <a:cubicBezTo>
                    <a:pt x="801" y="1008"/>
                    <a:pt x="1299" y="1008"/>
                    <a:pt x="1299" y="1008"/>
                  </a:cubicBezTo>
                  <a:cubicBezTo>
                    <a:pt x="1299" y="1008"/>
                    <a:pt x="1297" y="661"/>
                    <a:pt x="1296" y="315"/>
                  </a:cubicBezTo>
                  <a:cubicBezTo>
                    <a:pt x="1290" y="150"/>
                    <a:pt x="1161" y="0"/>
                    <a:pt x="942" y="0"/>
                  </a:cubicBezTo>
                  <a:cubicBezTo>
                    <a:pt x="472" y="0"/>
                    <a:pt x="3" y="0"/>
                    <a:pt x="3" y="0"/>
                  </a:cubicBezTo>
                  <a:cubicBezTo>
                    <a:pt x="3" y="0"/>
                    <a:pt x="1" y="361"/>
                    <a:pt x="0" y="723"/>
                  </a:cubicBezTo>
                  <a:cubicBezTo>
                    <a:pt x="0" y="915"/>
                    <a:pt x="144" y="1002"/>
                    <a:pt x="303" y="1008"/>
                  </a:cubicBezTo>
                  <a:close/>
                </a:path>
              </a:pathLst>
            </a:cu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3" name="Freeform 47"/>
            <p:cNvSpPr>
              <a:spLocks/>
            </p:cNvSpPr>
            <p:nvPr/>
          </p:nvSpPr>
          <p:spPr bwMode="gray">
            <a:xfrm>
              <a:off x="314127" y="2818078"/>
              <a:ext cx="2342381" cy="1962927"/>
            </a:xfrm>
            <a:custGeom>
              <a:avLst/>
              <a:gdLst>
                <a:gd name="T0" fmla="*/ 546184 w 1299"/>
                <a:gd name="T1" fmla="*/ 1962150 h 1008"/>
                <a:gd name="T2" fmla="*/ 2341562 w 1299"/>
                <a:gd name="T3" fmla="*/ 1962150 h 1008"/>
                <a:gd name="T4" fmla="*/ 2336154 w 1299"/>
                <a:gd name="T5" fmla="*/ 613172 h 1008"/>
                <a:gd name="T6" fmla="*/ 1698038 w 1299"/>
                <a:gd name="T7" fmla="*/ 0 h 1008"/>
                <a:gd name="T8" fmla="*/ 5408 w 1299"/>
                <a:gd name="T9" fmla="*/ 0 h 1008"/>
                <a:gd name="T10" fmla="*/ 0 w 1299"/>
                <a:gd name="T11" fmla="*/ 1407376 h 1008"/>
                <a:gd name="T12" fmla="*/ 546184 w 1299"/>
                <a:gd name="T13" fmla="*/ 1962150 h 10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9"/>
                <a:gd name="T22" fmla="*/ 0 h 1008"/>
                <a:gd name="T23" fmla="*/ 1299 w 1299"/>
                <a:gd name="T24" fmla="*/ 1008 h 10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9" h="1008">
                  <a:moveTo>
                    <a:pt x="303" y="1008"/>
                  </a:moveTo>
                  <a:cubicBezTo>
                    <a:pt x="801" y="1008"/>
                    <a:pt x="1299" y="1008"/>
                    <a:pt x="1299" y="1008"/>
                  </a:cubicBezTo>
                  <a:cubicBezTo>
                    <a:pt x="1299" y="1008"/>
                    <a:pt x="1297" y="661"/>
                    <a:pt x="1296" y="315"/>
                  </a:cubicBezTo>
                  <a:cubicBezTo>
                    <a:pt x="1290" y="150"/>
                    <a:pt x="1161" y="0"/>
                    <a:pt x="942" y="0"/>
                  </a:cubicBezTo>
                  <a:cubicBezTo>
                    <a:pt x="472" y="0"/>
                    <a:pt x="3" y="0"/>
                    <a:pt x="3" y="0"/>
                  </a:cubicBezTo>
                  <a:cubicBezTo>
                    <a:pt x="3" y="0"/>
                    <a:pt x="1" y="361"/>
                    <a:pt x="0" y="723"/>
                  </a:cubicBezTo>
                  <a:cubicBezTo>
                    <a:pt x="0" y="915"/>
                    <a:pt x="144" y="1002"/>
                    <a:pt x="303" y="1008"/>
                  </a:cubicBezTo>
                  <a:close/>
                </a:path>
              </a:pathLst>
            </a:custGeom>
            <a:solidFill>
              <a:srgbClr val="93C0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Freeform 48"/>
            <p:cNvSpPr>
              <a:spLocks/>
            </p:cNvSpPr>
            <p:nvPr/>
          </p:nvSpPr>
          <p:spPr bwMode="gray">
            <a:xfrm flipH="1">
              <a:off x="2805682" y="2818078"/>
              <a:ext cx="2342382" cy="1962927"/>
            </a:xfrm>
            <a:custGeom>
              <a:avLst/>
              <a:gdLst>
                <a:gd name="T0" fmla="*/ 546184 w 1299"/>
                <a:gd name="T1" fmla="*/ 1962150 h 1008"/>
                <a:gd name="T2" fmla="*/ 2341562 w 1299"/>
                <a:gd name="T3" fmla="*/ 1962150 h 1008"/>
                <a:gd name="T4" fmla="*/ 2336154 w 1299"/>
                <a:gd name="T5" fmla="*/ 613172 h 1008"/>
                <a:gd name="T6" fmla="*/ 1698038 w 1299"/>
                <a:gd name="T7" fmla="*/ 0 h 1008"/>
                <a:gd name="T8" fmla="*/ 5408 w 1299"/>
                <a:gd name="T9" fmla="*/ 0 h 1008"/>
                <a:gd name="T10" fmla="*/ 0 w 1299"/>
                <a:gd name="T11" fmla="*/ 1407376 h 1008"/>
                <a:gd name="T12" fmla="*/ 546184 w 1299"/>
                <a:gd name="T13" fmla="*/ 1962150 h 10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9"/>
                <a:gd name="T22" fmla="*/ 0 h 1008"/>
                <a:gd name="T23" fmla="*/ 1299 w 1299"/>
                <a:gd name="T24" fmla="*/ 1008 h 10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9" h="1008">
                  <a:moveTo>
                    <a:pt x="303" y="1008"/>
                  </a:moveTo>
                  <a:cubicBezTo>
                    <a:pt x="801" y="1008"/>
                    <a:pt x="1299" y="1008"/>
                    <a:pt x="1299" y="1008"/>
                  </a:cubicBezTo>
                  <a:cubicBezTo>
                    <a:pt x="1299" y="1008"/>
                    <a:pt x="1297" y="661"/>
                    <a:pt x="1296" y="315"/>
                  </a:cubicBezTo>
                  <a:cubicBezTo>
                    <a:pt x="1290" y="150"/>
                    <a:pt x="1161" y="0"/>
                    <a:pt x="942" y="0"/>
                  </a:cubicBezTo>
                  <a:cubicBezTo>
                    <a:pt x="472" y="0"/>
                    <a:pt x="3" y="0"/>
                    <a:pt x="3" y="0"/>
                  </a:cubicBezTo>
                  <a:cubicBezTo>
                    <a:pt x="3" y="0"/>
                    <a:pt x="1" y="361"/>
                    <a:pt x="0" y="723"/>
                  </a:cubicBezTo>
                  <a:cubicBezTo>
                    <a:pt x="0" y="915"/>
                    <a:pt x="144" y="1002"/>
                    <a:pt x="303" y="1008"/>
                  </a:cubicBezTo>
                  <a:close/>
                </a:path>
              </a:pathLst>
            </a:custGeom>
            <a:solidFill>
              <a:srgbClr val="4EA7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gray">
            <a:xfrm>
              <a:off x="1480878" y="1537582"/>
              <a:ext cx="2361916" cy="2362262"/>
            </a:xfrm>
            <a:prstGeom prst="ellipse">
              <a:avLst/>
            </a:prstGeom>
            <a:solidFill>
              <a:srgbClr val="FFFFFF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Text Box 50"/>
            <p:cNvSpPr txBox="1">
              <a:spLocks noChangeArrowheads="1"/>
            </p:cNvSpPr>
            <p:nvPr/>
          </p:nvSpPr>
          <p:spPr bwMode="gray">
            <a:xfrm>
              <a:off x="543215" y="1156996"/>
              <a:ext cx="1791860" cy="3998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数据质量低</a:t>
              </a:r>
              <a:endParaRPr lang="en-US" altLang="zh-CN" sz="1600" b="1" kern="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Text Box 52"/>
            <p:cNvSpPr txBox="1">
              <a:spLocks noChangeArrowheads="1"/>
            </p:cNvSpPr>
            <p:nvPr/>
          </p:nvSpPr>
          <p:spPr bwMode="gray">
            <a:xfrm>
              <a:off x="3089822" y="1156996"/>
              <a:ext cx="1793636" cy="3998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难以实时分析</a:t>
              </a:r>
              <a:endParaRPr lang="en-US" altLang="zh-CN" sz="1600" b="1" kern="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Text Box 53"/>
            <p:cNvSpPr txBox="1">
              <a:spLocks noChangeArrowheads="1"/>
            </p:cNvSpPr>
            <p:nvPr/>
          </p:nvSpPr>
          <p:spPr bwMode="gray">
            <a:xfrm>
              <a:off x="394041" y="3830476"/>
              <a:ext cx="2170122" cy="399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难以处理海量数据</a:t>
              </a:r>
              <a:endParaRPr lang="en-US" altLang="zh-CN" sz="1600" b="1" kern="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Text Box 54"/>
            <p:cNvSpPr txBox="1">
              <a:spLocks noChangeArrowheads="1"/>
            </p:cNvSpPr>
            <p:nvPr/>
          </p:nvSpPr>
          <p:spPr bwMode="gray">
            <a:xfrm>
              <a:off x="2972614" y="3830476"/>
              <a:ext cx="1910844" cy="3998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复杂数据集成</a:t>
              </a:r>
              <a:endParaRPr lang="en-US" altLang="zh-CN" sz="1600" b="1" kern="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0" name="Rectangle 55"/>
            <p:cNvSpPr>
              <a:spLocks noChangeArrowheads="1"/>
            </p:cNvSpPr>
            <p:nvPr/>
          </p:nvSpPr>
          <p:spPr bwMode="auto">
            <a:xfrm>
              <a:off x="1898209" y="2060655"/>
              <a:ext cx="737372" cy="436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/>
                  <a:ea typeface="微软雅黑"/>
                  <a:cs typeface="微软雅黑"/>
                </a:rPr>
                <a:t>质量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" name="Rectangle 56"/>
            <p:cNvSpPr>
              <a:spLocks noChangeArrowheads="1"/>
            </p:cNvSpPr>
            <p:nvPr/>
          </p:nvSpPr>
          <p:spPr bwMode="auto">
            <a:xfrm>
              <a:off x="2953080" y="2060655"/>
              <a:ext cx="723026" cy="436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/>
                  <a:ea typeface="微软雅黑"/>
                  <a:cs typeface="微软雅黑"/>
                </a:rPr>
                <a:t>实时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" name="Rectangle 57"/>
            <p:cNvSpPr>
              <a:spLocks noChangeArrowheads="1"/>
            </p:cNvSpPr>
            <p:nvPr/>
          </p:nvSpPr>
          <p:spPr bwMode="auto">
            <a:xfrm>
              <a:off x="1898209" y="3052429"/>
              <a:ext cx="737372" cy="436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/>
                  <a:ea typeface="微软雅黑"/>
                  <a:cs typeface="微软雅黑"/>
                </a:rPr>
                <a:t>海量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3" name="Rectangle 58"/>
            <p:cNvSpPr>
              <a:spLocks noChangeArrowheads="1"/>
            </p:cNvSpPr>
            <p:nvPr/>
          </p:nvSpPr>
          <p:spPr bwMode="auto">
            <a:xfrm>
              <a:off x="2953080" y="3052429"/>
              <a:ext cx="737372" cy="436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/>
                  <a:ea typeface="微软雅黑"/>
                  <a:cs typeface="微软雅黑"/>
                </a:rPr>
                <a:t>集成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542855" y="2367359"/>
            <a:ext cx="3349625" cy="3294063"/>
          </a:xfrm>
          <a:prstGeom prst="roundRect">
            <a:avLst>
              <a:gd name="adj" fmla="val 74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面向大数据的新一代数据平台</a:t>
            </a:r>
          </a:p>
        </p:txBody>
      </p:sp>
      <p:sp>
        <p:nvSpPr>
          <p:cNvPr id="25" name="矩形 24"/>
          <p:cNvSpPr/>
          <p:nvPr/>
        </p:nvSpPr>
        <p:spPr>
          <a:xfrm>
            <a:off x="5830366" y="4637005"/>
            <a:ext cx="2808312" cy="529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大数据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治理能力</a:t>
            </a:r>
          </a:p>
        </p:txBody>
      </p:sp>
      <p:sp>
        <p:nvSpPr>
          <p:cNvPr id="26" name="矩形 25"/>
          <p:cNvSpPr/>
          <p:nvPr/>
        </p:nvSpPr>
        <p:spPr>
          <a:xfrm>
            <a:off x="5813511" y="2542299"/>
            <a:ext cx="2808312" cy="5295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海量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数据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分析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挖掘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能力</a:t>
            </a:r>
          </a:p>
        </p:txBody>
      </p:sp>
      <p:sp>
        <p:nvSpPr>
          <p:cNvPr id="27" name="矩形 26"/>
          <p:cNvSpPr/>
          <p:nvPr/>
        </p:nvSpPr>
        <p:spPr>
          <a:xfrm>
            <a:off x="5830366" y="3938769"/>
            <a:ext cx="2808312" cy="529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多元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数据集成能力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13511" y="3240534"/>
            <a:ext cx="2808312" cy="5295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基于数据流实时分析处理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822899" y="3502422"/>
            <a:ext cx="863600" cy="922337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TextBox 2"/>
          <p:cNvSpPr txBox="1"/>
          <p:nvPr/>
        </p:nvSpPr>
        <p:spPr>
          <a:xfrm>
            <a:off x="2177013" y="3742134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</a:t>
            </a:r>
            <a:endParaRPr lang="zh-CN" altLang="en-US" sz="2400" b="1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5131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银行业：数据质量提升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1052736"/>
            <a:ext cx="8496944" cy="206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800"/>
              </a:lnSpc>
              <a:spcBef>
                <a:spcPct val="20000"/>
              </a:spcBef>
              <a:buClr>
                <a:schemeClr val="accent6"/>
              </a:buClr>
              <a:buFont typeface="Wingdings" charset="2"/>
              <a:buChar char="u"/>
            </a:pPr>
            <a:r>
              <a:rPr lang="zh-CN" altLang="en-GB" dirty="0">
                <a:latin typeface="微软雅黑"/>
                <a:ea typeface="微软雅黑"/>
                <a:cs typeface="微软雅黑"/>
              </a:rPr>
              <a:t>近年来，银监会非现场监管信息系统和客户风险统计信息系统不断完善，数据</a:t>
            </a:r>
            <a:r>
              <a:rPr lang="zh-CN" altLang="en-GB" b="1" dirty="0">
                <a:latin typeface="微软雅黑"/>
                <a:ea typeface="微软雅黑"/>
                <a:cs typeface="微软雅黑"/>
              </a:rPr>
              <a:t>及时性</a:t>
            </a:r>
            <a:r>
              <a:rPr lang="zh-CN" altLang="en-GB" dirty="0">
                <a:latin typeface="微软雅黑"/>
                <a:ea typeface="微软雅黑"/>
                <a:cs typeface="微软雅黑"/>
              </a:rPr>
              <a:t>和</a:t>
            </a:r>
            <a:r>
              <a:rPr lang="zh-CN" altLang="en-GB" b="1" dirty="0">
                <a:latin typeface="微软雅黑"/>
                <a:ea typeface="微软雅黑"/>
                <a:cs typeface="微软雅黑"/>
              </a:rPr>
              <a:t>全面性</a:t>
            </a:r>
            <a:r>
              <a:rPr lang="zh-CN" altLang="en-GB" dirty="0">
                <a:latin typeface="微软雅黑"/>
                <a:ea typeface="微软雅黑"/>
                <a:cs typeface="微软雅黑"/>
              </a:rPr>
              <a:t>基本可以保证，但在</a:t>
            </a:r>
            <a:r>
              <a:rPr lang="zh-CN" altLang="en-GB" b="1" dirty="0">
                <a:latin typeface="微软雅黑"/>
                <a:ea typeface="微软雅黑"/>
                <a:cs typeface="微软雅黑"/>
              </a:rPr>
              <a:t>准确性</a:t>
            </a:r>
            <a:r>
              <a:rPr lang="zh-CN" altLang="en-GB" dirty="0">
                <a:latin typeface="微软雅黑"/>
                <a:ea typeface="微软雅黑"/>
                <a:cs typeface="微软雅黑"/>
              </a:rPr>
              <a:t>上存在较大差距。</a:t>
            </a:r>
          </a:p>
          <a:p>
            <a:pPr marL="285750" indent="-285750">
              <a:lnSpc>
                <a:spcPts val="3800"/>
              </a:lnSpc>
              <a:spcBef>
                <a:spcPct val="20000"/>
              </a:spcBef>
              <a:buClr>
                <a:schemeClr val="accent6"/>
              </a:buClr>
              <a:buFont typeface="Wingdings" charset="2"/>
              <a:buChar char="u"/>
            </a:pPr>
            <a:r>
              <a:rPr lang="en-GB" altLang="zh-CN" dirty="0">
                <a:latin typeface="微软雅黑"/>
                <a:ea typeface="微软雅黑"/>
                <a:cs typeface="微软雅黑"/>
              </a:rPr>
              <a:t>2009</a:t>
            </a:r>
            <a:r>
              <a:rPr lang="zh-CN" altLang="en-GB" dirty="0">
                <a:latin typeface="微软雅黑"/>
                <a:ea typeface="微软雅黑"/>
                <a:cs typeface="微软雅黑"/>
              </a:rPr>
              <a:t>年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—2011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年</a:t>
            </a:r>
            <a:r>
              <a:rPr lang="zh-CN" altLang="en-GB" dirty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银监会</a:t>
            </a:r>
            <a:r>
              <a:rPr lang="zh-CN" altLang="en-GB" dirty="0">
                <a:latin typeface="微软雅黑"/>
                <a:ea typeface="微软雅黑"/>
                <a:cs typeface="微软雅黑"/>
              </a:rPr>
              <a:t>统计部先后组织对</a:t>
            </a:r>
            <a:r>
              <a:rPr lang="en-GB" altLang="zh-CN" dirty="0">
                <a:latin typeface="微软雅黑"/>
                <a:ea typeface="微软雅黑"/>
                <a:cs typeface="微软雅黑"/>
              </a:rPr>
              <a:t>7</a:t>
            </a:r>
            <a:r>
              <a:rPr lang="zh-CN" altLang="en-GB" dirty="0">
                <a:latin typeface="微软雅黑"/>
                <a:ea typeface="微软雅黑"/>
                <a:cs typeface="微软雅黑"/>
              </a:rPr>
              <a:t>家银行开展统计现场检查，累计发出了</a:t>
            </a:r>
            <a:r>
              <a:rPr lang="en-GB" altLang="zh-CN" dirty="0">
                <a:latin typeface="微软雅黑"/>
                <a:ea typeface="微软雅黑"/>
                <a:cs typeface="微软雅黑"/>
              </a:rPr>
              <a:t>345</a:t>
            </a:r>
            <a:r>
              <a:rPr lang="zh-CN" altLang="en-GB" dirty="0">
                <a:latin typeface="微软雅黑"/>
                <a:ea typeface="微软雅黑"/>
                <a:cs typeface="微软雅黑"/>
              </a:rPr>
              <a:t>份事实确认书，</a:t>
            </a:r>
            <a:r>
              <a:rPr lang="zh-CN" altLang="en-GB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发现了</a:t>
            </a:r>
            <a:r>
              <a:rPr lang="en-GB" altLang="zh-CN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5000</a:t>
            </a:r>
            <a:r>
              <a:rPr lang="zh-CN" altLang="en-GB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多亿元的数据差错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。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356992"/>
            <a:ext cx="5074444" cy="3100564"/>
          </a:xfrm>
          <a:prstGeom prst="rect">
            <a:avLst/>
          </a:prstGeom>
        </p:spPr>
      </p:pic>
      <p:sp>
        <p:nvSpPr>
          <p:cNvPr id="5" name="矩形 46"/>
          <p:cNvSpPr/>
          <p:nvPr/>
        </p:nvSpPr>
        <p:spPr>
          <a:xfrm>
            <a:off x="323528" y="3501008"/>
            <a:ext cx="3528392" cy="103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800"/>
              </a:lnSpc>
              <a:spcBef>
                <a:spcPct val="20000"/>
              </a:spcBef>
              <a:buClr>
                <a:schemeClr val="accent6"/>
              </a:buClr>
              <a:buFont typeface="Wingdings" charset="2"/>
              <a:buChar char="u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2011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年，银监会启动银行业数据质量提升工作。</a:t>
            </a:r>
            <a:endParaRPr lang="zh-CN" altLang="en-GB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093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数据治理在技术平台的三个方面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30610660"/>
              </p:ext>
            </p:extLst>
          </p:nvPr>
        </p:nvGraphicFramePr>
        <p:xfrm>
          <a:off x="-76200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5796136" y="2240868"/>
            <a:ext cx="295232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建立元数据与数据标准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6136" y="3392693"/>
            <a:ext cx="295232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建立数据管理流程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6136" y="4545541"/>
            <a:ext cx="295232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监控与审计提升数据质量</a:t>
            </a:r>
            <a:endParaRPr lang="en-US" sz="14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6062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了解数据资产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340768"/>
            <a:ext cx="7848600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4F81BD">
                <a:gamma/>
                <a:shade val="60000"/>
                <a:invGamma/>
              </a:srgbClr>
            </a:prstShdw>
          </a:effectLst>
        </p:spPr>
      </p:pic>
      <p:sp>
        <p:nvSpPr>
          <p:cNvPr id="4" name="矩形 53"/>
          <p:cNvSpPr/>
          <p:nvPr/>
        </p:nvSpPr>
        <p:spPr>
          <a:xfrm>
            <a:off x="611188" y="5095206"/>
            <a:ext cx="2525712" cy="1614487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点：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系统信息、数据库信息、区域信息、文件信息、报表信息、表信息、字段信息、维度信息、指标信息、</a:t>
            </a:r>
          </a:p>
        </p:txBody>
      </p:sp>
      <p:sp>
        <p:nvSpPr>
          <p:cNvPr id="5" name="矩形 54"/>
          <p:cNvSpPr/>
          <p:nvPr/>
        </p:nvSpPr>
        <p:spPr>
          <a:xfrm>
            <a:off x="3397250" y="5095206"/>
            <a:ext cx="2543175" cy="1614487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线：</a:t>
            </a:r>
            <a:endParaRPr kumimoji="0" lang="en-US" altLang="zh-CN" sz="14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系统间关系信息、数据库间关系、</a:t>
            </a: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ETL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加工关系（表间关系、字段间关系）、基础指标和复杂指标的关系、指标和指标主题的关系</a:t>
            </a:r>
          </a:p>
        </p:txBody>
      </p:sp>
      <p:sp>
        <p:nvSpPr>
          <p:cNvPr id="6" name="矩形 55"/>
          <p:cNvSpPr/>
          <p:nvPr/>
        </p:nvSpPr>
        <p:spPr>
          <a:xfrm>
            <a:off x="6199188" y="5095206"/>
            <a:ext cx="2260600" cy="1614487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面：</a:t>
            </a:r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基于数据关系的系统组织信息</a:t>
            </a:r>
          </a:p>
        </p:txBody>
      </p:sp>
    </p:spTree>
    <p:extLst>
      <p:ext uri="{BB962C8B-B14F-4D97-AF65-F5344CB8AC3E}">
        <p14:creationId xmlns:p14="http://schemas.microsoft.com/office/powerpoint/2010/main" val="57592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数据治理平台</a:t>
            </a:r>
            <a:endParaRPr lang="en-US" dirty="0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429000" y="6625431"/>
            <a:ext cx="2133600" cy="476250"/>
          </a:xfrm>
        </p:spPr>
        <p:txBody>
          <a:bodyPr/>
          <a:lstStyle/>
          <a:p>
            <a:fld id="{BD61978C-FD3D-4268-8D6C-034E9AD544A3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4" name="灯片编号占位符 2"/>
          <p:cNvSpPr txBox="1">
            <a:spLocks/>
          </p:cNvSpPr>
          <p:nvPr/>
        </p:nvSpPr>
        <p:spPr bwMode="auto">
          <a:xfrm>
            <a:off x="8026400" y="6633371"/>
            <a:ext cx="722064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3186E5CE-7E30-4AAE-BD42-9A671C607C15}" type="slidenum">
              <a:rPr lang="zh-TW" altLang="en-GB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pPr/>
              <a:t>9</a:t>
            </a:fld>
            <a:endParaRPr lang="en-GB" altLang="zh-TW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5"/>
          <p:cNvSpPr/>
          <p:nvPr/>
        </p:nvSpPr>
        <p:spPr>
          <a:xfrm>
            <a:off x="177800" y="1280319"/>
            <a:ext cx="8001000" cy="2100262"/>
          </a:xfrm>
          <a:prstGeom prst="roundRect">
            <a:avLst>
              <a:gd name="adj" fmla="val 4815"/>
            </a:avLst>
          </a:prstGeom>
          <a:gradFill>
            <a:gsLst>
              <a:gs pos="10000">
                <a:schemeClr val="accent3">
                  <a:lumMod val="85000"/>
                </a:schemeClr>
              </a:gs>
              <a:gs pos="100000">
                <a:srgbClr val="8FB2FF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b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</a:p>
        </p:txBody>
      </p:sp>
      <p:sp>
        <p:nvSpPr>
          <p:cNvPr id="6" name="圆角矩形 6"/>
          <p:cNvSpPr/>
          <p:nvPr/>
        </p:nvSpPr>
        <p:spPr>
          <a:xfrm>
            <a:off x="176215" y="3521869"/>
            <a:ext cx="8002587" cy="2216150"/>
          </a:xfrm>
          <a:prstGeom prst="roundRect">
            <a:avLst>
              <a:gd name="adj" fmla="val 4815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b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</a:p>
        </p:txBody>
      </p:sp>
      <p:sp>
        <p:nvSpPr>
          <p:cNvPr id="7" name="圆角矩形 7"/>
          <p:cNvSpPr/>
          <p:nvPr/>
        </p:nvSpPr>
        <p:spPr>
          <a:xfrm>
            <a:off x="676275" y="3593308"/>
            <a:ext cx="2166938" cy="2073275"/>
          </a:xfrm>
          <a:prstGeom prst="roundRect">
            <a:avLst>
              <a:gd name="adj" fmla="val 8766"/>
            </a:avLst>
          </a:prstGeom>
          <a:gradFill>
            <a:gsLst>
              <a:gs pos="10000">
                <a:schemeClr val="bg2">
                  <a:lumMod val="60000"/>
                  <a:lumOff val="40000"/>
                </a:schemeClr>
              </a:gs>
              <a:gs pos="100000">
                <a:srgbClr val="8FB2FF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元数据管理</a:t>
            </a:r>
          </a:p>
        </p:txBody>
      </p:sp>
      <p:sp>
        <p:nvSpPr>
          <p:cNvPr id="8" name="圆角矩形 8"/>
          <p:cNvSpPr/>
          <p:nvPr/>
        </p:nvSpPr>
        <p:spPr>
          <a:xfrm>
            <a:off x="8258177" y="1216819"/>
            <a:ext cx="720725" cy="4521200"/>
          </a:xfrm>
          <a:prstGeom prst="roundRect">
            <a:avLst>
              <a:gd name="adj" fmla="val 4815"/>
            </a:avLst>
          </a:prstGeom>
          <a:solidFill>
            <a:srgbClr val="00B05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sp>
        <p:nvSpPr>
          <p:cNvPr id="9" name="圆角矩形 9"/>
          <p:cNvSpPr/>
          <p:nvPr/>
        </p:nvSpPr>
        <p:spPr>
          <a:xfrm>
            <a:off x="8397875" y="4615656"/>
            <a:ext cx="431800" cy="788988"/>
          </a:xfrm>
          <a:prstGeom prst="roundRect">
            <a:avLst>
              <a:gd name="adj" fmla="val 8766"/>
            </a:avLst>
          </a:prstGeom>
          <a:solidFill>
            <a:srgbClr val="92D05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二次开发</a:t>
            </a:r>
          </a:p>
        </p:txBody>
      </p:sp>
      <p:sp>
        <p:nvSpPr>
          <p:cNvPr id="10" name="圆角矩形 10"/>
          <p:cNvSpPr/>
          <p:nvPr/>
        </p:nvSpPr>
        <p:spPr>
          <a:xfrm>
            <a:off x="8397875" y="1758156"/>
            <a:ext cx="431800" cy="788988"/>
          </a:xfrm>
          <a:prstGeom prst="roundRect">
            <a:avLst>
              <a:gd name="adj" fmla="val 8766"/>
            </a:avLst>
          </a:prstGeom>
          <a:solidFill>
            <a:srgbClr val="92D05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权限集成</a:t>
            </a:r>
          </a:p>
        </p:txBody>
      </p:sp>
      <p:sp>
        <p:nvSpPr>
          <p:cNvPr id="11" name="圆角矩形 11"/>
          <p:cNvSpPr/>
          <p:nvPr/>
        </p:nvSpPr>
        <p:spPr>
          <a:xfrm>
            <a:off x="8397875" y="2710656"/>
            <a:ext cx="431800" cy="788988"/>
          </a:xfrm>
          <a:prstGeom prst="roundRect">
            <a:avLst>
              <a:gd name="adj" fmla="val 8766"/>
            </a:avLst>
          </a:prstGeom>
          <a:solidFill>
            <a:srgbClr val="92D05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数据访问</a:t>
            </a:r>
          </a:p>
        </p:txBody>
      </p:sp>
      <p:sp>
        <p:nvSpPr>
          <p:cNvPr id="12" name="圆角矩形 12"/>
          <p:cNvSpPr/>
          <p:nvPr/>
        </p:nvSpPr>
        <p:spPr>
          <a:xfrm>
            <a:off x="8397875" y="3663156"/>
            <a:ext cx="431800" cy="788988"/>
          </a:xfrm>
          <a:prstGeom prst="roundRect">
            <a:avLst>
              <a:gd name="adj" fmla="val 8766"/>
            </a:avLst>
          </a:prstGeom>
          <a:solidFill>
            <a:srgbClr val="92D05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分析服务</a:t>
            </a:r>
          </a:p>
        </p:txBody>
      </p:sp>
      <p:sp>
        <p:nvSpPr>
          <p:cNvPr id="13" name="圆角矩形 13"/>
          <p:cNvSpPr/>
          <p:nvPr/>
        </p:nvSpPr>
        <p:spPr>
          <a:xfrm>
            <a:off x="684213" y="1928021"/>
            <a:ext cx="2303462" cy="1381125"/>
          </a:xfrm>
          <a:prstGeom prst="roundRect">
            <a:avLst>
              <a:gd name="adj" fmla="val 8766"/>
            </a:avLst>
          </a:prstGeom>
          <a:gradFill>
            <a:gsLst>
              <a:gs pos="10000">
                <a:schemeClr val="accent2">
                  <a:lumMod val="20000"/>
                  <a:lumOff val="80000"/>
                </a:schemeClr>
              </a:gs>
              <a:gs pos="100000">
                <a:srgbClr val="8FB2FF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元数据应用</a:t>
            </a:r>
          </a:p>
        </p:txBody>
      </p:sp>
      <p:sp>
        <p:nvSpPr>
          <p:cNvPr id="14" name="圆角矩形 14"/>
          <p:cNvSpPr/>
          <p:nvPr/>
        </p:nvSpPr>
        <p:spPr>
          <a:xfrm>
            <a:off x="2987675" y="3593308"/>
            <a:ext cx="2736850" cy="2073275"/>
          </a:xfrm>
          <a:prstGeom prst="roundRect">
            <a:avLst>
              <a:gd name="adj" fmla="val 8766"/>
            </a:avLst>
          </a:prstGeom>
          <a:gradFill>
            <a:gsLst>
              <a:gs pos="10000">
                <a:schemeClr val="bg2">
                  <a:lumMod val="60000"/>
                  <a:lumOff val="40000"/>
                </a:schemeClr>
              </a:gs>
              <a:gs pos="100000">
                <a:srgbClr val="8FB2FF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数据质量管理</a:t>
            </a:r>
          </a:p>
        </p:txBody>
      </p:sp>
      <p:sp>
        <p:nvSpPr>
          <p:cNvPr id="15" name="圆角矩形 15"/>
          <p:cNvSpPr/>
          <p:nvPr/>
        </p:nvSpPr>
        <p:spPr>
          <a:xfrm>
            <a:off x="5867402" y="3593308"/>
            <a:ext cx="2168525" cy="2073275"/>
          </a:xfrm>
          <a:prstGeom prst="roundRect">
            <a:avLst>
              <a:gd name="adj" fmla="val 8766"/>
            </a:avLst>
          </a:prstGeom>
          <a:gradFill>
            <a:gsLst>
              <a:gs pos="10000">
                <a:schemeClr val="bg2">
                  <a:lumMod val="60000"/>
                  <a:lumOff val="40000"/>
                </a:schemeClr>
              </a:gs>
              <a:gs pos="100000">
                <a:srgbClr val="8FB2FF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数据标准管理</a:t>
            </a:r>
          </a:p>
        </p:txBody>
      </p:sp>
      <p:sp>
        <p:nvSpPr>
          <p:cNvPr id="16" name="圆角矩形 16"/>
          <p:cNvSpPr/>
          <p:nvPr/>
        </p:nvSpPr>
        <p:spPr>
          <a:xfrm>
            <a:off x="684215" y="1351758"/>
            <a:ext cx="7343775" cy="379413"/>
          </a:xfrm>
          <a:prstGeom prst="roundRect">
            <a:avLst>
              <a:gd name="adj" fmla="val 8766"/>
            </a:avLst>
          </a:prstGeom>
          <a:solidFill>
            <a:srgbClr val="00B0F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数据管控流程管理</a:t>
            </a:r>
          </a:p>
        </p:txBody>
      </p:sp>
      <p:sp>
        <p:nvSpPr>
          <p:cNvPr id="17" name="圆角矩形 17"/>
          <p:cNvSpPr/>
          <p:nvPr/>
        </p:nvSpPr>
        <p:spPr>
          <a:xfrm>
            <a:off x="798515" y="2359819"/>
            <a:ext cx="2117725" cy="31591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辅助业务应用</a:t>
            </a:r>
          </a:p>
        </p:txBody>
      </p:sp>
      <p:sp>
        <p:nvSpPr>
          <p:cNvPr id="18" name="圆角矩形 18"/>
          <p:cNvSpPr/>
          <p:nvPr/>
        </p:nvSpPr>
        <p:spPr>
          <a:xfrm>
            <a:off x="785815" y="3925094"/>
            <a:ext cx="1914525" cy="315912"/>
          </a:xfrm>
          <a:prstGeom prst="roundRect">
            <a:avLst>
              <a:gd name="adj" fmla="val 876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元数据基础管理</a:t>
            </a:r>
          </a:p>
        </p:txBody>
      </p:sp>
      <p:sp>
        <p:nvSpPr>
          <p:cNvPr id="19" name="圆角矩形 19"/>
          <p:cNvSpPr/>
          <p:nvPr/>
        </p:nvSpPr>
        <p:spPr>
          <a:xfrm>
            <a:off x="785815" y="4356894"/>
            <a:ext cx="1914525" cy="315912"/>
          </a:xfrm>
          <a:prstGeom prst="roundRect">
            <a:avLst>
              <a:gd name="adj" fmla="val 876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元数据分析服务</a:t>
            </a:r>
          </a:p>
        </p:txBody>
      </p:sp>
      <p:sp>
        <p:nvSpPr>
          <p:cNvPr id="20" name="圆角矩形 20"/>
          <p:cNvSpPr/>
          <p:nvPr/>
        </p:nvSpPr>
        <p:spPr>
          <a:xfrm>
            <a:off x="785815" y="4774408"/>
            <a:ext cx="1914525" cy="315913"/>
          </a:xfrm>
          <a:prstGeom prst="roundRect">
            <a:avLst>
              <a:gd name="adj" fmla="val 876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元数据采集</a:t>
            </a:r>
          </a:p>
        </p:txBody>
      </p:sp>
      <p:sp>
        <p:nvSpPr>
          <p:cNvPr id="21" name="圆角矩形 21"/>
          <p:cNvSpPr/>
          <p:nvPr/>
        </p:nvSpPr>
        <p:spPr>
          <a:xfrm>
            <a:off x="3089277" y="4107658"/>
            <a:ext cx="1223963" cy="315913"/>
          </a:xfrm>
          <a:prstGeom prst="roundRect">
            <a:avLst>
              <a:gd name="adj" fmla="val 876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检核指标管理</a:t>
            </a:r>
          </a:p>
        </p:txBody>
      </p:sp>
      <p:sp>
        <p:nvSpPr>
          <p:cNvPr id="22" name="圆角矩形 22"/>
          <p:cNvSpPr/>
          <p:nvPr/>
        </p:nvSpPr>
        <p:spPr>
          <a:xfrm>
            <a:off x="3089277" y="4539458"/>
            <a:ext cx="1223963" cy="315913"/>
          </a:xfrm>
          <a:prstGeom prst="roundRect">
            <a:avLst>
              <a:gd name="adj" fmla="val 876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检核执行调度</a:t>
            </a:r>
          </a:p>
        </p:txBody>
      </p:sp>
      <p:sp>
        <p:nvSpPr>
          <p:cNvPr id="23" name="圆角矩形 23"/>
          <p:cNvSpPr/>
          <p:nvPr/>
        </p:nvSpPr>
        <p:spPr>
          <a:xfrm>
            <a:off x="3089277" y="4971258"/>
            <a:ext cx="2513013" cy="315913"/>
          </a:xfrm>
          <a:prstGeom prst="roundRect">
            <a:avLst>
              <a:gd name="adj" fmla="val 876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数据探查</a:t>
            </a:r>
          </a:p>
        </p:txBody>
      </p:sp>
      <p:sp>
        <p:nvSpPr>
          <p:cNvPr id="24" name="圆角矩形 24"/>
          <p:cNvSpPr/>
          <p:nvPr/>
        </p:nvSpPr>
        <p:spPr>
          <a:xfrm>
            <a:off x="3132140" y="1928021"/>
            <a:ext cx="2376487" cy="1381125"/>
          </a:xfrm>
          <a:prstGeom prst="roundRect">
            <a:avLst>
              <a:gd name="adj" fmla="val 8766"/>
            </a:avLst>
          </a:prstGeom>
          <a:gradFill>
            <a:gsLst>
              <a:gs pos="10000">
                <a:schemeClr val="accent2">
                  <a:lumMod val="20000"/>
                  <a:lumOff val="80000"/>
                </a:schemeClr>
              </a:gs>
              <a:gs pos="100000">
                <a:srgbClr val="8FB2FF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数据质量应用</a:t>
            </a:r>
          </a:p>
        </p:txBody>
      </p:sp>
      <p:sp>
        <p:nvSpPr>
          <p:cNvPr id="25" name="圆角矩形 25"/>
          <p:cNvSpPr/>
          <p:nvPr/>
        </p:nvSpPr>
        <p:spPr>
          <a:xfrm>
            <a:off x="5651500" y="1928021"/>
            <a:ext cx="2395538" cy="1381125"/>
          </a:xfrm>
          <a:prstGeom prst="roundRect">
            <a:avLst>
              <a:gd name="adj" fmla="val 8766"/>
            </a:avLst>
          </a:prstGeom>
          <a:gradFill>
            <a:gsLst>
              <a:gs pos="10000">
                <a:schemeClr val="accent2">
                  <a:lumMod val="20000"/>
                  <a:lumOff val="80000"/>
                </a:schemeClr>
              </a:gs>
              <a:gs pos="100000">
                <a:srgbClr val="8FB2FF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数据标准应用</a:t>
            </a:r>
          </a:p>
        </p:txBody>
      </p:sp>
      <p:sp>
        <p:nvSpPr>
          <p:cNvPr id="26" name="圆角矩形 26"/>
          <p:cNvSpPr/>
          <p:nvPr/>
        </p:nvSpPr>
        <p:spPr>
          <a:xfrm>
            <a:off x="176213" y="5793583"/>
            <a:ext cx="8788400" cy="944563"/>
          </a:xfrm>
          <a:prstGeom prst="roundRect">
            <a:avLst>
              <a:gd name="adj" fmla="val 4815"/>
            </a:avLst>
          </a:prstGeom>
          <a:gradFill>
            <a:gsLst>
              <a:gs pos="10000">
                <a:schemeClr val="accent6">
                  <a:lumMod val="60000"/>
                  <a:lumOff val="40000"/>
                </a:schemeClr>
              </a:gs>
              <a:gs pos="100000">
                <a:srgbClr val="FF9966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b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系统管理</a:t>
            </a:r>
          </a:p>
        </p:txBody>
      </p:sp>
      <p:sp>
        <p:nvSpPr>
          <p:cNvPr id="27" name="圆角矩形 27"/>
          <p:cNvSpPr/>
          <p:nvPr/>
        </p:nvSpPr>
        <p:spPr>
          <a:xfrm>
            <a:off x="1073150" y="5938044"/>
            <a:ext cx="1600200" cy="315912"/>
          </a:xfrm>
          <a:prstGeom prst="roundRect">
            <a:avLst>
              <a:gd name="adj" fmla="val 8766"/>
            </a:avLst>
          </a:prstGeom>
          <a:solidFill>
            <a:srgbClr val="FF66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角色管理</a:t>
            </a:r>
          </a:p>
        </p:txBody>
      </p:sp>
      <p:sp>
        <p:nvSpPr>
          <p:cNvPr id="28" name="圆角矩形 28"/>
          <p:cNvSpPr/>
          <p:nvPr/>
        </p:nvSpPr>
        <p:spPr>
          <a:xfrm>
            <a:off x="6716713" y="6366669"/>
            <a:ext cx="1600200" cy="315912"/>
          </a:xfrm>
          <a:prstGeom prst="roundRect">
            <a:avLst>
              <a:gd name="adj" fmla="val 8766"/>
            </a:avLst>
          </a:prstGeom>
          <a:solidFill>
            <a:srgbClr val="FF66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在线用户</a:t>
            </a:r>
          </a:p>
        </p:txBody>
      </p:sp>
      <p:sp>
        <p:nvSpPr>
          <p:cNvPr id="29" name="圆角矩形 29"/>
          <p:cNvSpPr/>
          <p:nvPr/>
        </p:nvSpPr>
        <p:spPr>
          <a:xfrm>
            <a:off x="6716713" y="5938044"/>
            <a:ext cx="1600200" cy="315912"/>
          </a:xfrm>
          <a:prstGeom prst="roundRect">
            <a:avLst>
              <a:gd name="adj" fmla="val 8766"/>
            </a:avLst>
          </a:prstGeom>
          <a:solidFill>
            <a:srgbClr val="FF66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密码管理</a:t>
            </a:r>
          </a:p>
        </p:txBody>
      </p:sp>
      <p:sp>
        <p:nvSpPr>
          <p:cNvPr id="30" name="圆角矩形 30"/>
          <p:cNvSpPr/>
          <p:nvPr/>
        </p:nvSpPr>
        <p:spPr>
          <a:xfrm>
            <a:off x="2954338" y="5938044"/>
            <a:ext cx="1600200" cy="315912"/>
          </a:xfrm>
          <a:prstGeom prst="roundRect">
            <a:avLst>
              <a:gd name="adj" fmla="val 8766"/>
            </a:avLst>
          </a:prstGeom>
          <a:solidFill>
            <a:srgbClr val="FF66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权限管理</a:t>
            </a:r>
          </a:p>
        </p:txBody>
      </p:sp>
      <p:sp>
        <p:nvSpPr>
          <p:cNvPr id="31" name="圆角矩形 31"/>
          <p:cNvSpPr/>
          <p:nvPr/>
        </p:nvSpPr>
        <p:spPr>
          <a:xfrm>
            <a:off x="1073150" y="6366669"/>
            <a:ext cx="1600200" cy="315912"/>
          </a:xfrm>
          <a:prstGeom prst="roundRect">
            <a:avLst>
              <a:gd name="adj" fmla="val 8766"/>
            </a:avLst>
          </a:prstGeom>
          <a:solidFill>
            <a:srgbClr val="FF66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sp>
        <p:nvSpPr>
          <p:cNvPr id="32" name="圆角矩形 32"/>
          <p:cNvSpPr/>
          <p:nvPr/>
        </p:nvSpPr>
        <p:spPr>
          <a:xfrm>
            <a:off x="2954338" y="6366669"/>
            <a:ext cx="1600200" cy="315912"/>
          </a:xfrm>
          <a:prstGeom prst="roundRect">
            <a:avLst>
              <a:gd name="adj" fmla="val 8766"/>
            </a:avLst>
          </a:prstGeom>
          <a:solidFill>
            <a:srgbClr val="FF66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日志管理</a:t>
            </a:r>
          </a:p>
        </p:txBody>
      </p:sp>
      <p:sp>
        <p:nvSpPr>
          <p:cNvPr id="33" name="圆角矩形 33"/>
          <p:cNvSpPr/>
          <p:nvPr/>
        </p:nvSpPr>
        <p:spPr>
          <a:xfrm>
            <a:off x="4835525" y="5938044"/>
            <a:ext cx="1600200" cy="315912"/>
          </a:xfrm>
          <a:prstGeom prst="roundRect">
            <a:avLst>
              <a:gd name="adj" fmla="val 8766"/>
            </a:avLst>
          </a:prstGeom>
          <a:solidFill>
            <a:srgbClr val="FF66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参数管理</a:t>
            </a:r>
          </a:p>
        </p:txBody>
      </p:sp>
      <p:sp>
        <p:nvSpPr>
          <p:cNvPr id="34" name="圆角矩形 34"/>
          <p:cNvSpPr/>
          <p:nvPr/>
        </p:nvSpPr>
        <p:spPr>
          <a:xfrm>
            <a:off x="4835525" y="6366669"/>
            <a:ext cx="1600200" cy="315912"/>
          </a:xfrm>
          <a:prstGeom prst="roundRect">
            <a:avLst>
              <a:gd name="adj" fmla="val 8766"/>
            </a:avLst>
          </a:prstGeom>
          <a:solidFill>
            <a:srgbClr val="FF66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配置管理</a:t>
            </a:r>
          </a:p>
        </p:txBody>
      </p:sp>
      <p:sp>
        <p:nvSpPr>
          <p:cNvPr id="35" name="圆角矩形 35"/>
          <p:cNvSpPr/>
          <p:nvPr/>
        </p:nvSpPr>
        <p:spPr>
          <a:xfrm>
            <a:off x="798515" y="2864646"/>
            <a:ext cx="2117725" cy="3143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辅助开发运维</a:t>
            </a:r>
          </a:p>
        </p:txBody>
      </p:sp>
      <p:sp>
        <p:nvSpPr>
          <p:cNvPr id="36" name="圆角矩形 36"/>
          <p:cNvSpPr/>
          <p:nvPr/>
        </p:nvSpPr>
        <p:spPr>
          <a:xfrm>
            <a:off x="3248025" y="2359819"/>
            <a:ext cx="2116138" cy="31591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数据质量监控</a:t>
            </a:r>
          </a:p>
        </p:txBody>
      </p:sp>
      <p:sp>
        <p:nvSpPr>
          <p:cNvPr id="37" name="圆角矩形 37"/>
          <p:cNvSpPr/>
          <p:nvPr/>
        </p:nvSpPr>
        <p:spPr>
          <a:xfrm>
            <a:off x="3248025" y="2864646"/>
            <a:ext cx="2116138" cy="3143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数据质量改进</a:t>
            </a:r>
          </a:p>
        </p:txBody>
      </p:sp>
      <p:sp>
        <p:nvSpPr>
          <p:cNvPr id="38" name="圆角矩形 38"/>
          <p:cNvSpPr/>
          <p:nvPr/>
        </p:nvSpPr>
        <p:spPr>
          <a:xfrm>
            <a:off x="5795965" y="2359819"/>
            <a:ext cx="2116137" cy="31591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标准执行监控</a:t>
            </a:r>
          </a:p>
        </p:txBody>
      </p:sp>
      <p:sp>
        <p:nvSpPr>
          <p:cNvPr id="39" name="圆角矩形 39"/>
          <p:cNvSpPr/>
          <p:nvPr/>
        </p:nvSpPr>
        <p:spPr>
          <a:xfrm>
            <a:off x="5795965" y="2864646"/>
            <a:ext cx="2116137" cy="3143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辅助标准执行</a:t>
            </a:r>
          </a:p>
        </p:txBody>
      </p:sp>
      <p:sp>
        <p:nvSpPr>
          <p:cNvPr id="40" name="圆角矩形 40"/>
          <p:cNvSpPr/>
          <p:nvPr/>
        </p:nvSpPr>
        <p:spPr>
          <a:xfrm>
            <a:off x="785815" y="5191919"/>
            <a:ext cx="1914525" cy="315912"/>
          </a:xfrm>
          <a:prstGeom prst="roundRect">
            <a:avLst>
              <a:gd name="adj" fmla="val 876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元模型管理</a:t>
            </a:r>
          </a:p>
        </p:txBody>
      </p:sp>
      <p:sp>
        <p:nvSpPr>
          <p:cNvPr id="41" name="圆角矩形 41"/>
          <p:cNvSpPr/>
          <p:nvPr/>
        </p:nvSpPr>
        <p:spPr>
          <a:xfrm>
            <a:off x="4384677" y="4107658"/>
            <a:ext cx="1223963" cy="315913"/>
          </a:xfrm>
          <a:prstGeom prst="roundRect">
            <a:avLst>
              <a:gd name="adj" fmla="val 876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质量问题管理</a:t>
            </a:r>
          </a:p>
        </p:txBody>
      </p:sp>
      <p:sp>
        <p:nvSpPr>
          <p:cNvPr id="42" name="圆角矩形 42"/>
          <p:cNvSpPr/>
          <p:nvPr/>
        </p:nvSpPr>
        <p:spPr>
          <a:xfrm>
            <a:off x="4384677" y="4539458"/>
            <a:ext cx="1223963" cy="315913"/>
          </a:xfrm>
          <a:prstGeom prst="roundRect">
            <a:avLst>
              <a:gd name="adj" fmla="val 876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知识库管理</a:t>
            </a:r>
          </a:p>
        </p:txBody>
      </p:sp>
      <p:sp>
        <p:nvSpPr>
          <p:cNvPr id="43" name="圆角矩形 43"/>
          <p:cNvSpPr/>
          <p:nvPr/>
        </p:nvSpPr>
        <p:spPr>
          <a:xfrm>
            <a:off x="6011865" y="3925094"/>
            <a:ext cx="1914525" cy="315912"/>
          </a:xfrm>
          <a:prstGeom prst="roundRect">
            <a:avLst>
              <a:gd name="adj" fmla="val 876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标准体系浏览</a:t>
            </a:r>
          </a:p>
        </p:txBody>
      </p:sp>
      <p:sp>
        <p:nvSpPr>
          <p:cNvPr id="44" name="圆角矩形 44"/>
          <p:cNvSpPr/>
          <p:nvPr/>
        </p:nvSpPr>
        <p:spPr>
          <a:xfrm>
            <a:off x="6011865" y="4356894"/>
            <a:ext cx="1914525" cy="315912"/>
          </a:xfrm>
          <a:prstGeom prst="roundRect">
            <a:avLst>
              <a:gd name="adj" fmla="val 876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标准综合查询</a:t>
            </a:r>
          </a:p>
        </p:txBody>
      </p:sp>
      <p:sp>
        <p:nvSpPr>
          <p:cNvPr id="45" name="圆角矩形 45"/>
          <p:cNvSpPr/>
          <p:nvPr/>
        </p:nvSpPr>
        <p:spPr>
          <a:xfrm>
            <a:off x="6011865" y="4774408"/>
            <a:ext cx="1914525" cy="315913"/>
          </a:xfrm>
          <a:prstGeom prst="roundRect">
            <a:avLst>
              <a:gd name="adj" fmla="val 876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数据标准管理</a:t>
            </a:r>
          </a:p>
        </p:txBody>
      </p:sp>
      <p:sp>
        <p:nvSpPr>
          <p:cNvPr id="46" name="圆角矩形 46"/>
          <p:cNvSpPr/>
          <p:nvPr/>
        </p:nvSpPr>
        <p:spPr>
          <a:xfrm>
            <a:off x="6011865" y="5191919"/>
            <a:ext cx="1914525" cy="315912"/>
          </a:xfrm>
          <a:prstGeom prst="roundRect">
            <a:avLst>
              <a:gd name="adj" fmla="val 876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数据标准采集</a:t>
            </a:r>
          </a:p>
        </p:txBody>
      </p:sp>
    </p:spTree>
    <p:extLst>
      <p:ext uri="{BB962C8B-B14F-4D97-AF65-F5344CB8AC3E}">
        <p14:creationId xmlns:p14="http://schemas.microsoft.com/office/powerpoint/2010/main" val="11261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>
            <a:latin typeface="微软雅黑"/>
            <a:ea typeface="微软雅黑"/>
            <a:cs typeface="微软雅黑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851</Words>
  <Application>Microsoft Macintosh PowerPoint</Application>
  <PresentationFormat>On-screen Show (4:3)</PresentationFormat>
  <Paragraphs>388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主题</vt:lpstr>
      <vt:lpstr>海量数据处理的架构与实践</vt:lpstr>
      <vt:lpstr>企业级数据领域</vt:lpstr>
      <vt:lpstr>PowerPoint Presentation</vt:lpstr>
      <vt:lpstr>企业数据的规模、采集和存储</vt:lpstr>
      <vt:lpstr>数据治理 从海量数据中获取价值的关键环节</vt:lpstr>
      <vt:lpstr>银行业：数据质量提升</vt:lpstr>
      <vt:lpstr>数据治理在技术平台的三个方面</vt:lpstr>
      <vt:lpstr>了解数据资产</vt:lpstr>
      <vt:lpstr>数据治理平台</vt:lpstr>
      <vt:lpstr>数据血缘与影响面分析</vt:lpstr>
      <vt:lpstr>数据质量问题分析</vt:lpstr>
      <vt:lpstr>PowerPoint Presentation</vt:lpstr>
      <vt:lpstr>实时流数据处理面临的问题</vt:lpstr>
      <vt:lpstr>实时流数据平台</vt:lpstr>
      <vt:lpstr>实时流数据与PaaS平台的融合</vt:lpstr>
      <vt:lpstr>实时流数据平台架构</vt:lpstr>
      <vt:lpstr>实时流数据平台——高可用</vt:lpstr>
      <vt:lpstr>实时流数据平台——动态迁移</vt:lpstr>
      <vt:lpstr>实时流数据平台——冷热数据分离</vt:lpstr>
      <vt:lpstr>案例： 某电信运营商GPRS在线计费信令稽核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YanJiong WANG</cp:lastModifiedBy>
  <cp:revision>277</cp:revision>
  <dcterms:created xsi:type="dcterms:W3CDTF">2014-04-05T15:52:47Z</dcterms:created>
  <dcterms:modified xsi:type="dcterms:W3CDTF">2014-05-17T12:49:53Z</dcterms:modified>
</cp:coreProperties>
</file>