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93" r:id="rId1"/>
  </p:sldMasterIdLst>
  <p:notesMasterIdLst>
    <p:notesMasterId r:id="rId14"/>
  </p:notesMasterIdLst>
  <p:sldIdLst>
    <p:sldId id="259" r:id="rId2"/>
    <p:sldId id="260" r:id="rId3"/>
    <p:sldId id="333" r:id="rId4"/>
    <p:sldId id="262" r:id="rId5"/>
    <p:sldId id="335" r:id="rId6"/>
    <p:sldId id="336" r:id="rId7"/>
    <p:sldId id="266" r:id="rId8"/>
    <p:sldId id="267" r:id="rId9"/>
    <p:sldId id="337" r:id="rId10"/>
    <p:sldId id="269" r:id="rId11"/>
    <p:sldId id="270" r:id="rId12"/>
    <p:sldId id="338" r:id="rId13"/>
  </p:sldIdLst>
  <p:sldSz cx="9144000" cy="5143500" type="screen16x9"/>
  <p:notesSz cx="6858000" cy="9144000"/>
  <p:embeddedFontLst>
    <p:embeddedFont>
      <p:font typeface="DM Sans" pitchFamily="2" charset="77"/>
      <p:regular r:id="rId15"/>
      <p:bold r:id="rId16"/>
      <p:italic r:id="rId17"/>
      <p:boldItalic r:id="rId18"/>
    </p:embeddedFont>
    <p:embeddedFont>
      <p:font typeface="Montserrat" pitchFamily="2" charset="77"/>
      <p:regular r:id="rId19"/>
      <p:bold r:id="rId20"/>
      <p:italic r:id="rId21"/>
      <p:boldItalic r:id="rId22"/>
    </p:embeddedFont>
    <p:embeddedFont>
      <p:font typeface="Montserrat ExtraBold" pitchFamily="2" charset="77"/>
      <p:bold r:id="rId23"/>
      <p:italic r:id="rId24"/>
      <p:boldItalic r:id="rId25"/>
    </p:embeddedFont>
    <p:embeddedFont>
      <p:font typeface="Montserrat Medium" pitchFamily="2" charset="77"/>
      <p:regular r:id="rId26"/>
      <p:bold r:id="rId27"/>
      <p:italic r:id="rId28"/>
      <p:boldItalic r:id="rId29"/>
    </p:embeddedFont>
    <p:embeddedFont>
      <p:font typeface="Montserrat SemiBold" pitchFamily="2" charset="77"/>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B6E540-5939-4EB0-AC48-322498FFAA8D}">
  <a:tblStyle styleId="{EBB6E540-5939-4EB0-AC48-322498FFAA8D}"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9686475B-9CE8-4133-95FD-9E2FEB69484C}"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57"/>
    <p:restoredTop sz="94630"/>
  </p:normalViewPr>
  <p:slideViewPr>
    <p:cSldViewPr snapToGrid="0">
      <p:cViewPr varScale="1">
        <p:scale>
          <a:sx n="151" d="100"/>
          <a:sy n="151" d="100"/>
        </p:scale>
        <p:origin x="256"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learningindustry.com/writing-learning-objectives-for-elearning-what-elearning-professionals-should-know"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2288977a64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7" name="Google Shape;347;g22288977a64_1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22288977a64_1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5" name="Google Shape;455;g22288977a64_1_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100" b="1">
                <a:solidFill>
                  <a:schemeClr val="dk1"/>
                </a:solidFill>
                <a:latin typeface="Calibri"/>
                <a:ea typeface="Calibri"/>
                <a:cs typeface="Calibri"/>
                <a:sym typeface="Calibri"/>
              </a:rPr>
              <a:t>Mandatory</a:t>
            </a:r>
            <a:endParaRPr/>
          </a:p>
          <a:p>
            <a:pPr marL="0" lvl="0" indent="0" algn="l" rtl="0">
              <a:lnSpc>
                <a:spcPct val="100000"/>
              </a:lnSpc>
              <a:spcBef>
                <a:spcPts val="0"/>
              </a:spcBef>
              <a:spcAft>
                <a:spcPts val="0"/>
              </a:spcAft>
              <a:buClr>
                <a:srgbClr val="404040"/>
              </a:buClr>
              <a:buSzPts val="1400"/>
              <a:buFont typeface="Arial"/>
              <a:buNone/>
            </a:pPr>
            <a:r>
              <a:rPr lang="en" sz="1100" b="1">
                <a:solidFill>
                  <a:srgbClr val="404040"/>
                </a:solidFill>
                <a:latin typeface="Calibri"/>
                <a:ea typeface="Calibri"/>
                <a:cs typeface="Calibri"/>
                <a:sym typeface="Calibri"/>
              </a:rPr>
              <a:t>ACTION</a:t>
            </a:r>
            <a:r>
              <a:rPr lang="en" sz="1100">
                <a:solidFill>
                  <a:srgbClr val="404040"/>
                </a:solidFill>
                <a:latin typeface="Calibri"/>
                <a:ea typeface="Calibri"/>
                <a:cs typeface="Calibri"/>
                <a:sym typeface="Calibri"/>
              </a:rPr>
              <a:t>: Adjust bullets as per your course. </a:t>
            </a:r>
            <a:endParaRPr sz="1100" b="1">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sz="11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r>
              <a:rPr lang="en" sz="1100">
                <a:solidFill>
                  <a:schemeClr val="dk1"/>
                </a:solidFill>
                <a:latin typeface="Calibri"/>
                <a:ea typeface="Calibri"/>
                <a:cs typeface="Calibri"/>
                <a:sym typeface="Calibri"/>
              </a:rPr>
              <a:t>In this section, discuss the structure of the course—exercises, labs, etc.</a:t>
            </a:r>
            <a:endParaRPr/>
          </a:p>
          <a:p>
            <a:pPr marL="0" lvl="0" indent="0" algn="l" rtl="0">
              <a:lnSpc>
                <a:spcPct val="100000"/>
              </a:lnSpc>
              <a:spcBef>
                <a:spcPts val="0"/>
              </a:spcBef>
              <a:spcAft>
                <a:spcPts val="0"/>
              </a:spcAft>
              <a:buSzPts val="1100"/>
              <a:buNone/>
            </a:pPr>
            <a:r>
              <a:rPr lang="en" sz="1100">
                <a:solidFill>
                  <a:schemeClr val="dk1"/>
                </a:solidFill>
                <a:latin typeface="Calibri"/>
                <a:ea typeface="Calibri"/>
                <a:cs typeface="Calibri"/>
                <a:sym typeface="Calibri"/>
              </a:rPr>
              <a:t>Also, discuss any resources students will be using.</a:t>
            </a:r>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22288977a64_1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1" name="Google Shape;461;g22288977a64_1_1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100" b="1">
                <a:solidFill>
                  <a:srgbClr val="404040"/>
                </a:solidFill>
                <a:latin typeface="Calibri"/>
                <a:ea typeface="Calibri"/>
                <a:cs typeface="Calibri"/>
                <a:sym typeface="Calibri"/>
              </a:rPr>
              <a:t>Optional, because you may already plan to do this in your own materials…</a:t>
            </a:r>
            <a:endParaRPr/>
          </a:p>
          <a:p>
            <a:pPr marL="0" lvl="0" indent="0" algn="l" rtl="0">
              <a:lnSpc>
                <a:spcPct val="100000"/>
              </a:lnSpc>
              <a:spcBef>
                <a:spcPts val="0"/>
              </a:spcBef>
              <a:spcAft>
                <a:spcPts val="0"/>
              </a:spcAft>
              <a:buClr>
                <a:srgbClr val="404040"/>
              </a:buClr>
              <a:buSzPts val="1400"/>
              <a:buFont typeface="Arial"/>
              <a:buNone/>
            </a:pPr>
            <a:r>
              <a:rPr lang="en" sz="1100" b="1">
                <a:solidFill>
                  <a:srgbClr val="404040"/>
                </a:solidFill>
                <a:latin typeface="Calibri"/>
                <a:ea typeface="Calibri"/>
                <a:cs typeface="Calibri"/>
                <a:sym typeface="Calibri"/>
              </a:rPr>
              <a:t>ACTION</a:t>
            </a:r>
            <a:r>
              <a:rPr lang="en" sz="1100">
                <a:solidFill>
                  <a:srgbClr val="404040"/>
                </a:solidFill>
                <a:latin typeface="Calibri"/>
                <a:ea typeface="Calibri"/>
                <a:cs typeface="Calibri"/>
                <a:sym typeface="Calibri"/>
              </a:rPr>
              <a:t>: We want to be sure you take time to have the students introduce themselves. It could happen here, or it could happen at the start of your materials.</a:t>
            </a:r>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2ef84d4b7c0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8" name="Google Shape;468;g2ef84d4b7c0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400"/>
              <a:buNone/>
            </a:pPr>
            <a:r>
              <a:rPr lang="en" b="1">
                <a:solidFill>
                  <a:schemeClr val="dk1"/>
                </a:solidFill>
                <a:latin typeface="Calibri"/>
                <a:ea typeface="Calibri"/>
                <a:cs typeface="Calibri"/>
                <a:sym typeface="Calibri"/>
              </a:rPr>
              <a:t>Mandatory</a:t>
            </a: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2288977a64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 name="Google Shape;352;g22288977a64_1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100" b="1">
                <a:solidFill>
                  <a:srgbClr val="404040"/>
                </a:solidFill>
                <a:latin typeface="Calibri"/>
                <a:ea typeface="Calibri"/>
                <a:cs typeface="Calibri"/>
                <a:sym typeface="Calibri"/>
              </a:rPr>
              <a:t>Mandatory</a:t>
            </a:r>
            <a:r>
              <a:rPr lang="en" sz="1100">
                <a:solidFill>
                  <a:srgbClr val="404040"/>
                </a:solidFill>
                <a:latin typeface="Calibri"/>
                <a:ea typeface="Calibri"/>
                <a:cs typeface="Calibri"/>
                <a:sym typeface="Calibri"/>
              </a:rPr>
              <a:t> </a:t>
            </a:r>
            <a:endParaRPr sz="1100" b="1">
              <a:solidFill>
                <a:srgbClr val="404040"/>
              </a:solidFill>
              <a:latin typeface="Calibri"/>
              <a:ea typeface="Calibri"/>
              <a:cs typeface="Calibri"/>
              <a:sym typeface="Calibri"/>
            </a:endParaRPr>
          </a:p>
          <a:p>
            <a:pPr marL="0" lvl="0" indent="0" algn="l" rtl="0">
              <a:lnSpc>
                <a:spcPct val="100000"/>
              </a:lnSpc>
              <a:spcBef>
                <a:spcPts val="0"/>
              </a:spcBef>
              <a:spcAft>
                <a:spcPts val="0"/>
              </a:spcAft>
              <a:buClr>
                <a:srgbClr val="404040"/>
              </a:buClr>
              <a:buSzPts val="1400"/>
              <a:buFont typeface="Arial"/>
              <a:buNone/>
            </a:pPr>
            <a:r>
              <a:rPr lang="en" sz="1100" b="1">
                <a:solidFill>
                  <a:srgbClr val="404040"/>
                </a:solidFill>
                <a:latin typeface="Calibri"/>
                <a:ea typeface="Calibri"/>
                <a:cs typeface="Calibri"/>
                <a:sym typeface="Calibri"/>
              </a:rPr>
              <a:t>ACTION</a:t>
            </a:r>
            <a:r>
              <a:rPr lang="en" sz="1100">
                <a:solidFill>
                  <a:srgbClr val="404040"/>
                </a:solidFill>
                <a:latin typeface="Calibri"/>
                <a:ea typeface="Calibri"/>
                <a:cs typeface="Calibri"/>
                <a:sym typeface="Calibri"/>
              </a:rPr>
              <a:t>: Adjust title to fit your course.</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2288977a64_1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2" name="Google Shape;362;g22288977a64_1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100" b="1">
                <a:solidFill>
                  <a:srgbClr val="404040"/>
                </a:solidFill>
                <a:latin typeface="Calibri"/>
                <a:ea typeface="Calibri"/>
                <a:cs typeface="Calibri"/>
                <a:sym typeface="Calibri"/>
              </a:rPr>
              <a:t>Mandatory</a:t>
            </a:r>
            <a:endParaRPr/>
          </a:p>
          <a:p>
            <a:pPr marL="0" lvl="0" indent="0" algn="l" rtl="0">
              <a:lnSpc>
                <a:spcPct val="100000"/>
              </a:lnSpc>
              <a:spcBef>
                <a:spcPts val="0"/>
              </a:spcBef>
              <a:spcAft>
                <a:spcPts val="0"/>
              </a:spcAft>
              <a:buClr>
                <a:srgbClr val="404040"/>
              </a:buClr>
              <a:buSzPts val="1400"/>
              <a:buFont typeface="Arial"/>
              <a:buNone/>
            </a:pPr>
            <a:r>
              <a:rPr lang="en" sz="1100" b="1">
                <a:solidFill>
                  <a:srgbClr val="404040"/>
                </a:solidFill>
                <a:latin typeface="Calibri"/>
                <a:ea typeface="Calibri"/>
                <a:cs typeface="Calibri"/>
                <a:sym typeface="Calibri"/>
              </a:rPr>
              <a:t>ACTION</a:t>
            </a:r>
            <a:r>
              <a:rPr lang="en" sz="1100">
                <a:solidFill>
                  <a:srgbClr val="404040"/>
                </a:solidFill>
                <a:latin typeface="Calibri"/>
                <a:ea typeface="Calibri"/>
                <a:cs typeface="Calibri"/>
                <a:sym typeface="Calibri"/>
              </a:rPr>
              <a:t>: Adjust to fit you.</a:t>
            </a:r>
            <a:endParaRPr/>
          </a:p>
          <a:p>
            <a:pPr marL="0" lvl="0" indent="0" algn="l" rtl="0">
              <a:lnSpc>
                <a:spcPct val="100000"/>
              </a:lnSpc>
              <a:spcBef>
                <a:spcPts val="0"/>
              </a:spcBef>
              <a:spcAft>
                <a:spcPts val="0"/>
              </a:spcAft>
              <a:buClr>
                <a:srgbClr val="404040"/>
              </a:buClr>
              <a:buSzPts val="1400"/>
              <a:buFont typeface="Arial"/>
              <a:buNone/>
            </a:pPr>
            <a:endParaRPr sz="1100">
              <a:solidFill>
                <a:srgbClr val="404040"/>
              </a:solidFill>
              <a:latin typeface="Calibri"/>
              <a:ea typeface="Calibri"/>
              <a:cs typeface="Calibri"/>
              <a:sym typeface="Calibri"/>
            </a:endParaRPr>
          </a:p>
          <a:p>
            <a:pPr marL="0" lvl="0" indent="0" algn="l" rtl="0">
              <a:lnSpc>
                <a:spcPct val="100000"/>
              </a:lnSpc>
              <a:spcBef>
                <a:spcPts val="0"/>
              </a:spcBef>
              <a:spcAft>
                <a:spcPts val="0"/>
              </a:spcAft>
              <a:buSzPts val="1100"/>
              <a:buNone/>
            </a:pPr>
            <a:r>
              <a:rPr lang="en" sz="1100" b="1">
                <a:solidFill>
                  <a:srgbClr val="404040"/>
                </a:solidFill>
                <a:latin typeface="Calibri"/>
                <a:ea typeface="Calibri"/>
                <a:cs typeface="Calibri"/>
                <a:sym typeface="Calibri"/>
              </a:rPr>
              <a:t>Script:</a:t>
            </a:r>
            <a:r>
              <a:rPr lang="en" sz="1100">
                <a:solidFill>
                  <a:srgbClr val="404040"/>
                </a:solidFill>
                <a:latin typeface="Calibri"/>
                <a:ea typeface="Calibri"/>
                <a:cs typeface="Calibri"/>
                <a:sym typeface="Calibri"/>
              </a:rPr>
              <a:t> I am </a:t>
            </a:r>
            <a:r>
              <a:rPr lang="en" sz="1100">
                <a:solidFill>
                  <a:srgbClr val="FF0000"/>
                </a:solidFill>
                <a:latin typeface="Calibri"/>
                <a:ea typeface="Calibri"/>
                <a:cs typeface="Calibri"/>
                <a:sym typeface="Calibri"/>
              </a:rPr>
              <a:t>[insert name]</a:t>
            </a:r>
            <a:r>
              <a:rPr lang="en" sz="1100">
                <a:solidFill>
                  <a:srgbClr val="404040"/>
                </a:solidFill>
                <a:latin typeface="Calibri"/>
                <a:ea typeface="Calibri"/>
                <a:cs typeface="Calibri"/>
                <a:sym typeface="Calibri"/>
              </a:rPr>
              <a:t> with DevelopIntelligence. We’re the training partner for </a:t>
            </a:r>
            <a:r>
              <a:rPr lang="en" sz="1100">
                <a:solidFill>
                  <a:srgbClr val="FF0000"/>
                </a:solidFill>
                <a:latin typeface="Calibri"/>
                <a:ea typeface="Calibri"/>
                <a:cs typeface="Calibri"/>
                <a:sym typeface="Calibri"/>
              </a:rPr>
              <a:t>[insert client name]</a:t>
            </a:r>
            <a:r>
              <a:rPr lang="en" sz="1100">
                <a:solidFill>
                  <a:srgbClr val="404040"/>
                </a:solidFill>
                <a:latin typeface="Calibri"/>
                <a:ea typeface="Calibri"/>
                <a:cs typeface="Calibri"/>
                <a:sym typeface="Calibri"/>
              </a:rPr>
              <a:t>. [Provide brief info on your background.]</a:t>
            </a:r>
            <a:endParaRPr/>
          </a:p>
          <a:p>
            <a:pPr marL="0" lvl="0" indent="0" algn="l" rtl="0">
              <a:lnSpc>
                <a:spcPct val="100000"/>
              </a:lnSpc>
              <a:spcBef>
                <a:spcPts val="0"/>
              </a:spcBef>
              <a:spcAft>
                <a:spcPts val="0"/>
              </a:spcAft>
              <a:buSzPts val="1100"/>
              <a:buNone/>
            </a:pPr>
            <a:endParaRPr sz="1100">
              <a:solidFill>
                <a:srgbClr val="404040"/>
              </a:solidFill>
              <a:latin typeface="Calibri"/>
              <a:ea typeface="Calibri"/>
              <a:cs typeface="Calibri"/>
              <a:sym typeface="Calibri"/>
            </a:endParaRPr>
          </a:p>
          <a:p>
            <a:pPr marL="0" lvl="0" indent="0" algn="l" rtl="0">
              <a:lnSpc>
                <a:spcPct val="100000"/>
              </a:lnSpc>
              <a:spcBef>
                <a:spcPts val="0"/>
              </a:spcBef>
              <a:spcAft>
                <a:spcPts val="0"/>
              </a:spcAft>
              <a:buClr>
                <a:srgbClr val="404040"/>
              </a:buClr>
              <a:buSzPts val="1400"/>
              <a:buFont typeface="Arial"/>
              <a:buNone/>
            </a:pPr>
            <a:r>
              <a:rPr lang="en" sz="1100">
                <a:solidFill>
                  <a:srgbClr val="404040"/>
                </a:solidFill>
                <a:latin typeface="Calibri"/>
                <a:ea typeface="Calibri"/>
                <a:cs typeface="Calibri"/>
                <a:sym typeface="Calibri"/>
              </a:rPr>
              <a:t>Wing it!!! Keep it short!!! (Under 2 minutes; less than 1 is even better). Your goal is to establish rapport. You’re just trying to connect with the students. For example...</a:t>
            </a:r>
            <a:endParaRPr/>
          </a:p>
          <a:p>
            <a:pPr marL="0" lvl="0" indent="0" algn="l" rtl="0">
              <a:lnSpc>
                <a:spcPct val="100000"/>
              </a:lnSpc>
              <a:spcBef>
                <a:spcPts val="0"/>
              </a:spcBef>
              <a:spcAft>
                <a:spcPts val="0"/>
              </a:spcAft>
              <a:buClr>
                <a:srgbClr val="404040"/>
              </a:buClr>
              <a:buSzPts val="1400"/>
              <a:buFont typeface="Arial"/>
              <a:buNone/>
            </a:pPr>
            <a:r>
              <a:rPr lang="en" sz="1100">
                <a:solidFill>
                  <a:srgbClr val="404040"/>
                </a:solidFill>
                <a:latin typeface="Calibri"/>
                <a:ea typeface="Calibri"/>
                <a:cs typeface="Calibri"/>
                <a:sym typeface="Calibri"/>
              </a:rPr>
              <a:t>Here’s a little about my background in case you want this for reference later. Fun fact: [insert a piece of trivia about your personal life…”When I’m not teaching or coding, I am a skydiver”…whatever cool hobby you are engaged in] </a:t>
            </a:r>
            <a:endParaRPr/>
          </a:p>
          <a:p>
            <a:pPr marL="0" lvl="0" indent="0" algn="l" rtl="0">
              <a:lnSpc>
                <a:spcPct val="100000"/>
              </a:lnSpc>
              <a:spcBef>
                <a:spcPts val="0"/>
              </a:spcBef>
              <a:spcAft>
                <a:spcPts val="0"/>
              </a:spcAft>
              <a:buClr>
                <a:srgbClr val="404040"/>
              </a:buClr>
              <a:buSzPts val="1400"/>
              <a:buFont typeface="Arial"/>
              <a:buNone/>
            </a:pPr>
            <a:endParaRPr sz="1100">
              <a:solidFill>
                <a:srgbClr val="404040"/>
              </a:solidFill>
              <a:latin typeface="Calibri"/>
              <a:ea typeface="Calibri"/>
              <a:cs typeface="Calibri"/>
              <a:sym typeface="Calibri"/>
            </a:endParaRPr>
          </a:p>
          <a:p>
            <a:pPr marL="0" lvl="0" indent="0" algn="l" rtl="0">
              <a:lnSpc>
                <a:spcPct val="100000"/>
              </a:lnSpc>
              <a:spcBef>
                <a:spcPts val="0"/>
              </a:spcBef>
              <a:spcAft>
                <a:spcPts val="0"/>
              </a:spcAft>
              <a:buClr>
                <a:srgbClr val="404040"/>
              </a:buClr>
              <a:buSzPts val="1400"/>
              <a:buFont typeface="Arial"/>
              <a:buNone/>
            </a:pPr>
            <a:r>
              <a:rPr lang="en" sz="1100">
                <a:solidFill>
                  <a:srgbClr val="404040"/>
                </a:solidFill>
                <a:latin typeface="Calibri"/>
                <a:ea typeface="Calibri"/>
                <a:cs typeface="Calibri"/>
                <a:sym typeface="Calibri"/>
              </a:rPr>
              <a:t>Avoid putting your resume here. Say only a sentence or two about your professional credentials and invite them to ask questions about your background or experiences at any point during the training.</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ef84d4b7c0_3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g2ef84d4b7c0_3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a:buNone/>
            </a:pPr>
            <a:r>
              <a:rPr lang="en" b="1">
                <a:solidFill>
                  <a:schemeClr val="dk1"/>
                </a:solidFill>
                <a:latin typeface="Calibri"/>
                <a:ea typeface="Calibri"/>
                <a:cs typeface="Calibri"/>
                <a:sym typeface="Calibri"/>
              </a:rPr>
              <a:t>Mandatory</a:t>
            </a:r>
            <a:r>
              <a:rPr lang="en">
                <a:solidFill>
                  <a:schemeClr val="dk1"/>
                </a:solidFill>
                <a:latin typeface="Calibri"/>
                <a:ea typeface="Calibri"/>
                <a:cs typeface="Calibri"/>
                <a:sym typeface="Calibri"/>
              </a:rPr>
              <a:t> </a:t>
            </a:r>
            <a:endParaRPr>
              <a:solidFill>
                <a:schemeClr val="dk1"/>
              </a:solidFill>
            </a:endParaRPr>
          </a:p>
          <a:p>
            <a:pPr marL="0" lvl="0" indent="0" algn="l" rtl="0">
              <a:spcBef>
                <a:spcPts val="0"/>
              </a:spcBef>
              <a:spcAft>
                <a:spcPts val="0"/>
              </a:spcAft>
              <a:buClr>
                <a:srgbClr val="404040"/>
              </a:buClr>
              <a:buSzPts val="1400"/>
              <a:buFont typeface="Arial"/>
              <a:buNone/>
            </a:pPr>
            <a:r>
              <a:rPr lang="en" b="1">
                <a:solidFill>
                  <a:srgbClr val="404040"/>
                </a:solidFill>
                <a:latin typeface="Calibri"/>
                <a:ea typeface="Calibri"/>
                <a:cs typeface="Calibri"/>
                <a:sym typeface="Calibri"/>
              </a:rPr>
              <a:t>ACTION</a:t>
            </a:r>
            <a:r>
              <a:rPr lang="en">
                <a:solidFill>
                  <a:srgbClr val="404040"/>
                </a:solidFill>
                <a:latin typeface="Calibri"/>
                <a:ea typeface="Calibri"/>
                <a:cs typeface="Calibri"/>
                <a:sym typeface="Calibri"/>
              </a:rPr>
              <a:t>: Adjust prerequisites to fit your course. Keep it brief.</a:t>
            </a:r>
            <a:endParaRPr>
              <a:solidFill>
                <a:schemeClr val="dk1"/>
              </a:solidFill>
            </a:endParaRPr>
          </a:p>
          <a:p>
            <a:pPr marL="0" lvl="0" indent="0" algn="l" rtl="0">
              <a:spcBef>
                <a:spcPts val="0"/>
              </a:spcBef>
              <a:spcAft>
                <a:spcPts val="0"/>
              </a:spcAft>
              <a:buClr>
                <a:srgbClr val="404040"/>
              </a:buClr>
              <a:buSzPts val="1400"/>
              <a:buFont typeface="Arial"/>
              <a:buNone/>
            </a:pPr>
            <a:endParaRPr>
              <a:solidFill>
                <a:srgbClr val="404040"/>
              </a:solidFill>
              <a:latin typeface="Calibri"/>
              <a:ea typeface="Calibri"/>
              <a:cs typeface="Calibri"/>
              <a:sym typeface="Calibri"/>
            </a:endParaRPr>
          </a:p>
          <a:p>
            <a:pPr marL="0" lvl="0" indent="0" algn="l" rtl="0">
              <a:spcBef>
                <a:spcPts val="0"/>
              </a:spcBef>
              <a:spcAft>
                <a:spcPts val="0"/>
              </a:spcAft>
              <a:buClr>
                <a:schemeClr val="dk1"/>
              </a:buClr>
              <a:buSzPts val="1400"/>
              <a:buFont typeface="Arial"/>
              <a:buNone/>
            </a:pPr>
            <a:r>
              <a:rPr lang="en" b="1">
                <a:solidFill>
                  <a:schemeClr val="dk1"/>
                </a:solidFill>
                <a:latin typeface="Calibri"/>
                <a:ea typeface="Calibri"/>
                <a:cs typeface="Calibri"/>
                <a:sym typeface="Calibri"/>
              </a:rPr>
              <a:t>Script: </a:t>
            </a:r>
            <a:r>
              <a:rPr lang="en">
                <a:solidFill>
                  <a:schemeClr val="dk1"/>
                </a:solidFill>
                <a:latin typeface="Calibri"/>
                <a:ea typeface="Calibri"/>
                <a:cs typeface="Calibri"/>
                <a:sym typeface="Calibri"/>
              </a:rPr>
              <a:t>Before we start, I want to make sure everyone is in the correct class. Take a look at these prerequisites and message me in Chat if you have questions or aren’t sure you’re in the right spot.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28600" algn="l" rtl="0">
              <a:lnSpc>
                <a:spcPct val="100000"/>
              </a:lnSpc>
              <a:spcBef>
                <a:spcPts val="0"/>
              </a:spcBef>
              <a:spcAft>
                <a:spcPts val="0"/>
              </a:spcAft>
              <a:buSzPts val="1100"/>
              <a:buNone/>
            </a:pPr>
            <a:endParaRPr b="1">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2288977a64_1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22288977a64_1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Arial"/>
              <a:buNone/>
            </a:pPr>
            <a:r>
              <a:rPr lang="en" sz="1100" b="1">
                <a:solidFill>
                  <a:schemeClr val="dk1"/>
                </a:solidFill>
                <a:latin typeface="Calibri"/>
                <a:ea typeface="Calibri"/>
                <a:cs typeface="Calibri"/>
                <a:sym typeface="Calibri"/>
              </a:rPr>
              <a:t>Mandatory</a:t>
            </a:r>
            <a:endParaRPr/>
          </a:p>
          <a:p>
            <a:pPr marL="0" lvl="0" indent="0" algn="l" rtl="0">
              <a:lnSpc>
                <a:spcPct val="100000"/>
              </a:lnSpc>
              <a:spcBef>
                <a:spcPts val="0"/>
              </a:spcBef>
              <a:spcAft>
                <a:spcPts val="0"/>
              </a:spcAft>
              <a:buClr>
                <a:schemeClr val="dk1"/>
              </a:buClr>
              <a:buSzPts val="1100"/>
              <a:buFont typeface="Arial"/>
              <a:buNone/>
            </a:pPr>
            <a:r>
              <a:rPr lang="en" sz="1100" b="1">
                <a:solidFill>
                  <a:srgbClr val="404040"/>
                </a:solidFill>
                <a:latin typeface="Calibri"/>
                <a:ea typeface="Calibri"/>
                <a:cs typeface="Calibri"/>
                <a:sym typeface="Calibri"/>
              </a:rPr>
              <a:t>ACTION</a:t>
            </a:r>
            <a:r>
              <a:rPr lang="en" sz="1100">
                <a:solidFill>
                  <a:srgbClr val="404040"/>
                </a:solidFill>
                <a:latin typeface="Calibri"/>
                <a:ea typeface="Calibri"/>
                <a:cs typeface="Calibri"/>
                <a:sym typeface="Calibri"/>
              </a:rPr>
              <a:t>: Adjust benefits to fit your course.</a:t>
            </a:r>
            <a:endParaRPr sz="1100" b="1">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sz="11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r>
              <a:rPr lang="en" sz="1100">
                <a:solidFill>
                  <a:schemeClr val="dk1"/>
                </a:solidFill>
                <a:latin typeface="Calibri"/>
                <a:ea typeface="Calibri"/>
                <a:cs typeface="Calibri"/>
                <a:sym typeface="Calibri"/>
              </a:rPr>
              <a:t>Examples...</a:t>
            </a:r>
            <a:endParaRPr/>
          </a:p>
          <a:p>
            <a:pPr marL="0" lvl="0" indent="0" algn="l" rtl="0">
              <a:lnSpc>
                <a:spcPct val="100000"/>
              </a:lnSpc>
              <a:spcBef>
                <a:spcPts val="0"/>
              </a:spcBef>
              <a:spcAft>
                <a:spcPts val="0"/>
              </a:spcAft>
              <a:buSzPts val="1100"/>
              <a:buNone/>
            </a:pPr>
            <a:r>
              <a:rPr lang="en" sz="1100">
                <a:solidFill>
                  <a:schemeClr val="dk1"/>
                </a:solidFill>
                <a:latin typeface="Calibri"/>
                <a:ea typeface="Calibri"/>
                <a:cs typeface="Calibri"/>
                <a:sym typeface="Calibri"/>
              </a:rPr>
              <a:t>You’ll be learning Python so that you can work on XYZ project…</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ef84d4b7c0_1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ef84d4b7c0_1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a:buNone/>
            </a:pPr>
            <a:r>
              <a:rPr lang="en" b="1">
                <a:solidFill>
                  <a:schemeClr val="dk1"/>
                </a:solidFill>
                <a:latin typeface="Calibri"/>
                <a:ea typeface="Calibri"/>
                <a:cs typeface="Calibri"/>
                <a:sym typeface="Calibri"/>
              </a:rPr>
              <a:t>Mandatory</a:t>
            </a:r>
            <a:endParaRPr>
              <a:solidFill>
                <a:schemeClr val="dk1"/>
              </a:solidFill>
            </a:endParaRPr>
          </a:p>
          <a:p>
            <a:pPr marL="0" lvl="0" indent="0" algn="l" rtl="0">
              <a:spcBef>
                <a:spcPts val="0"/>
              </a:spcBef>
              <a:spcAft>
                <a:spcPts val="0"/>
              </a:spcAft>
              <a:buClr>
                <a:schemeClr val="dk1"/>
              </a:buClr>
              <a:buSzPts val="1100"/>
              <a:buFont typeface="Arial"/>
              <a:buNone/>
            </a:pPr>
            <a:endParaRPr>
              <a:solidFill>
                <a:srgbClr val="40404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b="1">
                <a:solidFill>
                  <a:srgbClr val="404040"/>
                </a:solidFill>
                <a:latin typeface="Calibri"/>
                <a:ea typeface="Calibri"/>
                <a:cs typeface="Calibri"/>
                <a:sym typeface="Calibri"/>
              </a:rPr>
              <a:t>Script:</a:t>
            </a:r>
            <a:r>
              <a:rPr lang="en">
                <a:solidFill>
                  <a:srgbClr val="404040"/>
                </a:solidFill>
                <a:latin typeface="Calibri"/>
                <a:ea typeface="Calibri"/>
                <a:cs typeface="Calibri"/>
                <a:sym typeface="Calibri"/>
              </a:rPr>
              <a:t> Pluralsight teaches a lot of different tech. If there’s a technology you want to learn and you don’t see it in your company’s learning catalog, let your manager know. We’d be glad to help.” </a:t>
            </a:r>
            <a:endParaRPr>
              <a:solidFill>
                <a:schemeClr val="dk1"/>
              </a:solidFill>
            </a:endParaRPr>
          </a:p>
          <a:p>
            <a:pPr marL="457200" lvl="0" indent="-22860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22288977a64_1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g22288977a64_1_1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Arial"/>
              <a:buNone/>
            </a:pPr>
            <a:r>
              <a:rPr lang="en" sz="1100" b="1">
                <a:solidFill>
                  <a:schemeClr val="dk1"/>
                </a:solidFill>
                <a:latin typeface="Calibri"/>
                <a:ea typeface="Calibri"/>
                <a:cs typeface="Calibri"/>
                <a:sym typeface="Calibri"/>
              </a:rPr>
              <a:t>Mandatory</a:t>
            </a:r>
            <a:endParaRPr/>
          </a:p>
          <a:p>
            <a:pPr marL="0" lvl="0" indent="0" algn="l" rtl="0">
              <a:lnSpc>
                <a:spcPct val="100000"/>
              </a:lnSpc>
              <a:spcBef>
                <a:spcPts val="0"/>
              </a:spcBef>
              <a:spcAft>
                <a:spcPts val="0"/>
              </a:spcAft>
              <a:buClr>
                <a:schemeClr val="dk1"/>
              </a:buClr>
              <a:buSzPts val="1400"/>
              <a:buFont typeface="Arial"/>
              <a:buNone/>
            </a:pPr>
            <a:endParaRPr sz="1100" b="1">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r>
              <a:rPr lang="en" sz="1100" b="1">
                <a:solidFill>
                  <a:schemeClr val="dk1"/>
                </a:solidFill>
                <a:latin typeface="Calibri"/>
                <a:ea typeface="Calibri"/>
                <a:cs typeface="Calibri"/>
                <a:sym typeface="Calibri"/>
              </a:rPr>
              <a:t>Script:</a:t>
            </a:r>
            <a:r>
              <a:rPr lang="en" sz="1100">
                <a:solidFill>
                  <a:schemeClr val="dk1"/>
                </a:solidFill>
                <a:latin typeface="Calibri"/>
                <a:ea typeface="Calibri"/>
                <a:cs typeface="Calibri"/>
                <a:sym typeface="Calibri"/>
              </a:rPr>
              <a:t> This is my pledge to you. I’d like to talk in particular about the third bullet. Sometimes in a class, an enthusiastic participant will want to speak out in every discussion, answer every question and so forth. I want to make sure all of you have the opportunity to be heard. So, if I haven’t heard from you in awhile, I may call on you or check in via chat, because I want to make sure everyone gets their questions answered.</a:t>
            </a:r>
            <a:br>
              <a:rPr lang="en" sz="1100">
                <a:solidFill>
                  <a:schemeClr val="dk1"/>
                </a:solidFill>
                <a:latin typeface="Calibri"/>
                <a:ea typeface="Calibri"/>
                <a:cs typeface="Calibri"/>
                <a:sym typeface="Calibri"/>
              </a:rPr>
            </a:b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Also, I want to demonstrate the timer and confirm that everyone can see it. EggTimer is a good timer - https://e.ggtimer.com/</a:t>
            </a:r>
            <a:endParaRPr sz="1100" b="1">
              <a:solidFill>
                <a:schemeClr val="dk1"/>
              </a:solidFill>
              <a:latin typeface="Calibri"/>
              <a:ea typeface="Calibri"/>
              <a:cs typeface="Calibri"/>
              <a:sym typeface="Calibri"/>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2288977a64_1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4" name="Google Shape;444;g22288977a64_1_1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Arial"/>
              <a:buNone/>
            </a:pPr>
            <a:r>
              <a:rPr lang="en" sz="1100" b="1">
                <a:solidFill>
                  <a:schemeClr val="dk1"/>
                </a:solidFill>
                <a:latin typeface="Calibri"/>
                <a:ea typeface="Calibri"/>
                <a:cs typeface="Calibri"/>
                <a:sym typeface="Calibri"/>
              </a:rPr>
              <a:t>Mandatory</a:t>
            </a:r>
            <a:endParaRPr/>
          </a:p>
          <a:p>
            <a:pPr marL="0" lvl="0" indent="0" algn="l" rtl="0">
              <a:lnSpc>
                <a:spcPct val="100000"/>
              </a:lnSpc>
              <a:spcBef>
                <a:spcPts val="0"/>
              </a:spcBef>
              <a:spcAft>
                <a:spcPts val="0"/>
              </a:spcAft>
              <a:buClr>
                <a:schemeClr val="dk1"/>
              </a:buClr>
              <a:buSzPts val="1400"/>
              <a:buFont typeface="Arial"/>
              <a:buNone/>
            </a:pPr>
            <a:r>
              <a:rPr lang="en" sz="1100" b="1">
                <a:solidFill>
                  <a:schemeClr val="dk1"/>
                </a:solidFill>
                <a:latin typeface="Calibri"/>
                <a:ea typeface="Calibri"/>
                <a:cs typeface="Calibri"/>
                <a:sym typeface="Calibri"/>
              </a:rPr>
              <a:t>ACTION</a:t>
            </a:r>
            <a:r>
              <a:rPr lang="en" sz="1100">
                <a:solidFill>
                  <a:schemeClr val="dk1"/>
                </a:solidFill>
                <a:latin typeface="Calibri"/>
                <a:ea typeface="Calibri"/>
                <a:cs typeface="Calibri"/>
                <a:sym typeface="Calibri"/>
              </a:rPr>
              <a:t>: Adjust objectives to fit your course.</a:t>
            </a:r>
            <a:endParaRPr/>
          </a:p>
          <a:p>
            <a:pPr marL="0" lvl="0" indent="0" algn="l" rtl="0">
              <a:lnSpc>
                <a:spcPct val="100000"/>
              </a:lnSpc>
              <a:spcBef>
                <a:spcPts val="0"/>
              </a:spcBef>
              <a:spcAft>
                <a:spcPts val="0"/>
              </a:spcAft>
              <a:buSzPts val="1100"/>
              <a:buNone/>
            </a:pPr>
            <a:endParaRPr sz="11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r>
              <a:rPr lang="en" sz="1100">
                <a:solidFill>
                  <a:schemeClr val="dk1"/>
                </a:solidFill>
                <a:latin typeface="Calibri"/>
                <a:ea typeface="Calibri"/>
                <a:cs typeface="Calibri"/>
                <a:sym typeface="Calibri"/>
              </a:rPr>
              <a:t>Use measurable objectives that start with action verbs such as: describe, define, identify, assess, demonstrate, use, utilize. </a:t>
            </a:r>
            <a:r>
              <a:rPr lang="en" sz="1100" u="sng">
                <a:solidFill>
                  <a:schemeClr val="hlink"/>
                </a:solidFill>
                <a:latin typeface="Calibri"/>
                <a:ea typeface="Calibri"/>
                <a:cs typeface="Calibri"/>
                <a:sym typeface="Calibri"/>
                <a:hlinkClick r:id="rId3"/>
              </a:rPr>
              <a:t>https://elearningindustry.com/writing-learning-objectives-for-elearning-what-elearning-professionals-should-know</a:t>
            </a:r>
            <a:endParaRPr sz="1100" b="1">
              <a:solidFill>
                <a:schemeClr val="dk1"/>
              </a:solidFill>
              <a:latin typeface="Calibri"/>
              <a:ea typeface="Calibri"/>
              <a:cs typeface="Calibri"/>
              <a:sym typeface="Calibri"/>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ef84d4b7c0_3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8" name="Google Shape;448;g2ef84d4b7c0_3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latin typeface="Calibri"/>
                <a:ea typeface="Calibri"/>
                <a:cs typeface="Calibri"/>
                <a:sym typeface="Calibri"/>
              </a:rPr>
              <a:t>Mandatory (keep it concise, high-level agenda)</a:t>
            </a:r>
            <a:endParaRPr>
              <a:solidFill>
                <a:schemeClr val="dk1"/>
              </a:solidFill>
            </a:endParaRPr>
          </a:p>
          <a:p>
            <a:pPr marL="0" lvl="0" indent="0" algn="l" rtl="0">
              <a:spcBef>
                <a:spcPts val="0"/>
              </a:spcBef>
              <a:spcAft>
                <a:spcPts val="0"/>
              </a:spcAft>
              <a:buClr>
                <a:schemeClr val="dk1"/>
              </a:buClr>
              <a:buSzPts val="1400"/>
              <a:buFont typeface="Arial"/>
              <a:buNone/>
            </a:pPr>
            <a:r>
              <a:rPr lang="en" b="1">
                <a:solidFill>
                  <a:schemeClr val="dk1"/>
                </a:solidFill>
                <a:latin typeface="Calibri"/>
                <a:ea typeface="Calibri"/>
                <a:cs typeface="Calibri"/>
                <a:sym typeface="Calibri"/>
              </a:rPr>
              <a:t>ACTION</a:t>
            </a:r>
            <a:r>
              <a:rPr lang="en">
                <a:solidFill>
                  <a:schemeClr val="dk1"/>
                </a:solidFill>
                <a:latin typeface="Calibri"/>
                <a:ea typeface="Calibri"/>
                <a:cs typeface="Calibri"/>
                <a:sym typeface="Calibri"/>
              </a:rPr>
              <a:t>: Adjust agenda as per your course.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l" rtl="0">
              <a:spcBef>
                <a:spcPts val="0"/>
              </a:spcBef>
              <a:spcAft>
                <a:spcPts val="0"/>
              </a:spcAft>
              <a:buSzPts val="1100"/>
              <a:buNone/>
            </a:pPr>
            <a:r>
              <a:rPr lang="en">
                <a:solidFill>
                  <a:schemeClr val="dk1"/>
                </a:solidFill>
                <a:latin typeface="Calibri"/>
                <a:ea typeface="Calibri"/>
                <a:cs typeface="Calibri"/>
                <a:sym typeface="Calibri"/>
              </a:rPr>
              <a:t>The agenda provides students a roadmap of where the class is going and what is coming up. Keep it high level, as there is no need to include “Gazornin” in the agenda if that’s something they don’t understand.</a:t>
            </a:r>
            <a:endParaRPr b="1">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x">
  <p:cSld name="Blank_White_3_2">
    <p:bg>
      <p:bgPr>
        <a:solidFill>
          <a:schemeClr val="dk1"/>
        </a:solidFill>
        <a:effectLst/>
      </p:bgPr>
    </p:bg>
    <p:spTree>
      <p:nvGrpSpPr>
        <p:cNvPr id="1" name="Shape 55"/>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ntro">
  <p:cSld name="Blank_Black_2">
    <p:bg>
      <p:bgPr>
        <a:solidFill>
          <a:schemeClr val="lt2"/>
        </a:solidFill>
        <a:effectLst/>
      </p:bgPr>
    </p:bg>
    <p:spTree>
      <p:nvGrpSpPr>
        <p:cNvPr id="1" name="Shape 56"/>
        <p:cNvGrpSpPr/>
        <p:nvPr/>
      </p:nvGrpSpPr>
      <p:grpSpPr>
        <a:xfrm>
          <a:off x="0" y="0"/>
          <a:ext cx="0" cy="0"/>
          <a:chOff x="0" y="0"/>
          <a:chExt cx="0" cy="0"/>
        </a:xfrm>
      </p:grpSpPr>
      <p:sp>
        <p:nvSpPr>
          <p:cNvPr id="57" name="Google Shape;57;p16"/>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58" name="Google Shape;58;p1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9" name="Google Shape;59;p16"/>
          <p:cNvSpPr txBox="1">
            <a:spLocks noGrp="1"/>
          </p:cNvSpPr>
          <p:nvPr>
            <p:ph type="title"/>
          </p:nvPr>
        </p:nvSpPr>
        <p:spPr>
          <a:xfrm>
            <a:off x="440082" y="1961515"/>
            <a:ext cx="6603900" cy="7608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SzPts val="5600"/>
              <a:buFont typeface="Montserrat ExtraBold"/>
              <a:buNone/>
              <a:defRPr sz="5600" b="1">
                <a:latin typeface="Montserrat ExtraBold"/>
                <a:ea typeface="Montserrat ExtraBold"/>
                <a:cs typeface="Montserrat ExtraBold"/>
                <a:sym typeface="Montserrat ExtraBold"/>
              </a:defRPr>
            </a:lvl1pPr>
            <a:lvl2pPr lvl="1" algn="l" rtl="0">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2pPr>
            <a:lvl3pPr lvl="2" algn="l" rtl="0">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3pPr>
            <a:lvl4pPr lvl="3" algn="l" rtl="0">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4pPr>
            <a:lvl5pPr lvl="4" algn="l" rtl="0">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5pPr>
            <a:lvl6pPr lvl="5" algn="l" rtl="0">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6pPr>
            <a:lvl7pPr lvl="6" algn="l" rtl="0">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7pPr>
            <a:lvl8pPr lvl="7" algn="l" rtl="0">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8pPr>
            <a:lvl9pPr lvl="8" algn="l" rtl="0">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9pPr>
          </a:lstStyle>
          <a:p>
            <a:endParaRPr/>
          </a:p>
        </p:txBody>
      </p:sp>
      <p:sp>
        <p:nvSpPr>
          <p:cNvPr id="60" name="Google Shape;60;p16"/>
          <p:cNvSpPr txBox="1">
            <a:spLocks noGrp="1"/>
          </p:cNvSpPr>
          <p:nvPr>
            <p:ph type="subTitle" idx="1"/>
          </p:nvPr>
        </p:nvSpPr>
        <p:spPr>
          <a:xfrm>
            <a:off x="491123" y="2762089"/>
            <a:ext cx="4656900" cy="3912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1000"/>
              </a:spcBef>
              <a:spcAft>
                <a:spcPts val="0"/>
              </a:spcAft>
              <a:buSzPts val="1400"/>
              <a:buFont typeface="Montserrat SemiBold"/>
              <a:buNone/>
              <a:defRPr sz="1400">
                <a:latin typeface="Montserrat SemiBold"/>
                <a:ea typeface="Montserrat SemiBold"/>
                <a:cs typeface="Montserrat SemiBold"/>
                <a:sym typeface="Montserrat SemiBold"/>
              </a:defRPr>
            </a:lvl1pPr>
            <a:lvl2pPr lvl="1" algn="l" rtl="0">
              <a:lnSpc>
                <a:spcPct val="90000"/>
              </a:lnSpc>
              <a:spcBef>
                <a:spcPts val="500"/>
              </a:spcBef>
              <a:spcAft>
                <a:spcPts val="0"/>
              </a:spcAft>
              <a:buSzPts val="1600"/>
              <a:buNone/>
              <a:defRPr/>
            </a:lvl2pPr>
            <a:lvl3pPr lvl="2" algn="l" rtl="0">
              <a:lnSpc>
                <a:spcPct val="90000"/>
              </a:lnSpc>
              <a:spcBef>
                <a:spcPts val="500"/>
              </a:spcBef>
              <a:spcAft>
                <a:spcPts val="0"/>
              </a:spcAft>
              <a:buSzPts val="1400"/>
              <a:buNone/>
              <a:defRPr/>
            </a:lvl3pPr>
            <a:lvl4pPr lvl="3" algn="l" rtl="0">
              <a:lnSpc>
                <a:spcPct val="90000"/>
              </a:lnSpc>
              <a:spcBef>
                <a:spcPts val="500"/>
              </a:spcBef>
              <a:spcAft>
                <a:spcPts val="0"/>
              </a:spcAft>
              <a:buSzPts val="1200"/>
              <a:buNone/>
              <a:defRPr/>
            </a:lvl4pPr>
            <a:lvl5pPr lvl="4" algn="l" rtl="0">
              <a:lnSpc>
                <a:spcPct val="90000"/>
              </a:lnSpc>
              <a:spcBef>
                <a:spcPts val="500"/>
              </a:spcBef>
              <a:spcAft>
                <a:spcPts val="0"/>
              </a:spcAft>
              <a:buSzPts val="1200"/>
              <a:buNone/>
              <a:defRPr/>
            </a:lvl5pPr>
            <a:lvl6pPr lvl="5" algn="l" rtl="0">
              <a:lnSpc>
                <a:spcPct val="90000"/>
              </a:lnSpc>
              <a:spcBef>
                <a:spcPts val="500"/>
              </a:spcBef>
              <a:spcAft>
                <a:spcPts val="0"/>
              </a:spcAft>
              <a:buSzPts val="1800"/>
              <a:buNone/>
              <a:defRPr/>
            </a:lvl6pPr>
            <a:lvl7pPr lvl="6" algn="l" rtl="0">
              <a:lnSpc>
                <a:spcPct val="90000"/>
              </a:lnSpc>
              <a:spcBef>
                <a:spcPts val="500"/>
              </a:spcBef>
              <a:spcAft>
                <a:spcPts val="0"/>
              </a:spcAft>
              <a:buSzPts val="1800"/>
              <a:buNone/>
              <a:defRPr/>
            </a:lvl7pPr>
            <a:lvl8pPr lvl="7" algn="l" rtl="0">
              <a:lnSpc>
                <a:spcPct val="90000"/>
              </a:lnSpc>
              <a:spcBef>
                <a:spcPts val="500"/>
              </a:spcBef>
              <a:spcAft>
                <a:spcPts val="0"/>
              </a:spcAft>
              <a:buSzPts val="1800"/>
              <a:buNone/>
              <a:defRPr/>
            </a:lvl8pPr>
            <a:lvl9pPr lvl="8" algn="l" rtl="0">
              <a:lnSpc>
                <a:spcPct val="90000"/>
              </a:lnSpc>
              <a:spcBef>
                <a:spcPts val="500"/>
              </a:spcBef>
              <a:spcAft>
                <a:spcPts val="0"/>
              </a:spcAft>
              <a:buSzPts val="1800"/>
              <a:buNone/>
              <a:defRPr/>
            </a:lvl9pPr>
          </a:lstStyle>
          <a:p>
            <a:endParaRPr/>
          </a:p>
        </p:txBody>
      </p:sp>
      <p:sp>
        <p:nvSpPr>
          <p:cNvPr id="61" name="Google Shape;61;p16"/>
          <p:cNvSpPr/>
          <p:nvPr/>
        </p:nvSpPr>
        <p:spPr>
          <a:xfrm>
            <a:off x="541075" y="3523425"/>
            <a:ext cx="1066800" cy="1066800"/>
          </a:xfrm>
          <a:prstGeom prst="ellipse">
            <a:avLst/>
          </a:prstGeom>
          <a:solidFill>
            <a:srgbClr val="B1B5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6"/>
          <p:cNvSpPr txBox="1"/>
          <p:nvPr/>
        </p:nvSpPr>
        <p:spPr>
          <a:xfrm>
            <a:off x="797376" y="3733575"/>
            <a:ext cx="641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393B6B"/>
                </a:solidFill>
                <a:latin typeface="Montserrat"/>
                <a:ea typeface="Montserrat"/>
                <a:cs typeface="Montserrat"/>
                <a:sym typeface="Montserrat"/>
              </a:rPr>
              <a:t>Insert </a:t>
            </a:r>
            <a:endParaRPr sz="1000" b="0" i="0" u="none" strike="noStrike" cap="none">
              <a:solidFill>
                <a:srgbClr val="393B6B"/>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393B6B"/>
                </a:solidFill>
                <a:latin typeface="Montserrat"/>
                <a:ea typeface="Montserrat"/>
                <a:cs typeface="Montserrat"/>
                <a:sym typeface="Montserrat"/>
              </a:rPr>
              <a:t>photo </a:t>
            </a:r>
            <a:endParaRPr sz="1000" b="0" i="0" u="none" strike="noStrike" cap="none">
              <a:solidFill>
                <a:srgbClr val="393B6B"/>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393B6B"/>
                </a:solidFill>
                <a:latin typeface="Montserrat"/>
                <a:ea typeface="Montserrat"/>
                <a:cs typeface="Montserrat"/>
                <a:sym typeface="Montserrat"/>
              </a:rPr>
              <a:t>here</a:t>
            </a:r>
            <a:endParaRPr sz="1000" b="0" i="0" u="none" strike="noStrike" cap="none">
              <a:solidFill>
                <a:srgbClr val="393B6B"/>
              </a:solidFill>
              <a:latin typeface="Montserrat"/>
              <a:ea typeface="Montserrat"/>
              <a:cs typeface="Montserrat"/>
              <a:sym typeface="Montserrat"/>
            </a:endParaRPr>
          </a:p>
        </p:txBody>
      </p:sp>
      <p:pic>
        <p:nvPicPr>
          <p:cNvPr id="63" name="Google Shape;63;p16"/>
          <p:cNvPicPr preferRelativeResize="0"/>
          <p:nvPr/>
        </p:nvPicPr>
        <p:blipFill rotWithShape="1">
          <a:blip r:embed="rId3">
            <a:alphaModFix/>
          </a:blip>
          <a:srcRect t="-12451" b="-12439"/>
          <a:stretch/>
        </p:blipFill>
        <p:spPr>
          <a:xfrm>
            <a:off x="8101275" y="4859793"/>
            <a:ext cx="918750" cy="195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4">
  <p:cSld name="Content_2_Columns_Pink_2">
    <p:bg>
      <p:bgPr>
        <a:solidFill>
          <a:schemeClr val="lt2"/>
        </a:solidFill>
        <a:effectLst/>
      </p:bgPr>
    </p:bg>
    <p:spTree>
      <p:nvGrpSpPr>
        <p:cNvPr id="1" name="Shape 64"/>
        <p:cNvGrpSpPr/>
        <p:nvPr/>
      </p:nvGrpSpPr>
      <p:grpSpPr>
        <a:xfrm>
          <a:off x="0" y="0"/>
          <a:ext cx="0" cy="0"/>
          <a:chOff x="0" y="0"/>
          <a:chExt cx="0" cy="0"/>
        </a:xfrm>
      </p:grpSpPr>
      <p:pic>
        <p:nvPicPr>
          <p:cNvPr id="65" name="Google Shape;65;p17"/>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6" name="Google Shape;66;p17"/>
          <p:cNvSpPr txBox="1">
            <a:spLocks noGrp="1"/>
          </p:cNvSpPr>
          <p:nvPr>
            <p:ph type="body" idx="1"/>
          </p:nvPr>
        </p:nvSpPr>
        <p:spPr>
          <a:xfrm>
            <a:off x="913200" y="1342525"/>
            <a:ext cx="7289100" cy="31230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2"/>
              </a:buClr>
              <a:buSzPts val="1800"/>
              <a:buChar char="•"/>
              <a:defRPr sz="1800">
                <a:solidFill>
                  <a:schemeClr val="dk2"/>
                </a:solidFill>
                <a:latin typeface="Montserrat"/>
                <a:ea typeface="Montserrat"/>
                <a:cs typeface="Montserrat"/>
                <a:sym typeface="Montserrat"/>
              </a:defRPr>
            </a:lvl1pPr>
            <a:lvl2pPr marL="914400" lvl="1" indent="-330200" algn="l" rtl="0">
              <a:lnSpc>
                <a:spcPct val="90000"/>
              </a:lnSpc>
              <a:spcBef>
                <a:spcPts val="500"/>
              </a:spcBef>
              <a:spcAft>
                <a:spcPts val="0"/>
              </a:spcAft>
              <a:buClr>
                <a:schemeClr val="dk2"/>
              </a:buClr>
              <a:buSzPts val="1600"/>
              <a:buChar char="◦"/>
              <a:defRPr sz="1600">
                <a:solidFill>
                  <a:schemeClr val="dk2"/>
                </a:solidFill>
                <a:latin typeface="Montserrat"/>
                <a:ea typeface="Montserrat"/>
                <a:cs typeface="Montserrat"/>
                <a:sym typeface="Montserrat"/>
              </a:defRPr>
            </a:lvl2pPr>
            <a:lvl3pPr marL="1371600" lvl="2" indent="-317500" algn="l" rtl="0">
              <a:lnSpc>
                <a:spcPct val="90000"/>
              </a:lnSpc>
              <a:spcBef>
                <a:spcPts val="500"/>
              </a:spcBef>
              <a:spcAft>
                <a:spcPts val="0"/>
              </a:spcAft>
              <a:buClr>
                <a:schemeClr val="dk2"/>
              </a:buClr>
              <a:buSzPts val="1400"/>
              <a:buChar char="▪"/>
              <a:defRPr sz="1400">
                <a:solidFill>
                  <a:schemeClr val="dk2"/>
                </a:solidFill>
                <a:latin typeface="Montserrat"/>
                <a:ea typeface="Montserrat"/>
                <a:cs typeface="Montserrat"/>
                <a:sym typeface="Montserrat"/>
              </a:defRPr>
            </a:lvl3pPr>
            <a:lvl4pPr marL="1828800" lvl="3" indent="-304800" algn="l" rtl="0">
              <a:lnSpc>
                <a:spcPct val="90000"/>
              </a:lnSpc>
              <a:spcBef>
                <a:spcPts val="500"/>
              </a:spcBef>
              <a:spcAft>
                <a:spcPts val="0"/>
              </a:spcAft>
              <a:buClr>
                <a:schemeClr val="dk2"/>
              </a:buClr>
              <a:buSzPts val="1200"/>
              <a:buChar char="▫"/>
              <a:defRPr sz="1200">
                <a:solidFill>
                  <a:schemeClr val="dk2"/>
                </a:solidFill>
                <a:latin typeface="Montserrat"/>
                <a:ea typeface="Montserrat"/>
                <a:cs typeface="Montserrat"/>
                <a:sym typeface="Montserrat"/>
              </a:defRPr>
            </a:lvl4pPr>
            <a:lvl5pPr marL="2286000" lvl="4" indent="-304800" algn="l" rtl="0">
              <a:lnSpc>
                <a:spcPct val="90000"/>
              </a:lnSpc>
              <a:spcBef>
                <a:spcPts val="500"/>
              </a:spcBef>
              <a:spcAft>
                <a:spcPts val="0"/>
              </a:spcAft>
              <a:buClr>
                <a:schemeClr val="dk2"/>
              </a:buClr>
              <a:buSzPts val="1200"/>
              <a:buChar char="•"/>
              <a:defRPr sz="1200">
                <a:solidFill>
                  <a:schemeClr val="dk2"/>
                </a:solidFill>
                <a:latin typeface="Montserrat"/>
                <a:ea typeface="Montserrat"/>
                <a:cs typeface="Montserrat"/>
                <a:sym typeface="Montserrat"/>
              </a:defRPr>
            </a:lvl5pPr>
            <a:lvl6pPr marL="2743200" lvl="5" indent="-342900" algn="l" rtl="0">
              <a:lnSpc>
                <a:spcPct val="90000"/>
              </a:lnSpc>
              <a:spcBef>
                <a:spcPts val="500"/>
              </a:spcBef>
              <a:spcAft>
                <a:spcPts val="0"/>
              </a:spcAft>
              <a:buClr>
                <a:schemeClr val="dk2"/>
              </a:buClr>
              <a:buSzPts val="1800"/>
              <a:buChar char="•"/>
              <a:defRPr>
                <a:solidFill>
                  <a:schemeClr val="dk2"/>
                </a:solidFill>
              </a:defRPr>
            </a:lvl6pPr>
            <a:lvl7pPr marL="3200400" lvl="6" indent="-342900" algn="l" rtl="0">
              <a:lnSpc>
                <a:spcPct val="90000"/>
              </a:lnSpc>
              <a:spcBef>
                <a:spcPts val="500"/>
              </a:spcBef>
              <a:spcAft>
                <a:spcPts val="0"/>
              </a:spcAft>
              <a:buClr>
                <a:schemeClr val="dk2"/>
              </a:buClr>
              <a:buSzPts val="1800"/>
              <a:buChar char="•"/>
              <a:defRPr>
                <a:solidFill>
                  <a:schemeClr val="dk2"/>
                </a:solidFill>
              </a:defRPr>
            </a:lvl7pPr>
            <a:lvl8pPr marL="3657600" lvl="7" indent="-342900" algn="l" rtl="0">
              <a:lnSpc>
                <a:spcPct val="90000"/>
              </a:lnSpc>
              <a:spcBef>
                <a:spcPts val="500"/>
              </a:spcBef>
              <a:spcAft>
                <a:spcPts val="0"/>
              </a:spcAft>
              <a:buClr>
                <a:schemeClr val="dk2"/>
              </a:buClr>
              <a:buSzPts val="1800"/>
              <a:buChar char="•"/>
              <a:defRPr>
                <a:solidFill>
                  <a:schemeClr val="dk2"/>
                </a:solidFill>
              </a:defRPr>
            </a:lvl8pPr>
            <a:lvl9pPr marL="4114800" lvl="8" indent="-342900" algn="l" rtl="0">
              <a:lnSpc>
                <a:spcPct val="90000"/>
              </a:lnSpc>
              <a:spcBef>
                <a:spcPts val="500"/>
              </a:spcBef>
              <a:spcAft>
                <a:spcPts val="0"/>
              </a:spcAft>
              <a:buClr>
                <a:schemeClr val="dk2"/>
              </a:buClr>
              <a:buSzPts val="1800"/>
              <a:buChar char="•"/>
              <a:defRPr>
                <a:solidFill>
                  <a:schemeClr val="dk2"/>
                </a:solidFill>
              </a:defRPr>
            </a:lvl9pPr>
          </a:lstStyle>
          <a:p>
            <a:endParaRPr/>
          </a:p>
        </p:txBody>
      </p:sp>
      <p:sp>
        <p:nvSpPr>
          <p:cNvPr id="67" name="Google Shape;67;p17"/>
          <p:cNvSpPr txBox="1">
            <a:spLocks noGrp="1"/>
          </p:cNvSpPr>
          <p:nvPr>
            <p:ph type="title"/>
          </p:nvPr>
        </p:nvSpPr>
        <p:spPr>
          <a:xfrm>
            <a:off x="795241" y="336681"/>
            <a:ext cx="7886700" cy="523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SzPts val="2500"/>
              <a:buFont typeface="Montserrat ExtraBold"/>
              <a:buNone/>
              <a:defRPr sz="2500" b="1">
                <a:latin typeface="Montserrat ExtraBold"/>
                <a:ea typeface="Montserrat ExtraBold"/>
                <a:cs typeface="Montserrat ExtraBold"/>
                <a:sym typeface="Montserrat ExtraBold"/>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8" name="Google Shape;68;p17"/>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69" name="Google Shape;69;p17"/>
          <p:cNvPicPr preferRelativeResize="0"/>
          <p:nvPr/>
        </p:nvPicPr>
        <p:blipFill rotWithShape="1">
          <a:blip r:embed="rId3">
            <a:alphaModFix/>
          </a:blip>
          <a:srcRect t="-12451" b="-12439"/>
          <a:stretch/>
        </p:blipFill>
        <p:spPr>
          <a:xfrm>
            <a:off x="8101275" y="4859793"/>
            <a:ext cx="918750" cy="195800"/>
          </a:xfrm>
          <a:prstGeom prst="rect">
            <a:avLst/>
          </a:prstGeom>
          <a:noFill/>
          <a:ln>
            <a:noFill/>
          </a:ln>
        </p:spPr>
      </p:pic>
      <p:sp>
        <p:nvSpPr>
          <p:cNvPr id="70" name="Google Shape;70;p17"/>
          <p:cNvSpPr/>
          <p:nvPr/>
        </p:nvSpPr>
        <p:spPr>
          <a:xfrm rot="5400000">
            <a:off x="177750" y="219225"/>
            <a:ext cx="402600" cy="758100"/>
          </a:xfrm>
          <a:prstGeom prst="round2SameRect">
            <a:avLst>
              <a:gd name="adj1" fmla="val 50000"/>
              <a:gd name="adj2" fmla="val 0"/>
            </a:avLst>
          </a:pr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1" r:id="rId12"/>
    <p:sldLayoutId id="2147483662" r:id="rId13"/>
    <p:sldLayoutId id="2147483663"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50"/>
          <p:cNvPicPr preferRelativeResize="0"/>
          <p:nvPr/>
        </p:nvPicPr>
        <p:blipFill rotWithShape="1">
          <a:blip r:embed="rId3">
            <a:alphaModFix/>
          </a:blip>
          <a:srcRect/>
          <a:stretch/>
        </p:blipFill>
        <p:spPr>
          <a:xfrm>
            <a:off x="1653383" y="1522250"/>
            <a:ext cx="6017250" cy="1767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0"/>
          <p:cNvSpPr txBox="1">
            <a:spLocks noGrp="1"/>
          </p:cNvSpPr>
          <p:nvPr>
            <p:ph type="body" idx="1"/>
          </p:nvPr>
        </p:nvSpPr>
        <p:spPr>
          <a:xfrm>
            <a:off x="913200" y="1342525"/>
            <a:ext cx="7289100" cy="31230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Clr>
                <a:schemeClr val="dk2"/>
              </a:buClr>
              <a:buSzPts val="1800"/>
              <a:buChar char="•"/>
            </a:pPr>
            <a:r>
              <a:rPr lang="en-US" dirty="0"/>
              <a:t>You’ll have a copy of all the course materials</a:t>
            </a:r>
          </a:p>
          <a:p>
            <a:pPr marL="114300" lvl="0" indent="0" algn="l" rtl="0">
              <a:lnSpc>
                <a:spcPct val="90000"/>
              </a:lnSpc>
              <a:spcBef>
                <a:spcPts val="1000"/>
              </a:spcBef>
              <a:spcAft>
                <a:spcPts val="0"/>
              </a:spcAft>
              <a:buClr>
                <a:schemeClr val="dk2"/>
              </a:buClr>
              <a:buSzPts val="1800"/>
              <a:buNone/>
            </a:pPr>
            <a:endParaRPr lang="en-US" dirty="0"/>
          </a:p>
          <a:p>
            <a:pPr marL="457200" lvl="0" indent="-342900" algn="l" rtl="0">
              <a:lnSpc>
                <a:spcPct val="90000"/>
              </a:lnSpc>
              <a:spcBef>
                <a:spcPts val="1000"/>
              </a:spcBef>
              <a:spcAft>
                <a:spcPts val="0"/>
              </a:spcAft>
              <a:buClr>
                <a:schemeClr val="dk2"/>
              </a:buClr>
              <a:buSzPts val="1800"/>
              <a:buChar char="•"/>
            </a:pPr>
            <a:r>
              <a:rPr lang="en-US" dirty="0"/>
              <a:t>You’ll be following along and..</a:t>
            </a:r>
          </a:p>
          <a:p>
            <a:pPr marL="914400" lvl="1" indent="-330200" algn="l" rtl="0">
              <a:lnSpc>
                <a:spcPct val="90000"/>
              </a:lnSpc>
              <a:spcBef>
                <a:spcPts val="500"/>
              </a:spcBef>
              <a:spcAft>
                <a:spcPts val="0"/>
              </a:spcAft>
              <a:buSzPts val="1600"/>
              <a:buChar char="◦"/>
            </a:pPr>
            <a:r>
              <a:rPr lang="en-US" dirty="0"/>
              <a:t>doing coding exercises/labs as well</a:t>
            </a:r>
          </a:p>
        </p:txBody>
      </p:sp>
      <p:sp>
        <p:nvSpPr>
          <p:cNvPr id="458" name="Google Shape;458;p60"/>
          <p:cNvSpPr txBox="1">
            <a:spLocks noGrp="1"/>
          </p:cNvSpPr>
          <p:nvPr>
            <p:ph type="title"/>
          </p:nvPr>
        </p:nvSpPr>
        <p:spPr>
          <a:xfrm>
            <a:off x="795241" y="336681"/>
            <a:ext cx="7886700" cy="52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500"/>
              <a:buFont typeface="Montserrat ExtraBold"/>
              <a:buNone/>
            </a:pPr>
            <a:r>
              <a:rPr lang="en"/>
              <a:t>How we’re going to work together</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1"/>
          <p:cNvSpPr txBox="1">
            <a:spLocks noGrp="1"/>
          </p:cNvSpPr>
          <p:nvPr>
            <p:ph type="body" idx="1"/>
          </p:nvPr>
        </p:nvSpPr>
        <p:spPr>
          <a:xfrm>
            <a:off x="5413676" y="1342525"/>
            <a:ext cx="2923800" cy="31230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Clr>
                <a:schemeClr val="dk2"/>
              </a:buClr>
              <a:buSzPts val="1800"/>
              <a:buChar char="•"/>
            </a:pPr>
            <a:r>
              <a:rPr lang="en"/>
              <a:t>Job title?</a:t>
            </a:r>
            <a:endParaRPr/>
          </a:p>
          <a:p>
            <a:pPr marL="457200" lvl="0" indent="-342900" algn="l" rtl="0">
              <a:lnSpc>
                <a:spcPct val="90000"/>
              </a:lnSpc>
              <a:spcBef>
                <a:spcPts val="1000"/>
              </a:spcBef>
              <a:spcAft>
                <a:spcPts val="0"/>
              </a:spcAft>
              <a:buClr>
                <a:schemeClr val="dk2"/>
              </a:buClr>
              <a:buSzPts val="1800"/>
              <a:buChar char="•"/>
            </a:pPr>
            <a:r>
              <a:rPr lang="en"/>
              <a:t>Where are you based?</a:t>
            </a:r>
            <a:endParaRPr/>
          </a:p>
          <a:p>
            <a:pPr marL="457200" lvl="0" indent="-342900" algn="l" rtl="0">
              <a:lnSpc>
                <a:spcPct val="90000"/>
              </a:lnSpc>
              <a:spcBef>
                <a:spcPts val="1000"/>
              </a:spcBef>
              <a:spcAft>
                <a:spcPts val="0"/>
              </a:spcAft>
              <a:buClr>
                <a:schemeClr val="dk2"/>
              </a:buClr>
              <a:buSzPts val="1800"/>
              <a:buChar char="•"/>
            </a:pPr>
            <a:r>
              <a:rPr lang="en"/>
              <a:t>What is your related experience, if any?</a:t>
            </a:r>
            <a:endParaRPr/>
          </a:p>
          <a:p>
            <a:pPr marL="457200" lvl="0" indent="-342900" algn="l" rtl="0">
              <a:lnSpc>
                <a:spcPct val="90000"/>
              </a:lnSpc>
              <a:spcBef>
                <a:spcPts val="1000"/>
              </a:spcBef>
              <a:spcAft>
                <a:spcPts val="0"/>
              </a:spcAft>
              <a:buClr>
                <a:schemeClr val="dk2"/>
              </a:buClr>
              <a:buSzPts val="1800"/>
              <a:buChar char="•"/>
            </a:pPr>
            <a:r>
              <a:rPr lang="en"/>
              <a:t>Fun fact?</a:t>
            </a:r>
            <a:endParaRPr/>
          </a:p>
        </p:txBody>
      </p:sp>
      <p:sp>
        <p:nvSpPr>
          <p:cNvPr id="464" name="Google Shape;464;p61"/>
          <p:cNvSpPr txBox="1">
            <a:spLocks noGrp="1"/>
          </p:cNvSpPr>
          <p:nvPr>
            <p:ph type="title"/>
          </p:nvPr>
        </p:nvSpPr>
        <p:spPr>
          <a:xfrm>
            <a:off x="795241" y="336681"/>
            <a:ext cx="7886700" cy="5232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2500"/>
              <a:buNone/>
            </a:pPr>
            <a:r>
              <a:rPr lang="en"/>
              <a:t>Student Instructions</a:t>
            </a:r>
            <a:endParaRPr/>
          </a:p>
        </p:txBody>
      </p:sp>
      <p:pic>
        <p:nvPicPr>
          <p:cNvPr id="465" name="Google Shape;465;p61"/>
          <p:cNvPicPr preferRelativeResize="0"/>
          <p:nvPr/>
        </p:nvPicPr>
        <p:blipFill rotWithShape="1">
          <a:blip r:embed="rId3">
            <a:alphaModFix/>
          </a:blip>
          <a:srcRect/>
          <a:stretch/>
        </p:blipFill>
        <p:spPr>
          <a:xfrm rot="300002">
            <a:off x="654935" y="-124945"/>
            <a:ext cx="4667834" cy="4629779"/>
          </a:xfrm>
          <a:prstGeom prst="rect">
            <a:avLst/>
          </a:prstGeom>
          <a:noFill/>
          <a:ln>
            <a:noFill/>
          </a:ln>
        </p:spPr>
      </p:pic>
      <p:sp>
        <p:nvSpPr>
          <p:cNvPr id="466" name="Google Shape;466;p61"/>
          <p:cNvSpPr txBox="1"/>
          <p:nvPr/>
        </p:nvSpPr>
        <p:spPr>
          <a:xfrm rot="360355">
            <a:off x="958466" y="3221891"/>
            <a:ext cx="3864094" cy="5232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500"/>
              <a:buFont typeface="Montserrat ExtraBold"/>
              <a:buNone/>
            </a:pPr>
            <a:r>
              <a:rPr lang="en" sz="2500" b="1" i="0" u="none" strike="noStrike" cap="none">
                <a:solidFill>
                  <a:schemeClr val="dk1"/>
                </a:solidFill>
                <a:latin typeface="Montserrat ExtraBold"/>
                <a:ea typeface="Montserrat ExtraBold"/>
                <a:cs typeface="Montserrat ExtraBold"/>
                <a:sym typeface="Montserrat ExtraBold"/>
              </a:rPr>
              <a:t>Your name?</a:t>
            </a:r>
            <a:endParaRPr/>
          </a:p>
          <a:p>
            <a:pPr marL="0" marR="0" lvl="0" indent="0" algn="ctr" rtl="0">
              <a:lnSpc>
                <a:spcPct val="90000"/>
              </a:lnSpc>
              <a:spcBef>
                <a:spcPts val="0"/>
              </a:spcBef>
              <a:spcAft>
                <a:spcPts val="0"/>
              </a:spcAft>
              <a:buClr>
                <a:schemeClr val="dk1"/>
              </a:buClr>
              <a:buSzPts val="2500"/>
              <a:buFont typeface="Montserrat ExtraBold"/>
              <a:buNone/>
            </a:pPr>
            <a:r>
              <a:rPr lang="en" sz="2500" b="1" i="0" u="none" strike="noStrike" cap="none">
                <a:solidFill>
                  <a:schemeClr val="accent1"/>
                </a:solidFill>
                <a:latin typeface="Montserrat ExtraBold"/>
                <a:ea typeface="Montserrat ExtraBold"/>
                <a:cs typeface="Montserrat ExtraBold"/>
                <a:sym typeface="Montserrat ExtraBold"/>
              </a:rPr>
              <a:t>And preferred pronouns?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pic>
        <p:nvPicPr>
          <p:cNvPr id="470" name="Google Shape;470;p61"/>
          <p:cNvPicPr preferRelativeResize="0"/>
          <p:nvPr/>
        </p:nvPicPr>
        <p:blipFill rotWithShape="1">
          <a:blip r:embed="rId3">
            <a:alphaModFix/>
          </a:blip>
          <a:srcRect/>
          <a:stretch/>
        </p:blipFill>
        <p:spPr>
          <a:xfrm>
            <a:off x="0" y="0"/>
            <a:ext cx="9144000" cy="5138740"/>
          </a:xfrm>
          <a:prstGeom prst="rect">
            <a:avLst/>
          </a:prstGeom>
          <a:noFill/>
          <a:ln>
            <a:noFill/>
          </a:ln>
        </p:spPr>
      </p:pic>
      <p:sp>
        <p:nvSpPr>
          <p:cNvPr id="471" name="Google Shape;471;p61"/>
          <p:cNvSpPr txBox="1">
            <a:spLocks noGrp="1"/>
          </p:cNvSpPr>
          <p:nvPr>
            <p:ph type="title" idx="4294967295"/>
          </p:nvPr>
        </p:nvSpPr>
        <p:spPr>
          <a:xfrm>
            <a:off x="1881150" y="1464415"/>
            <a:ext cx="5381700" cy="9942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4000"/>
              <a:buFont typeface="Montserrat SemiBold"/>
              <a:buNone/>
            </a:pPr>
            <a:r>
              <a:rPr lang="en" sz="4500" b="1">
                <a:solidFill>
                  <a:srgbClr val="E7005E"/>
                </a:solidFill>
                <a:latin typeface="Montserrat SemiBold"/>
                <a:ea typeface="Montserrat SemiBold"/>
                <a:cs typeface="Montserrat SemiBold"/>
                <a:sym typeface="Montserrat SemiBold"/>
              </a:rPr>
              <a:t>Let’s get started!</a:t>
            </a:r>
            <a:endParaRPr sz="4500">
              <a:solidFill>
                <a:srgbClr val="E7005E"/>
              </a:solidFill>
            </a:endParaRPr>
          </a:p>
        </p:txBody>
      </p:sp>
      <p:pic>
        <p:nvPicPr>
          <p:cNvPr id="472" name="Google Shape;472;p61"/>
          <p:cNvPicPr preferRelativeResize="0"/>
          <p:nvPr/>
        </p:nvPicPr>
        <p:blipFill>
          <a:blip r:embed="rId4">
            <a:alphaModFix/>
          </a:blip>
          <a:stretch>
            <a:fillRect/>
          </a:stretch>
        </p:blipFill>
        <p:spPr>
          <a:xfrm>
            <a:off x="2555625" y="3636075"/>
            <a:ext cx="4032750" cy="688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53"/>
        <p:cNvGrpSpPr/>
        <p:nvPr/>
      </p:nvGrpSpPr>
      <p:grpSpPr>
        <a:xfrm>
          <a:off x="0" y="0"/>
          <a:ext cx="0" cy="0"/>
          <a:chOff x="0" y="0"/>
          <a:chExt cx="0" cy="0"/>
        </a:xfrm>
      </p:grpSpPr>
      <p:sp>
        <p:nvSpPr>
          <p:cNvPr id="354" name="Google Shape;354;p51"/>
          <p:cNvSpPr txBox="1">
            <a:spLocks noGrp="1"/>
          </p:cNvSpPr>
          <p:nvPr>
            <p:ph type="title"/>
          </p:nvPr>
        </p:nvSpPr>
        <p:spPr>
          <a:xfrm>
            <a:off x="440082" y="1961515"/>
            <a:ext cx="6603900" cy="76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5600"/>
              <a:buNone/>
            </a:pPr>
            <a:r>
              <a:rPr lang="en" dirty="0"/>
              <a:t>Learn-to-Code Java</a:t>
            </a:r>
            <a:endParaRPr dirty="0"/>
          </a:p>
        </p:txBody>
      </p:sp>
      <p:sp>
        <p:nvSpPr>
          <p:cNvPr id="355" name="Google Shape;355;p51"/>
          <p:cNvSpPr txBox="1">
            <a:spLocks noGrp="1"/>
          </p:cNvSpPr>
          <p:nvPr>
            <p:ph type="subTitle" idx="1"/>
          </p:nvPr>
        </p:nvSpPr>
        <p:spPr>
          <a:xfrm>
            <a:off x="491123" y="2762089"/>
            <a:ext cx="4656900" cy="3912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1000"/>
              </a:spcBef>
              <a:spcAft>
                <a:spcPts val="0"/>
              </a:spcAft>
              <a:buSzPts val="1400"/>
              <a:buNone/>
            </a:pPr>
            <a:r>
              <a:rPr lang="en" dirty="0"/>
              <a:t>Welcome! </a:t>
            </a:r>
            <a:endParaRPr dirty="0"/>
          </a:p>
        </p:txBody>
      </p:sp>
      <p:sp>
        <p:nvSpPr>
          <p:cNvPr id="356" name="Google Shape;356;p51"/>
          <p:cNvSpPr txBox="1">
            <a:spLocks noGrp="1"/>
          </p:cNvSpPr>
          <p:nvPr>
            <p:ph type="body" idx="4294967295"/>
          </p:nvPr>
        </p:nvSpPr>
        <p:spPr>
          <a:xfrm>
            <a:off x="1861350" y="3775882"/>
            <a:ext cx="4339800" cy="274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200"/>
              <a:buNone/>
            </a:pPr>
            <a:r>
              <a:rPr lang="en-US" b="1" dirty="0">
                <a:solidFill>
                  <a:schemeClr val="accent1"/>
                </a:solidFill>
              </a:rPr>
              <a:t>Topher Carter</a:t>
            </a:r>
            <a:endParaRPr b="1" dirty="0">
              <a:solidFill>
                <a:schemeClr val="accent1"/>
              </a:solidFill>
            </a:endParaRPr>
          </a:p>
          <a:p>
            <a:pPr marL="0" lvl="0" indent="0" algn="l" rtl="0">
              <a:lnSpc>
                <a:spcPct val="90000"/>
              </a:lnSpc>
              <a:spcBef>
                <a:spcPts val="0"/>
              </a:spcBef>
              <a:spcAft>
                <a:spcPts val="0"/>
              </a:spcAft>
              <a:buClr>
                <a:schemeClr val="lt1"/>
              </a:buClr>
              <a:buSzPts val="1200"/>
              <a:buNone/>
            </a:pPr>
            <a:endParaRPr b="1" dirty="0">
              <a:solidFill>
                <a:schemeClr val="accent6"/>
              </a:solidFill>
            </a:endParaRPr>
          </a:p>
        </p:txBody>
      </p:sp>
      <p:sp>
        <p:nvSpPr>
          <p:cNvPr id="357" name="Google Shape;357;p51"/>
          <p:cNvSpPr txBox="1">
            <a:spLocks noGrp="1"/>
          </p:cNvSpPr>
          <p:nvPr>
            <p:ph type="body" idx="4294967295"/>
          </p:nvPr>
        </p:nvSpPr>
        <p:spPr>
          <a:xfrm>
            <a:off x="1861350" y="4050382"/>
            <a:ext cx="4339800" cy="274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200"/>
              <a:buNone/>
            </a:pPr>
            <a:r>
              <a:rPr lang="en" sz="1400" dirty="0"/>
              <a:t>Senior Instructor, Pluralsight</a:t>
            </a:r>
            <a:endParaRPr sz="1400" dirty="0"/>
          </a:p>
          <a:p>
            <a:pPr marL="0" lvl="0" indent="0" algn="l" rtl="0">
              <a:lnSpc>
                <a:spcPct val="90000"/>
              </a:lnSpc>
              <a:spcBef>
                <a:spcPts val="0"/>
              </a:spcBef>
              <a:spcAft>
                <a:spcPts val="0"/>
              </a:spcAft>
              <a:buClr>
                <a:schemeClr val="lt1"/>
              </a:buClr>
              <a:buSzPts val="1200"/>
              <a:buNone/>
            </a:pPr>
            <a:endParaRPr sz="1400" dirty="0"/>
          </a:p>
        </p:txBody>
      </p:sp>
      <p:sp>
        <p:nvSpPr>
          <p:cNvPr id="358" name="Google Shape;358;p51"/>
          <p:cNvSpPr/>
          <p:nvPr/>
        </p:nvSpPr>
        <p:spPr>
          <a:xfrm>
            <a:off x="491125" y="3488225"/>
            <a:ext cx="1122000" cy="1109100"/>
          </a:xfrm>
          <a:prstGeom prst="ellipse">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9" name="Google Shape;359;p51" descr="CTF_Display_AbstractIdeas_BL_Biometric_Reader.png"/>
          <p:cNvPicPr preferRelativeResize="0"/>
          <p:nvPr/>
        </p:nvPicPr>
        <p:blipFill rotWithShape="1">
          <a:blip r:embed="rId3">
            <a:alphaModFix/>
          </a:blip>
          <a:srcRect/>
          <a:stretch/>
        </p:blipFill>
        <p:spPr>
          <a:xfrm>
            <a:off x="491117" y="3481781"/>
            <a:ext cx="1122000" cy="1122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2"/>
          <p:cNvSpPr txBox="1">
            <a:spLocks noGrp="1"/>
          </p:cNvSpPr>
          <p:nvPr>
            <p:ph type="body" idx="1"/>
          </p:nvPr>
        </p:nvSpPr>
        <p:spPr>
          <a:xfrm>
            <a:off x="5110842" y="1342525"/>
            <a:ext cx="3091457" cy="3123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 dirty="0"/>
              <a:t>About Me: </a:t>
            </a:r>
            <a:endParaRPr dirty="0"/>
          </a:p>
          <a:p>
            <a:pPr marL="457200" marR="0" lvl="0" indent="-323850" algn="l" defTabSz="914400" rtl="0" eaLnBrk="1" fontAlgn="auto" latinLnBrk="0" hangingPunct="1">
              <a:lnSpc>
                <a:spcPct val="150000"/>
              </a:lnSpc>
              <a:spcBef>
                <a:spcPts val="0"/>
              </a:spcBef>
              <a:spcAft>
                <a:spcPts val="0"/>
              </a:spcAft>
              <a:buClr>
                <a:srgbClr val="404040"/>
              </a:buClr>
              <a:buSzPts val="1500"/>
              <a:buFont typeface="Arial"/>
              <a:buChar char="●"/>
              <a:tabLst/>
              <a:defRPr/>
            </a:pPr>
            <a:r>
              <a:rPr kumimoji="0" lang="en-US" sz="1500" b="0" i="0" u="none" strike="noStrike" kern="0" cap="none" spc="0" normalizeH="0" baseline="0" noProof="0" dirty="0">
                <a:ln>
                  <a:noFill/>
                </a:ln>
                <a:solidFill>
                  <a:srgbClr val="404040"/>
                </a:solidFill>
                <a:effectLst/>
                <a:uLnTx/>
                <a:uFillTx/>
                <a:latin typeface="Arial"/>
                <a:cs typeface="Arial"/>
                <a:sym typeface="Arial"/>
              </a:rPr>
              <a:t>Lives in</a:t>
            </a:r>
            <a:r>
              <a:rPr kumimoji="0" lang="en-US" sz="1500" b="0" i="0" u="none" strike="noStrike" kern="0" cap="none" spc="0" normalizeH="0" noProof="0" dirty="0">
                <a:ln>
                  <a:noFill/>
                </a:ln>
                <a:solidFill>
                  <a:srgbClr val="404040"/>
                </a:solidFill>
                <a:effectLst/>
                <a:uLnTx/>
                <a:uFillTx/>
                <a:latin typeface="Arial"/>
                <a:cs typeface="Arial"/>
                <a:sym typeface="Arial"/>
              </a:rPr>
              <a:t> Pittsburgh, PA</a:t>
            </a:r>
            <a:endParaRPr kumimoji="0" lang="en-US" sz="1500" b="0" i="0" u="none" strike="noStrike" kern="0" cap="none" spc="0" normalizeH="0" baseline="0" noProof="0" dirty="0">
              <a:ln>
                <a:noFill/>
              </a:ln>
              <a:solidFill>
                <a:srgbClr val="404040"/>
              </a:solidFill>
              <a:effectLst/>
              <a:uLnTx/>
              <a:uFillTx/>
              <a:latin typeface="Arial"/>
              <a:cs typeface="Arial"/>
              <a:sym typeface="Arial"/>
            </a:endParaRPr>
          </a:p>
          <a:p>
            <a:pPr marL="457200" marR="0" lvl="0" indent="-323850" algn="l" defTabSz="914400" rtl="0" eaLnBrk="1" fontAlgn="auto" latinLnBrk="0" hangingPunct="1">
              <a:lnSpc>
                <a:spcPct val="150000"/>
              </a:lnSpc>
              <a:spcBef>
                <a:spcPts val="0"/>
              </a:spcBef>
              <a:spcAft>
                <a:spcPts val="0"/>
              </a:spcAft>
              <a:buClr>
                <a:srgbClr val="404040"/>
              </a:buClr>
              <a:buSzPts val="1500"/>
              <a:buFont typeface="Arial"/>
              <a:buChar char="●"/>
              <a:tabLst/>
              <a:defRPr/>
            </a:pPr>
            <a:r>
              <a:rPr lang="en-US" sz="1500" dirty="0">
                <a:solidFill>
                  <a:srgbClr val="404040"/>
                </a:solidFill>
                <a:latin typeface="Arial"/>
                <a:cs typeface="Arial"/>
                <a:sym typeface="Arial"/>
              </a:rPr>
              <a:t>From the Carolinas</a:t>
            </a:r>
            <a:endParaRPr kumimoji="0" lang="en-US" sz="1500" b="0" i="0" u="none" strike="noStrike" kern="0" cap="none" spc="0" normalizeH="0" baseline="0" noProof="0" dirty="0">
              <a:ln>
                <a:noFill/>
              </a:ln>
              <a:solidFill>
                <a:srgbClr val="404040"/>
              </a:solidFill>
              <a:effectLst/>
              <a:uLnTx/>
              <a:uFillTx/>
              <a:latin typeface="Arial"/>
              <a:cs typeface="Arial"/>
              <a:sym typeface="Arial"/>
            </a:endParaRPr>
          </a:p>
          <a:p>
            <a:pPr marL="457200" marR="0" lvl="0" indent="-323850" algn="l" defTabSz="914400" rtl="0" eaLnBrk="1" fontAlgn="auto" latinLnBrk="0" hangingPunct="1">
              <a:lnSpc>
                <a:spcPct val="150000"/>
              </a:lnSpc>
              <a:spcBef>
                <a:spcPts val="0"/>
              </a:spcBef>
              <a:spcAft>
                <a:spcPts val="0"/>
              </a:spcAft>
              <a:buClr>
                <a:srgbClr val="404040"/>
              </a:buClr>
              <a:buSzPts val="1500"/>
              <a:buFont typeface="Arial"/>
              <a:buChar char="●"/>
              <a:tabLst/>
              <a:defRPr/>
            </a:pPr>
            <a:r>
              <a:rPr kumimoji="0" lang="en-US" sz="1500" b="0" i="0" u="none" strike="noStrike" kern="0" cap="none" spc="0" normalizeH="0" baseline="0" noProof="0" dirty="0">
                <a:ln>
                  <a:noFill/>
                </a:ln>
                <a:solidFill>
                  <a:srgbClr val="404040"/>
                </a:solidFill>
                <a:effectLst/>
                <a:uLnTx/>
                <a:uFillTx/>
                <a:latin typeface="Arial"/>
                <a:cs typeface="Arial"/>
                <a:sym typeface="Arial"/>
              </a:rPr>
              <a:t>Has programming </a:t>
            </a:r>
            <a:r>
              <a:rPr lang="en-US" sz="1500" dirty="0">
                <a:solidFill>
                  <a:srgbClr val="404040"/>
                </a:solidFill>
                <a:latin typeface="Arial"/>
                <a:cs typeface="Arial"/>
                <a:sym typeface="Arial"/>
              </a:rPr>
              <a:t>for over a decade, now teaching over 19 different languages and skills</a:t>
            </a:r>
          </a:p>
          <a:p>
            <a:pPr marL="457200" marR="0" lvl="0" indent="-323850" algn="l" defTabSz="914400" rtl="0" eaLnBrk="1" fontAlgn="auto" latinLnBrk="0" hangingPunct="1">
              <a:lnSpc>
                <a:spcPct val="150000"/>
              </a:lnSpc>
              <a:spcBef>
                <a:spcPts val="0"/>
              </a:spcBef>
              <a:spcAft>
                <a:spcPts val="0"/>
              </a:spcAft>
              <a:buClr>
                <a:srgbClr val="404040"/>
              </a:buClr>
              <a:buSzPts val="1500"/>
              <a:buFont typeface="Arial"/>
              <a:buChar char="●"/>
              <a:tabLst/>
              <a:defRPr/>
            </a:pPr>
            <a:r>
              <a:rPr kumimoji="0" lang="en-US" sz="1500" b="0" i="0" u="none" strike="noStrike" kern="0" cap="none" spc="0" normalizeH="0" baseline="0" noProof="0" dirty="0">
                <a:ln>
                  <a:noFill/>
                </a:ln>
                <a:solidFill>
                  <a:srgbClr val="404040"/>
                </a:solidFill>
                <a:effectLst/>
                <a:uLnTx/>
                <a:uFillTx/>
                <a:latin typeface="Arial"/>
                <a:cs typeface="Arial"/>
                <a:sym typeface="Arial"/>
              </a:rPr>
              <a:t>Loves to hike with his dogs</a:t>
            </a:r>
          </a:p>
          <a:p>
            <a:pPr marL="457200" marR="0" lvl="0" indent="-323850" algn="l" defTabSz="914400" rtl="0" eaLnBrk="1" fontAlgn="auto" latinLnBrk="0" hangingPunct="1">
              <a:lnSpc>
                <a:spcPct val="150000"/>
              </a:lnSpc>
              <a:spcBef>
                <a:spcPts val="0"/>
              </a:spcBef>
              <a:spcAft>
                <a:spcPts val="0"/>
              </a:spcAft>
              <a:buClr>
                <a:srgbClr val="404040"/>
              </a:buClr>
              <a:buSzPts val="1500"/>
              <a:buFont typeface="Arial"/>
              <a:buChar char="●"/>
              <a:tabLst/>
              <a:defRPr/>
            </a:pPr>
            <a:r>
              <a:rPr kumimoji="0" lang="en-US" sz="1500" b="0" i="0" u="none" strike="noStrike" kern="0" cap="none" spc="0" normalizeH="0" baseline="0" noProof="0" dirty="0">
                <a:ln>
                  <a:noFill/>
                </a:ln>
                <a:solidFill>
                  <a:srgbClr val="404040"/>
                </a:solidFill>
                <a:effectLst/>
                <a:uLnTx/>
                <a:uFillTx/>
                <a:latin typeface="Arial"/>
                <a:cs typeface="Arial"/>
                <a:sym typeface="Arial"/>
              </a:rPr>
              <a:t>Has an affinity for live music</a:t>
            </a:r>
          </a:p>
        </p:txBody>
      </p:sp>
      <p:pic>
        <p:nvPicPr>
          <p:cNvPr id="365" name="Google Shape;365;p52"/>
          <p:cNvPicPr preferRelativeResize="0"/>
          <p:nvPr/>
        </p:nvPicPr>
        <p:blipFill rotWithShape="1">
          <a:blip r:embed="rId3">
            <a:alphaModFix/>
          </a:blip>
          <a:srcRect/>
          <a:stretch/>
        </p:blipFill>
        <p:spPr>
          <a:xfrm rot="300002">
            <a:off x="433948" y="-553261"/>
            <a:ext cx="4697753" cy="5026313"/>
          </a:xfrm>
          <a:prstGeom prst="rect">
            <a:avLst/>
          </a:prstGeom>
          <a:noFill/>
          <a:ln>
            <a:noFill/>
          </a:ln>
        </p:spPr>
      </p:pic>
      <p:sp>
        <p:nvSpPr>
          <p:cNvPr id="366" name="Google Shape;366;p52"/>
          <p:cNvSpPr txBox="1">
            <a:spLocks noGrp="1"/>
          </p:cNvSpPr>
          <p:nvPr>
            <p:ph type="title"/>
          </p:nvPr>
        </p:nvSpPr>
        <p:spPr>
          <a:xfrm rot="332003">
            <a:off x="876939" y="2924760"/>
            <a:ext cx="3384873" cy="83081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2500"/>
              <a:buNone/>
            </a:pPr>
            <a:r>
              <a:rPr lang="en" dirty="0"/>
              <a:t>Topher C</a:t>
            </a:r>
            <a:br>
              <a:rPr lang="en" dirty="0"/>
            </a:br>
            <a:r>
              <a:rPr lang="en" dirty="0"/>
              <a:t>(he/him)</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3"/>
          <p:cNvSpPr txBox="1">
            <a:spLocks noGrp="1"/>
          </p:cNvSpPr>
          <p:nvPr>
            <p:ph type="body" idx="1"/>
          </p:nvPr>
        </p:nvSpPr>
        <p:spPr>
          <a:xfrm>
            <a:off x="913199" y="1342525"/>
            <a:ext cx="7768800" cy="3123000"/>
          </a:xfrm>
          <a:prstGeom prst="rect">
            <a:avLst/>
          </a:prstGeom>
          <a:noFill/>
          <a:ln>
            <a:noFill/>
          </a:ln>
        </p:spPr>
        <p:txBody>
          <a:bodyPr spcFirstLastPara="1" wrap="square" lIns="91425" tIns="45700" rIns="91425" bIns="45700" anchor="t" anchorCtr="0">
            <a:noAutofit/>
          </a:bodyPr>
          <a:lstStyle/>
          <a:p>
            <a:pPr marL="114300" lvl="0" indent="0" algn="l" rtl="0">
              <a:lnSpc>
                <a:spcPct val="90000"/>
              </a:lnSpc>
              <a:spcBef>
                <a:spcPts val="1000"/>
              </a:spcBef>
              <a:spcAft>
                <a:spcPts val="0"/>
              </a:spcAft>
              <a:buSzPts val="1800"/>
              <a:buNone/>
            </a:pPr>
            <a:r>
              <a:rPr lang="en" b="1" dirty="0">
                <a:solidFill>
                  <a:srgbClr val="E7005E"/>
                </a:solidFill>
              </a:rPr>
              <a:t>This course assumes you:</a:t>
            </a:r>
          </a:p>
          <a:p>
            <a:pPr marL="457200" lvl="0" indent="-342900" algn="l" rtl="0">
              <a:spcBef>
                <a:spcPts val="1000"/>
              </a:spcBef>
              <a:spcAft>
                <a:spcPts val="0"/>
              </a:spcAft>
              <a:buSzPts val="1800"/>
              <a:buChar char="•"/>
            </a:pPr>
            <a:r>
              <a:rPr lang="en-US" sz="1600" dirty="0"/>
              <a:t>Are excited to learn!</a:t>
            </a:r>
            <a:endParaRPr lang="en-US" dirty="0"/>
          </a:p>
        </p:txBody>
      </p:sp>
      <p:sp>
        <p:nvSpPr>
          <p:cNvPr id="373" name="Google Shape;373;p53"/>
          <p:cNvSpPr txBox="1">
            <a:spLocks noGrp="1"/>
          </p:cNvSpPr>
          <p:nvPr>
            <p:ph type="title"/>
          </p:nvPr>
        </p:nvSpPr>
        <p:spPr>
          <a:xfrm>
            <a:off x="795241" y="336681"/>
            <a:ext cx="7886700" cy="52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500"/>
              <a:buFont typeface="Montserrat ExtraBold"/>
              <a:buNone/>
            </a:pPr>
            <a:r>
              <a:rPr lang="en"/>
              <a:t>Prerequisites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4"/>
          <p:cNvSpPr txBox="1">
            <a:spLocks noGrp="1"/>
          </p:cNvSpPr>
          <p:nvPr>
            <p:ph type="body" idx="1"/>
          </p:nvPr>
        </p:nvSpPr>
        <p:spPr>
          <a:xfrm>
            <a:off x="913200" y="1342525"/>
            <a:ext cx="7289100" cy="3123000"/>
          </a:xfrm>
          <a:prstGeom prst="rect">
            <a:avLst/>
          </a:prstGeom>
          <a:noFill/>
          <a:ln>
            <a:noFill/>
          </a:ln>
        </p:spPr>
        <p:txBody>
          <a:bodyPr spcFirstLastPara="1" wrap="square" lIns="91425" tIns="45700" rIns="91425" bIns="45700" anchor="t" anchorCtr="0">
            <a:noAutofit/>
          </a:bodyPr>
          <a:lstStyle/>
          <a:p>
            <a:pPr marL="457200" lvl="0" indent="-323850" algn="l" rtl="0">
              <a:lnSpc>
                <a:spcPct val="150000"/>
              </a:lnSpc>
              <a:spcBef>
                <a:spcPts val="0"/>
              </a:spcBef>
              <a:spcAft>
                <a:spcPts val="0"/>
              </a:spcAft>
              <a:buClr>
                <a:schemeClr val="dk1"/>
              </a:buClr>
              <a:buSzPts val="1500"/>
              <a:buChar char="●"/>
            </a:pPr>
            <a:r>
              <a:rPr lang="en-US" dirty="0"/>
              <a:t>Java is one of the most widely used programming languages</a:t>
            </a:r>
          </a:p>
          <a:p>
            <a:pPr marL="457200" lvl="0" indent="-323850" algn="l" rtl="0">
              <a:lnSpc>
                <a:spcPct val="150000"/>
              </a:lnSpc>
              <a:spcBef>
                <a:spcPts val="0"/>
              </a:spcBef>
              <a:spcAft>
                <a:spcPts val="0"/>
              </a:spcAft>
              <a:buClr>
                <a:schemeClr val="dk1"/>
              </a:buClr>
              <a:buSzPts val="1500"/>
              <a:buChar char="●"/>
            </a:pPr>
            <a:r>
              <a:rPr lang="en-US" dirty="0"/>
              <a:t>Learning one language helps you learn others</a:t>
            </a:r>
          </a:p>
          <a:p>
            <a:pPr marL="457200" lvl="0" indent="-323850" algn="l" rtl="0">
              <a:lnSpc>
                <a:spcPct val="150000"/>
              </a:lnSpc>
              <a:spcBef>
                <a:spcPts val="0"/>
              </a:spcBef>
              <a:spcAft>
                <a:spcPts val="0"/>
              </a:spcAft>
              <a:buClr>
                <a:schemeClr val="dk1"/>
              </a:buClr>
              <a:buSzPts val="1500"/>
              <a:buChar char="●"/>
            </a:pPr>
            <a:r>
              <a:rPr lang="en-US" dirty="0"/>
              <a:t>Java is platform independent</a:t>
            </a:r>
          </a:p>
        </p:txBody>
      </p:sp>
      <p:sp>
        <p:nvSpPr>
          <p:cNvPr id="378" name="Google Shape;378;p54"/>
          <p:cNvSpPr txBox="1">
            <a:spLocks noGrp="1"/>
          </p:cNvSpPr>
          <p:nvPr>
            <p:ph type="title"/>
          </p:nvPr>
        </p:nvSpPr>
        <p:spPr>
          <a:xfrm>
            <a:off x="795241" y="336681"/>
            <a:ext cx="7886700" cy="52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500"/>
              <a:buNone/>
            </a:pPr>
            <a:r>
              <a:rPr lang="en" dirty="0"/>
              <a:t>Why study this subject?</a:t>
            </a:r>
            <a:endParaRPr dirty="0"/>
          </a:p>
        </p:txBody>
      </p:sp>
      <p:sp>
        <p:nvSpPr>
          <p:cNvPr id="3" name="TextBox 2">
            <a:extLst>
              <a:ext uri="{FF2B5EF4-FFF2-40B4-BE49-F238E27FC236}">
                <a16:creationId xmlns:a16="http://schemas.microsoft.com/office/drawing/2014/main" id="{5D343DA3-D942-55CC-7008-82F1BF8C6CCB}"/>
              </a:ext>
            </a:extLst>
          </p:cNvPr>
          <p:cNvSpPr txBox="1"/>
          <p:nvPr/>
        </p:nvSpPr>
        <p:spPr>
          <a:xfrm>
            <a:off x="2286000" y="2417337"/>
            <a:ext cx="4572000" cy="307777"/>
          </a:xfrm>
          <a:prstGeom prst="rect">
            <a:avLst/>
          </a:prstGeom>
          <a:noFill/>
        </p:spPr>
        <p:txBody>
          <a:bodyPr wrap="square">
            <a:spAutoFit/>
          </a:bodyPr>
          <a:lstStyle/>
          <a:p>
            <a:r>
              <a:rPr lang="en-US" b="0" dirty="0">
                <a:effectLst/>
              </a:rPr>
              <a:t> </a:t>
            </a:r>
            <a:endParaRPr lang="en-US" dirty="0"/>
          </a:p>
        </p:txBody>
      </p:sp>
      <p:sp>
        <p:nvSpPr>
          <p:cNvPr id="5" name="TextBox 4">
            <a:extLst>
              <a:ext uri="{FF2B5EF4-FFF2-40B4-BE49-F238E27FC236}">
                <a16:creationId xmlns:a16="http://schemas.microsoft.com/office/drawing/2014/main" id="{D09FD18C-D6CD-AFD6-3DB2-74DE580F079B}"/>
              </a:ext>
            </a:extLst>
          </p:cNvPr>
          <p:cNvSpPr txBox="1"/>
          <p:nvPr/>
        </p:nvSpPr>
        <p:spPr>
          <a:xfrm>
            <a:off x="2286000" y="2417337"/>
            <a:ext cx="4572000" cy="307777"/>
          </a:xfrm>
          <a:prstGeom prst="rect">
            <a:avLst/>
          </a:prstGeom>
          <a:noFill/>
        </p:spPr>
        <p:txBody>
          <a:bodyPr wrap="square">
            <a:spAutoFit/>
          </a:bodyPr>
          <a:lstStyle/>
          <a:p>
            <a:r>
              <a:rPr lang="en-US" b="0" dirty="0">
                <a:effectLst/>
              </a:rPr>
              <a:t> </a:t>
            </a:r>
            <a:endParaRPr lang="en-US" dirty="0"/>
          </a:p>
        </p:txBody>
      </p:sp>
      <p:sp>
        <p:nvSpPr>
          <p:cNvPr id="7" name="TextBox 6">
            <a:extLst>
              <a:ext uri="{FF2B5EF4-FFF2-40B4-BE49-F238E27FC236}">
                <a16:creationId xmlns:a16="http://schemas.microsoft.com/office/drawing/2014/main" id="{E177E06F-37AC-9A7B-A08F-34EBB616B039}"/>
              </a:ext>
            </a:extLst>
          </p:cNvPr>
          <p:cNvSpPr txBox="1"/>
          <p:nvPr/>
        </p:nvSpPr>
        <p:spPr>
          <a:xfrm>
            <a:off x="2286000" y="2417337"/>
            <a:ext cx="4572000" cy="307777"/>
          </a:xfrm>
          <a:prstGeom prst="rect">
            <a:avLst/>
          </a:prstGeom>
          <a:noFill/>
        </p:spPr>
        <p:txBody>
          <a:bodyPr wrap="square">
            <a:spAutoFit/>
          </a:bodyPr>
          <a:lstStyle/>
          <a:p>
            <a:r>
              <a:rPr lang="en-US" b="0" dirty="0">
                <a:effectLst/>
              </a:rPr>
              <a:t>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cxnSp>
        <p:nvCxnSpPr>
          <p:cNvPr id="384" name="Google Shape;384;p55"/>
          <p:cNvCxnSpPr/>
          <p:nvPr/>
        </p:nvCxnSpPr>
        <p:spPr>
          <a:xfrm>
            <a:off x="359188" y="2405088"/>
            <a:ext cx="3126300" cy="129000"/>
          </a:xfrm>
          <a:prstGeom prst="bentConnector3">
            <a:avLst>
              <a:gd name="adj1" fmla="val 83050"/>
            </a:avLst>
          </a:prstGeom>
          <a:noFill/>
          <a:ln w="9525" cap="flat" cmpd="sng">
            <a:solidFill>
              <a:srgbClr val="999999"/>
            </a:solidFill>
            <a:prstDash val="solid"/>
            <a:round/>
            <a:headEnd type="none" w="med" len="med"/>
            <a:tailEnd type="none" w="med" len="med"/>
          </a:ln>
        </p:spPr>
      </p:cxnSp>
      <p:cxnSp>
        <p:nvCxnSpPr>
          <p:cNvPr id="385" name="Google Shape;385;p55"/>
          <p:cNvCxnSpPr/>
          <p:nvPr/>
        </p:nvCxnSpPr>
        <p:spPr>
          <a:xfrm rot="10800000" flipH="1">
            <a:off x="359188" y="3354363"/>
            <a:ext cx="3599400" cy="144900"/>
          </a:xfrm>
          <a:prstGeom prst="bentConnector3">
            <a:avLst>
              <a:gd name="adj1" fmla="val 50000"/>
            </a:avLst>
          </a:prstGeom>
          <a:noFill/>
          <a:ln w="9525" cap="flat" cmpd="sng">
            <a:solidFill>
              <a:srgbClr val="999999"/>
            </a:solidFill>
            <a:prstDash val="solid"/>
            <a:round/>
            <a:headEnd type="none" w="med" len="med"/>
            <a:tailEnd type="none" w="med" len="med"/>
          </a:ln>
        </p:spPr>
      </p:cxnSp>
      <p:cxnSp>
        <p:nvCxnSpPr>
          <p:cNvPr id="386" name="Google Shape;386;p55"/>
          <p:cNvCxnSpPr/>
          <p:nvPr/>
        </p:nvCxnSpPr>
        <p:spPr>
          <a:xfrm rot="10800000" flipH="1">
            <a:off x="3517213" y="3362238"/>
            <a:ext cx="1521000" cy="747000"/>
          </a:xfrm>
          <a:prstGeom prst="bentConnector3">
            <a:avLst>
              <a:gd name="adj1" fmla="val 119516"/>
            </a:avLst>
          </a:prstGeom>
          <a:noFill/>
          <a:ln w="9525" cap="flat" cmpd="sng">
            <a:solidFill>
              <a:srgbClr val="999999"/>
            </a:solidFill>
            <a:prstDash val="solid"/>
            <a:round/>
            <a:headEnd type="none" w="med" len="med"/>
            <a:tailEnd type="none" w="med" len="med"/>
          </a:ln>
        </p:spPr>
      </p:cxnSp>
      <p:cxnSp>
        <p:nvCxnSpPr>
          <p:cNvPr id="387" name="Google Shape;387;p55"/>
          <p:cNvCxnSpPr/>
          <p:nvPr/>
        </p:nvCxnSpPr>
        <p:spPr>
          <a:xfrm rot="10800000">
            <a:off x="5400025" y="3067250"/>
            <a:ext cx="3422700" cy="379500"/>
          </a:xfrm>
          <a:prstGeom prst="bentConnector3">
            <a:avLst>
              <a:gd name="adj1" fmla="val 89383"/>
            </a:avLst>
          </a:prstGeom>
          <a:noFill/>
          <a:ln w="9525" cap="flat" cmpd="sng">
            <a:solidFill>
              <a:srgbClr val="999999"/>
            </a:solidFill>
            <a:prstDash val="solid"/>
            <a:round/>
            <a:headEnd type="none" w="med" len="med"/>
            <a:tailEnd type="none" w="med" len="med"/>
          </a:ln>
        </p:spPr>
      </p:cxnSp>
      <p:cxnSp>
        <p:nvCxnSpPr>
          <p:cNvPr id="388" name="Google Shape;388;p55"/>
          <p:cNvCxnSpPr/>
          <p:nvPr/>
        </p:nvCxnSpPr>
        <p:spPr>
          <a:xfrm rot="10800000">
            <a:off x="5367350" y="1591838"/>
            <a:ext cx="3422700" cy="379500"/>
          </a:xfrm>
          <a:prstGeom prst="bentConnector3">
            <a:avLst>
              <a:gd name="adj1" fmla="val 86623"/>
            </a:avLst>
          </a:prstGeom>
          <a:noFill/>
          <a:ln w="9525" cap="flat" cmpd="sng">
            <a:solidFill>
              <a:srgbClr val="999999"/>
            </a:solidFill>
            <a:prstDash val="solid"/>
            <a:round/>
            <a:headEnd type="none" w="med" len="med"/>
            <a:tailEnd type="none" w="med" len="med"/>
          </a:ln>
        </p:spPr>
      </p:cxnSp>
      <p:cxnSp>
        <p:nvCxnSpPr>
          <p:cNvPr id="389" name="Google Shape;389;p55"/>
          <p:cNvCxnSpPr/>
          <p:nvPr/>
        </p:nvCxnSpPr>
        <p:spPr>
          <a:xfrm flipH="1">
            <a:off x="5179550" y="853450"/>
            <a:ext cx="3610500" cy="390300"/>
          </a:xfrm>
          <a:prstGeom prst="bentConnector3">
            <a:avLst>
              <a:gd name="adj1" fmla="val 84733"/>
            </a:avLst>
          </a:prstGeom>
          <a:noFill/>
          <a:ln w="9525" cap="flat" cmpd="sng">
            <a:solidFill>
              <a:srgbClr val="999999"/>
            </a:solidFill>
            <a:prstDash val="solid"/>
            <a:round/>
            <a:headEnd type="none" w="med" len="med"/>
            <a:tailEnd type="none" w="med" len="med"/>
          </a:ln>
        </p:spPr>
      </p:cxnSp>
      <p:cxnSp>
        <p:nvCxnSpPr>
          <p:cNvPr id="390" name="Google Shape;390;p55"/>
          <p:cNvCxnSpPr/>
          <p:nvPr/>
        </p:nvCxnSpPr>
        <p:spPr>
          <a:xfrm>
            <a:off x="353250" y="1323375"/>
            <a:ext cx="3126300" cy="129000"/>
          </a:xfrm>
          <a:prstGeom prst="bentConnector3">
            <a:avLst>
              <a:gd name="adj1" fmla="val 83050"/>
            </a:avLst>
          </a:prstGeom>
          <a:noFill/>
          <a:ln w="9525" cap="flat" cmpd="sng">
            <a:solidFill>
              <a:srgbClr val="999999"/>
            </a:solidFill>
            <a:prstDash val="solid"/>
            <a:round/>
            <a:headEnd type="none" w="med" len="med"/>
            <a:tailEnd type="none" w="med" len="med"/>
          </a:ln>
        </p:spPr>
      </p:cxnSp>
      <p:sp>
        <p:nvSpPr>
          <p:cNvPr id="391" name="Google Shape;391;p55"/>
          <p:cNvSpPr txBox="1"/>
          <p:nvPr/>
        </p:nvSpPr>
        <p:spPr>
          <a:xfrm>
            <a:off x="4349733" y="1890614"/>
            <a:ext cx="8298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251E4E"/>
                </a:solidFill>
                <a:latin typeface="Montserrat Medium"/>
                <a:ea typeface="Montserrat Medium"/>
                <a:cs typeface="Montserrat Medium"/>
                <a:sym typeface="Montserrat Medium"/>
              </a:rPr>
              <a:t>22%</a:t>
            </a:r>
            <a:endParaRPr sz="1000">
              <a:solidFill>
                <a:srgbClr val="251E4E"/>
              </a:solidFill>
              <a:latin typeface="Montserrat Medium"/>
              <a:ea typeface="Montserrat Medium"/>
              <a:cs typeface="Montserrat Medium"/>
              <a:sym typeface="Montserrat Medium"/>
            </a:endParaRPr>
          </a:p>
        </p:txBody>
      </p:sp>
      <p:sp>
        <p:nvSpPr>
          <p:cNvPr id="392" name="Google Shape;392;p55"/>
          <p:cNvSpPr/>
          <p:nvPr/>
        </p:nvSpPr>
        <p:spPr>
          <a:xfrm>
            <a:off x="3144775" y="966214"/>
            <a:ext cx="2563500" cy="2563500"/>
          </a:xfrm>
          <a:prstGeom prst="ellipse">
            <a:avLst/>
          </a:prstGeom>
          <a:solidFill>
            <a:srgbClr val="AAE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5"/>
          <p:cNvSpPr/>
          <p:nvPr/>
        </p:nvSpPr>
        <p:spPr>
          <a:xfrm>
            <a:off x="3144775" y="966214"/>
            <a:ext cx="2563500" cy="2563500"/>
          </a:xfrm>
          <a:prstGeom prst="pie">
            <a:avLst>
              <a:gd name="adj1" fmla="val 3215277"/>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5"/>
          <p:cNvSpPr/>
          <p:nvPr/>
        </p:nvSpPr>
        <p:spPr>
          <a:xfrm>
            <a:off x="3144775" y="966214"/>
            <a:ext cx="2563500" cy="2563500"/>
          </a:xfrm>
          <a:prstGeom prst="pie">
            <a:avLst>
              <a:gd name="adj1" fmla="val 4478885"/>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5"/>
          <p:cNvSpPr/>
          <p:nvPr/>
        </p:nvSpPr>
        <p:spPr>
          <a:xfrm>
            <a:off x="3144775" y="966214"/>
            <a:ext cx="2563500" cy="2563500"/>
          </a:xfrm>
          <a:prstGeom prst="pie">
            <a:avLst>
              <a:gd name="adj1" fmla="val 8326941"/>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5"/>
          <p:cNvSpPr/>
          <p:nvPr/>
        </p:nvSpPr>
        <p:spPr>
          <a:xfrm>
            <a:off x="3144775" y="966214"/>
            <a:ext cx="2563500" cy="2563500"/>
          </a:xfrm>
          <a:prstGeom prst="pie">
            <a:avLst>
              <a:gd name="adj1" fmla="val 10896246"/>
              <a:gd name="adj2" fmla="val 1746732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highlight>
                <a:schemeClr val="accent3"/>
              </a:highlight>
            </a:endParaRPr>
          </a:p>
        </p:txBody>
      </p:sp>
      <p:sp>
        <p:nvSpPr>
          <p:cNvPr id="397" name="Google Shape;397;p55"/>
          <p:cNvSpPr/>
          <p:nvPr/>
        </p:nvSpPr>
        <p:spPr>
          <a:xfrm>
            <a:off x="3144775" y="966214"/>
            <a:ext cx="2563500" cy="2563500"/>
          </a:xfrm>
          <a:prstGeom prst="pie">
            <a:avLst>
              <a:gd name="adj1" fmla="val 17405453"/>
              <a:gd name="adj2" fmla="val 19480694"/>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5"/>
          <p:cNvSpPr/>
          <p:nvPr/>
        </p:nvSpPr>
        <p:spPr>
          <a:xfrm>
            <a:off x="3144796" y="966214"/>
            <a:ext cx="2563500" cy="2563500"/>
          </a:xfrm>
          <a:prstGeom prst="pie">
            <a:avLst>
              <a:gd name="adj1" fmla="val 1070085"/>
              <a:gd name="adj2" fmla="val 333920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5"/>
          <p:cNvSpPr/>
          <p:nvPr/>
        </p:nvSpPr>
        <p:spPr>
          <a:xfrm>
            <a:off x="3311438" y="1178200"/>
            <a:ext cx="2230200" cy="2165400"/>
          </a:xfrm>
          <a:prstGeom prst="ellipse">
            <a:avLst/>
          </a:prstGeom>
          <a:solidFill>
            <a:srgbClr val="1813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5"/>
          <p:cNvSpPr txBox="1"/>
          <p:nvPr/>
        </p:nvSpPr>
        <p:spPr>
          <a:xfrm>
            <a:off x="293188" y="1118616"/>
            <a:ext cx="2701500" cy="16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DM Sans"/>
                <a:ea typeface="DM Sans"/>
                <a:cs typeface="DM Sans"/>
                <a:sym typeface="DM Sans"/>
              </a:rPr>
              <a:t>SOFTWARE DEVELOPMENT</a:t>
            </a:r>
            <a:endParaRPr sz="1200" b="1">
              <a:solidFill>
                <a:schemeClr val="dk1"/>
              </a:solidFill>
              <a:latin typeface="DM Sans"/>
              <a:ea typeface="DM Sans"/>
              <a:cs typeface="DM Sans"/>
              <a:sym typeface="DM Sans"/>
            </a:endParaRPr>
          </a:p>
        </p:txBody>
      </p:sp>
      <p:sp>
        <p:nvSpPr>
          <p:cNvPr id="401" name="Google Shape;401;p55"/>
          <p:cNvSpPr txBox="1"/>
          <p:nvPr/>
        </p:nvSpPr>
        <p:spPr>
          <a:xfrm>
            <a:off x="265176" y="1292352"/>
            <a:ext cx="975600" cy="8772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Frontend web development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Backend web development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Mobile development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Software testing</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Software architecture</a:t>
            </a:r>
            <a:endParaRPr sz="500">
              <a:solidFill>
                <a:schemeClr val="dk1"/>
              </a:solidFill>
              <a:latin typeface="Montserrat"/>
              <a:ea typeface="Montserrat"/>
              <a:cs typeface="Montserrat"/>
              <a:sym typeface="Montserrat"/>
            </a:endParaRPr>
          </a:p>
        </p:txBody>
      </p:sp>
      <p:sp>
        <p:nvSpPr>
          <p:cNvPr id="402" name="Google Shape;402;p55"/>
          <p:cNvSpPr txBox="1"/>
          <p:nvPr/>
        </p:nvSpPr>
        <p:spPr>
          <a:xfrm>
            <a:off x="1297926" y="1292352"/>
            <a:ext cx="975600" cy="7233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Version control</a:t>
            </a:r>
            <a:endParaRPr sz="500" b="1">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Java</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Python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JavaScript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C#, C++</a:t>
            </a:r>
            <a:endParaRPr sz="500">
              <a:solidFill>
                <a:schemeClr val="dk1"/>
              </a:solidFill>
              <a:latin typeface="Montserrat"/>
              <a:ea typeface="Montserrat"/>
              <a:cs typeface="Montserrat"/>
              <a:sym typeface="Montserrat"/>
            </a:endParaRPr>
          </a:p>
        </p:txBody>
      </p:sp>
      <p:sp>
        <p:nvSpPr>
          <p:cNvPr id="403" name="Google Shape;403;p55"/>
          <p:cNvSpPr txBox="1"/>
          <p:nvPr/>
        </p:nvSpPr>
        <p:spPr>
          <a:xfrm>
            <a:off x="2207151" y="1292352"/>
            <a:ext cx="975600" cy="8388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Ruby</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Swift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Kotlin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TypeScript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PHP</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Go</a:t>
            </a:r>
            <a:endParaRPr sz="500">
              <a:solidFill>
                <a:schemeClr val="dk1"/>
              </a:solidFill>
              <a:latin typeface="Montserrat"/>
              <a:ea typeface="Montserrat"/>
              <a:cs typeface="Montserrat"/>
              <a:sym typeface="Montserrat"/>
            </a:endParaRPr>
          </a:p>
        </p:txBody>
      </p:sp>
      <p:sp>
        <p:nvSpPr>
          <p:cNvPr id="404" name="Google Shape;404;p55"/>
          <p:cNvSpPr txBox="1"/>
          <p:nvPr/>
        </p:nvSpPr>
        <p:spPr>
          <a:xfrm>
            <a:off x="293188" y="2193850"/>
            <a:ext cx="2701500" cy="16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chemeClr val="dk1"/>
                </a:solidFill>
                <a:latin typeface="DM Sans"/>
                <a:ea typeface="DM Sans"/>
                <a:cs typeface="DM Sans"/>
                <a:sym typeface="DM Sans"/>
              </a:rPr>
              <a:t>PRODUCT + PROJECT MANAGEMENT </a:t>
            </a:r>
            <a:endParaRPr sz="1100" b="1">
              <a:solidFill>
                <a:schemeClr val="dk1"/>
              </a:solidFill>
              <a:latin typeface="DM Sans"/>
              <a:ea typeface="DM Sans"/>
              <a:cs typeface="DM Sans"/>
              <a:sym typeface="DM Sans"/>
            </a:endParaRPr>
          </a:p>
        </p:txBody>
      </p:sp>
      <p:sp>
        <p:nvSpPr>
          <p:cNvPr id="405" name="Google Shape;405;p55"/>
          <p:cNvSpPr txBox="1"/>
          <p:nvPr/>
        </p:nvSpPr>
        <p:spPr>
          <a:xfrm>
            <a:off x="265164" y="2426827"/>
            <a:ext cx="975600" cy="6849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Tech Leadership skills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Scrum</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Stakeholder management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Business analysis</a:t>
            </a:r>
            <a:endParaRPr sz="500">
              <a:solidFill>
                <a:schemeClr val="dk1"/>
              </a:solidFill>
              <a:latin typeface="Montserrat"/>
              <a:ea typeface="Montserrat"/>
              <a:cs typeface="Montserrat"/>
              <a:sym typeface="Montserrat"/>
            </a:endParaRPr>
          </a:p>
        </p:txBody>
      </p:sp>
      <p:sp>
        <p:nvSpPr>
          <p:cNvPr id="406" name="Google Shape;406;p55"/>
          <p:cNvSpPr txBox="1"/>
          <p:nvPr/>
        </p:nvSpPr>
        <p:spPr>
          <a:xfrm>
            <a:off x="1297914" y="2426827"/>
            <a:ext cx="975600" cy="10314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Project management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User experience design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Project estimation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Product strategy</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Quality management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Project requirements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JIRA</a:t>
            </a:r>
            <a:endParaRPr sz="500">
              <a:solidFill>
                <a:schemeClr val="dk1"/>
              </a:solidFill>
              <a:latin typeface="Montserrat"/>
              <a:ea typeface="Montserrat"/>
              <a:cs typeface="Montserrat"/>
              <a:sym typeface="Montserrat"/>
            </a:endParaRPr>
          </a:p>
        </p:txBody>
      </p:sp>
      <p:sp>
        <p:nvSpPr>
          <p:cNvPr id="407" name="Google Shape;407;p55"/>
          <p:cNvSpPr txBox="1"/>
          <p:nvPr/>
        </p:nvSpPr>
        <p:spPr>
          <a:xfrm>
            <a:off x="2207139" y="2426827"/>
            <a:ext cx="975600" cy="10314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Product  Management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Agile Development </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Product owner</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Change management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PMP prep</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Risk Management </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Agile and scrum certifications</a:t>
            </a:r>
            <a:endParaRPr sz="500">
              <a:solidFill>
                <a:schemeClr val="dk1"/>
              </a:solidFill>
              <a:latin typeface="Montserrat"/>
              <a:ea typeface="Montserrat"/>
              <a:cs typeface="Montserrat"/>
              <a:sym typeface="Montserrat"/>
            </a:endParaRPr>
          </a:p>
        </p:txBody>
      </p:sp>
      <p:sp>
        <p:nvSpPr>
          <p:cNvPr id="408" name="Google Shape;408;p55"/>
          <p:cNvSpPr txBox="1"/>
          <p:nvPr/>
        </p:nvSpPr>
        <p:spPr>
          <a:xfrm>
            <a:off x="293188" y="3311459"/>
            <a:ext cx="2701500" cy="16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DM Sans"/>
                <a:ea typeface="DM Sans"/>
                <a:cs typeface="DM Sans"/>
                <a:sym typeface="DM Sans"/>
              </a:rPr>
              <a:t>CLOUD</a:t>
            </a:r>
            <a:endParaRPr sz="1200" b="1">
              <a:solidFill>
                <a:schemeClr val="dk1"/>
              </a:solidFill>
              <a:latin typeface="DM Sans"/>
              <a:ea typeface="DM Sans"/>
              <a:cs typeface="DM Sans"/>
              <a:sym typeface="DM Sans"/>
            </a:endParaRPr>
          </a:p>
        </p:txBody>
      </p:sp>
      <p:sp>
        <p:nvSpPr>
          <p:cNvPr id="409" name="Google Shape;409;p55"/>
          <p:cNvSpPr txBox="1"/>
          <p:nvPr/>
        </p:nvSpPr>
        <p:spPr>
          <a:xfrm>
            <a:off x="265164" y="3518411"/>
            <a:ext cx="975600" cy="9543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Amazon Web Services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Microsoft Azure</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Google Cloud Platform</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Multi-cloud</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Certifications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Cloud literacy</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Cloud transformation</a:t>
            </a:r>
            <a:endParaRPr sz="500">
              <a:solidFill>
                <a:schemeClr val="dk1"/>
              </a:solidFill>
              <a:latin typeface="Montserrat"/>
              <a:ea typeface="Montserrat"/>
              <a:cs typeface="Montserrat"/>
              <a:sym typeface="Montserrat"/>
            </a:endParaRPr>
          </a:p>
        </p:txBody>
      </p:sp>
      <p:sp>
        <p:nvSpPr>
          <p:cNvPr id="410" name="Google Shape;410;p55"/>
          <p:cNvSpPr txBox="1"/>
          <p:nvPr/>
        </p:nvSpPr>
        <p:spPr>
          <a:xfrm>
            <a:off x="1297914" y="3518411"/>
            <a:ext cx="975600" cy="9543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Cloud management and monitoring</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Cloud security</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Serverless workloads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Big data/ML/AI in the cloud</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Cloud identity access management</a:t>
            </a:r>
            <a:endParaRPr sz="500">
              <a:solidFill>
                <a:schemeClr val="dk1"/>
              </a:solidFill>
              <a:latin typeface="Montserrat"/>
              <a:ea typeface="Montserrat"/>
              <a:cs typeface="Montserrat"/>
              <a:sym typeface="Montserrat"/>
            </a:endParaRPr>
          </a:p>
        </p:txBody>
      </p:sp>
      <p:sp>
        <p:nvSpPr>
          <p:cNvPr id="411" name="Google Shape;411;p55"/>
          <p:cNvSpPr txBox="1"/>
          <p:nvPr/>
        </p:nvSpPr>
        <p:spPr>
          <a:xfrm>
            <a:off x="2207139" y="3518411"/>
            <a:ext cx="975600" cy="9159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Cloud cost control and optimization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DevOps in the cloud</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Cloud compute and containerization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Cloud network management and configuration</a:t>
            </a:r>
            <a:endParaRPr sz="500">
              <a:solidFill>
                <a:schemeClr val="dk1"/>
              </a:solidFill>
              <a:latin typeface="Montserrat"/>
              <a:ea typeface="Montserrat"/>
              <a:cs typeface="Montserrat"/>
              <a:sym typeface="Montserrat"/>
            </a:endParaRPr>
          </a:p>
        </p:txBody>
      </p:sp>
      <p:sp>
        <p:nvSpPr>
          <p:cNvPr id="412" name="Google Shape;412;p55"/>
          <p:cNvSpPr txBox="1"/>
          <p:nvPr/>
        </p:nvSpPr>
        <p:spPr>
          <a:xfrm>
            <a:off x="5962588" y="639825"/>
            <a:ext cx="2701500" cy="16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DM Sans"/>
                <a:ea typeface="DM Sans"/>
                <a:cs typeface="DM Sans"/>
                <a:sym typeface="DM Sans"/>
              </a:rPr>
              <a:t>SECURITY</a:t>
            </a:r>
            <a:endParaRPr sz="1200" b="1">
              <a:solidFill>
                <a:schemeClr val="dk1"/>
              </a:solidFill>
              <a:latin typeface="DM Sans"/>
              <a:ea typeface="DM Sans"/>
              <a:cs typeface="DM Sans"/>
              <a:sym typeface="DM Sans"/>
            </a:endParaRPr>
          </a:p>
        </p:txBody>
      </p:sp>
      <p:sp>
        <p:nvSpPr>
          <p:cNvPr id="413" name="Google Shape;413;p55"/>
          <p:cNvSpPr txBox="1"/>
          <p:nvPr/>
        </p:nvSpPr>
        <p:spPr>
          <a:xfrm>
            <a:off x="5970651" y="889977"/>
            <a:ext cx="975600" cy="8388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Certification prep (CompTIA)</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Security literacy and fundamentals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Security architecture and engineering</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Security development</a:t>
            </a:r>
            <a:endParaRPr sz="500">
              <a:solidFill>
                <a:schemeClr val="dk1"/>
              </a:solidFill>
              <a:latin typeface="Montserrat"/>
              <a:ea typeface="Montserrat"/>
              <a:cs typeface="Montserrat"/>
              <a:sym typeface="Montserrat"/>
            </a:endParaRPr>
          </a:p>
        </p:txBody>
      </p:sp>
      <p:sp>
        <p:nvSpPr>
          <p:cNvPr id="414" name="Google Shape;414;p55"/>
          <p:cNvSpPr txBox="1"/>
          <p:nvPr/>
        </p:nvSpPr>
        <p:spPr>
          <a:xfrm>
            <a:off x="7003401" y="889977"/>
            <a:ext cx="975600" cy="9159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Security operations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Security testing</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Governance, compliance, and risk</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Secure Coding </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Cybersecurity </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Information Security</a:t>
            </a:r>
            <a:endParaRPr sz="500">
              <a:solidFill>
                <a:schemeClr val="dk1"/>
              </a:solidFill>
              <a:latin typeface="Montserrat"/>
              <a:ea typeface="Montserrat"/>
              <a:cs typeface="Montserrat"/>
              <a:sym typeface="Montserrat"/>
            </a:endParaRPr>
          </a:p>
        </p:txBody>
      </p:sp>
      <p:sp>
        <p:nvSpPr>
          <p:cNvPr id="415" name="Google Shape;415;p55"/>
          <p:cNvSpPr txBox="1"/>
          <p:nvPr/>
        </p:nvSpPr>
        <p:spPr>
          <a:xfrm>
            <a:off x="5962588" y="1754463"/>
            <a:ext cx="2701500" cy="16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chemeClr val="dk1"/>
                </a:solidFill>
                <a:latin typeface="DM Sans"/>
                <a:ea typeface="DM Sans"/>
                <a:cs typeface="DM Sans"/>
                <a:sym typeface="DM Sans"/>
              </a:rPr>
              <a:t>IT OPS</a:t>
            </a:r>
            <a:endParaRPr sz="1100" b="1">
              <a:solidFill>
                <a:schemeClr val="dk1"/>
              </a:solidFill>
              <a:latin typeface="DM Sans"/>
              <a:ea typeface="DM Sans"/>
              <a:cs typeface="DM Sans"/>
              <a:sym typeface="DM Sans"/>
            </a:endParaRPr>
          </a:p>
        </p:txBody>
      </p:sp>
      <p:sp>
        <p:nvSpPr>
          <p:cNvPr id="416" name="Google Shape;416;p55"/>
          <p:cNvSpPr txBox="1"/>
          <p:nvPr/>
        </p:nvSpPr>
        <p:spPr>
          <a:xfrm>
            <a:off x="5934563" y="2018065"/>
            <a:ext cx="975600" cy="11853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IT fundamentals and practices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Identity management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Configuration management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Containers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DevOps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Endpoint management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IT automation</a:t>
            </a:r>
            <a:endParaRPr sz="500">
              <a:solidFill>
                <a:schemeClr val="dk1"/>
              </a:solidFill>
              <a:latin typeface="Montserrat"/>
              <a:ea typeface="Montserrat"/>
              <a:cs typeface="Montserrat"/>
              <a:sym typeface="Montserrat"/>
            </a:endParaRPr>
          </a:p>
        </p:txBody>
      </p:sp>
      <p:sp>
        <p:nvSpPr>
          <p:cNvPr id="417" name="Google Shape;417;p55"/>
          <p:cNvSpPr txBox="1"/>
          <p:nvPr/>
        </p:nvSpPr>
        <p:spPr>
          <a:xfrm>
            <a:off x="6967313" y="2018065"/>
            <a:ext cx="975600" cy="11466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Management and monitoring</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Messaging and collaboration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Mobile device management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Network infrastructure</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Operative systems and stacks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Server infrastructure</a:t>
            </a:r>
            <a:endParaRPr sz="500">
              <a:solidFill>
                <a:schemeClr val="dk1"/>
              </a:solidFill>
              <a:latin typeface="Montserrat"/>
              <a:ea typeface="Montserrat"/>
              <a:cs typeface="Montserrat"/>
              <a:sym typeface="Montserrat"/>
            </a:endParaRPr>
          </a:p>
        </p:txBody>
      </p:sp>
      <p:sp>
        <p:nvSpPr>
          <p:cNvPr id="418" name="Google Shape;418;p55"/>
          <p:cNvSpPr txBox="1"/>
          <p:nvPr/>
        </p:nvSpPr>
        <p:spPr>
          <a:xfrm>
            <a:off x="7876539" y="2018065"/>
            <a:ext cx="975600" cy="9927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Storage</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Virtualization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Container orchestration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Desktop administration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Certifications </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ITIL</a:t>
            </a:r>
            <a:endParaRPr sz="500">
              <a:solidFill>
                <a:schemeClr val="dk1"/>
              </a:solidFill>
              <a:latin typeface="Montserrat"/>
              <a:ea typeface="Montserrat"/>
              <a:cs typeface="Montserrat"/>
              <a:sym typeface="Montserrat"/>
            </a:endParaRPr>
          </a:p>
        </p:txBody>
      </p:sp>
      <p:sp>
        <p:nvSpPr>
          <p:cNvPr id="419" name="Google Shape;419;p55"/>
          <p:cNvSpPr txBox="1"/>
          <p:nvPr/>
        </p:nvSpPr>
        <p:spPr>
          <a:xfrm>
            <a:off x="5962588" y="3210350"/>
            <a:ext cx="2701500" cy="16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chemeClr val="dk1"/>
                </a:solidFill>
                <a:latin typeface="DM Sans"/>
                <a:ea typeface="DM Sans"/>
                <a:cs typeface="DM Sans"/>
                <a:sym typeface="DM Sans"/>
              </a:rPr>
              <a:t>DATA</a:t>
            </a:r>
            <a:endParaRPr sz="1100" b="1">
              <a:solidFill>
                <a:schemeClr val="dk1"/>
              </a:solidFill>
              <a:latin typeface="DM Sans"/>
              <a:ea typeface="DM Sans"/>
              <a:cs typeface="DM Sans"/>
              <a:sym typeface="DM Sans"/>
            </a:endParaRPr>
          </a:p>
        </p:txBody>
      </p:sp>
      <p:sp>
        <p:nvSpPr>
          <p:cNvPr id="420" name="Google Shape;420;p55"/>
          <p:cNvSpPr txBox="1"/>
          <p:nvPr/>
        </p:nvSpPr>
        <p:spPr>
          <a:xfrm>
            <a:off x="5948588" y="3517927"/>
            <a:ext cx="975600" cy="6081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Data analytics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Data engineering</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Data management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Data science</a:t>
            </a:r>
            <a:endParaRPr sz="500">
              <a:solidFill>
                <a:schemeClr val="dk1"/>
              </a:solidFill>
              <a:latin typeface="Montserrat"/>
              <a:ea typeface="Montserrat"/>
              <a:cs typeface="Montserrat"/>
              <a:sym typeface="Montserrat"/>
            </a:endParaRPr>
          </a:p>
        </p:txBody>
      </p:sp>
      <p:sp>
        <p:nvSpPr>
          <p:cNvPr id="421" name="Google Shape;421;p55"/>
          <p:cNvSpPr txBox="1"/>
          <p:nvPr/>
        </p:nvSpPr>
        <p:spPr>
          <a:xfrm>
            <a:off x="6981338" y="3517927"/>
            <a:ext cx="975600" cy="6081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Data literacy</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Machine learning</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AI </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NLP</a:t>
            </a:r>
            <a:endParaRPr sz="500">
              <a:solidFill>
                <a:schemeClr val="dk1"/>
              </a:solidFill>
              <a:latin typeface="Montserrat"/>
              <a:ea typeface="Montserrat"/>
              <a:cs typeface="Montserrat"/>
              <a:sym typeface="Montserrat"/>
            </a:endParaRPr>
          </a:p>
        </p:txBody>
      </p:sp>
      <p:sp>
        <p:nvSpPr>
          <p:cNvPr id="422" name="Google Shape;422;p55"/>
          <p:cNvSpPr txBox="1"/>
          <p:nvPr/>
        </p:nvSpPr>
        <p:spPr>
          <a:xfrm>
            <a:off x="3413863" y="3891738"/>
            <a:ext cx="2701500" cy="16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DM Sans"/>
                <a:ea typeface="DM Sans"/>
                <a:cs typeface="DM Sans"/>
                <a:sym typeface="DM Sans"/>
              </a:rPr>
              <a:t>GENERATIVE AI</a:t>
            </a:r>
            <a:endParaRPr sz="1200" b="1">
              <a:solidFill>
                <a:schemeClr val="dk1"/>
              </a:solidFill>
              <a:latin typeface="DM Sans"/>
              <a:ea typeface="DM Sans"/>
              <a:cs typeface="DM Sans"/>
              <a:sym typeface="DM Sans"/>
            </a:endParaRPr>
          </a:p>
        </p:txBody>
      </p:sp>
      <p:sp>
        <p:nvSpPr>
          <p:cNvPr id="423" name="Google Shape;423;p55"/>
          <p:cNvSpPr txBox="1"/>
          <p:nvPr/>
        </p:nvSpPr>
        <p:spPr>
          <a:xfrm>
            <a:off x="3446614" y="4101902"/>
            <a:ext cx="975600" cy="569400"/>
          </a:xfrm>
          <a:prstGeom prst="rect">
            <a:avLst/>
          </a:prstGeom>
          <a:noFill/>
          <a:ln>
            <a:noFill/>
          </a:ln>
        </p:spPr>
        <p:txBody>
          <a:bodyPr spcFirstLastPara="1" wrap="square" lIns="91425" tIns="91425" rIns="91425" bIns="91425" anchor="t" anchorCtr="0">
            <a:spAutoFit/>
          </a:bodyPr>
          <a:lstStyle/>
          <a:p>
            <a:pPr marL="57150" marR="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Generative AI</a:t>
            </a:r>
            <a:endParaRPr sz="500">
              <a:solidFill>
                <a:schemeClr val="dk1"/>
              </a:solidFill>
              <a:latin typeface="Montserrat"/>
              <a:ea typeface="Montserrat"/>
              <a:cs typeface="Montserrat"/>
              <a:sym typeface="Montserrat"/>
            </a:endParaRPr>
          </a:p>
          <a:p>
            <a:pPr marL="57150" marR="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Languages and Libraries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Chat Bots</a:t>
            </a:r>
            <a:endParaRPr sz="500">
              <a:solidFill>
                <a:schemeClr val="dk1"/>
              </a:solidFill>
              <a:latin typeface="Montserrat"/>
              <a:ea typeface="Montserrat"/>
              <a:cs typeface="Montserrat"/>
              <a:sym typeface="Montserrat"/>
            </a:endParaRPr>
          </a:p>
        </p:txBody>
      </p:sp>
      <p:sp>
        <p:nvSpPr>
          <p:cNvPr id="424" name="Google Shape;424;p55"/>
          <p:cNvSpPr txBox="1"/>
          <p:nvPr/>
        </p:nvSpPr>
        <p:spPr>
          <a:xfrm>
            <a:off x="4512639" y="4101902"/>
            <a:ext cx="975600" cy="492600"/>
          </a:xfrm>
          <a:prstGeom prst="rect">
            <a:avLst/>
          </a:prstGeom>
          <a:noFill/>
          <a:ln>
            <a:noFill/>
          </a:ln>
        </p:spPr>
        <p:txBody>
          <a:bodyPr spcFirstLastPara="1" wrap="square" lIns="91425" tIns="91425" rIns="91425" bIns="91425" anchor="t" anchorCtr="0">
            <a:spAutoFit/>
          </a:bodyPr>
          <a:lstStyle/>
          <a:p>
            <a:pPr marL="57150" marR="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Speech Recognition </a:t>
            </a:r>
            <a:endParaRPr sz="500">
              <a:solidFill>
                <a:schemeClr val="dk1"/>
              </a:solidFill>
              <a:latin typeface="Montserrat"/>
              <a:ea typeface="Montserrat"/>
              <a:cs typeface="Montserrat"/>
              <a:sym typeface="Montserrat"/>
            </a:endParaRPr>
          </a:p>
          <a:p>
            <a:pPr marL="57150" marR="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Image Recognition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Sentence Classification</a:t>
            </a:r>
            <a:endParaRPr sz="500">
              <a:solidFill>
                <a:schemeClr val="dk1"/>
              </a:solidFill>
              <a:latin typeface="Montserrat"/>
              <a:ea typeface="Montserrat"/>
              <a:cs typeface="Montserrat"/>
              <a:sym typeface="Montserrat"/>
            </a:endParaRPr>
          </a:p>
        </p:txBody>
      </p:sp>
      <p:sp>
        <p:nvSpPr>
          <p:cNvPr id="425" name="Google Shape;425;p55"/>
          <p:cNvSpPr/>
          <p:nvPr/>
        </p:nvSpPr>
        <p:spPr>
          <a:xfrm>
            <a:off x="341375" y="1305625"/>
            <a:ext cx="1728300" cy="360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426" name="Google Shape;426;p55"/>
          <p:cNvSpPr/>
          <p:nvPr/>
        </p:nvSpPr>
        <p:spPr>
          <a:xfrm>
            <a:off x="347313" y="2387338"/>
            <a:ext cx="1728300" cy="360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427" name="Google Shape;427;p55"/>
          <p:cNvSpPr/>
          <p:nvPr/>
        </p:nvSpPr>
        <p:spPr>
          <a:xfrm>
            <a:off x="347313" y="3481513"/>
            <a:ext cx="1728300" cy="360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428" name="Google Shape;428;p55"/>
          <p:cNvSpPr/>
          <p:nvPr/>
        </p:nvSpPr>
        <p:spPr>
          <a:xfrm>
            <a:off x="3505338" y="4091488"/>
            <a:ext cx="1728300" cy="360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429" name="Google Shape;429;p55"/>
          <p:cNvSpPr/>
          <p:nvPr/>
        </p:nvSpPr>
        <p:spPr>
          <a:xfrm>
            <a:off x="6034725" y="3425213"/>
            <a:ext cx="1728300" cy="360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430" name="Google Shape;430;p55"/>
          <p:cNvSpPr/>
          <p:nvPr/>
        </p:nvSpPr>
        <p:spPr>
          <a:xfrm>
            <a:off x="6034725" y="1949375"/>
            <a:ext cx="1728300" cy="36000"/>
          </a:xfrm>
          <a:prstGeom prst="rect">
            <a:avLst/>
          </a:prstGeom>
          <a:solidFill>
            <a:srgbClr val="AAE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431" name="Google Shape;431;p55"/>
          <p:cNvSpPr/>
          <p:nvPr/>
        </p:nvSpPr>
        <p:spPr>
          <a:xfrm>
            <a:off x="6034725" y="831488"/>
            <a:ext cx="1728300" cy="36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432" name="Google Shape;432;p55"/>
          <p:cNvSpPr txBox="1"/>
          <p:nvPr/>
        </p:nvSpPr>
        <p:spPr>
          <a:xfrm>
            <a:off x="3311900" y="1274025"/>
            <a:ext cx="2229300" cy="186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b="1">
              <a:solidFill>
                <a:schemeClr val="lt1"/>
              </a:solidFill>
              <a:latin typeface="DM Sans"/>
              <a:ea typeface="DM Sans"/>
              <a:cs typeface="DM Sans"/>
              <a:sym typeface="DM Sans"/>
            </a:endParaRPr>
          </a:p>
          <a:p>
            <a:pPr marL="0" lvl="0" indent="0" algn="ctr" rtl="0">
              <a:spcBef>
                <a:spcPts val="0"/>
              </a:spcBef>
              <a:spcAft>
                <a:spcPts val="0"/>
              </a:spcAft>
              <a:buNone/>
            </a:pPr>
            <a:r>
              <a:rPr lang="en" sz="2400" b="1">
                <a:solidFill>
                  <a:schemeClr val="lt1"/>
                </a:solidFill>
                <a:latin typeface="DM Sans"/>
                <a:ea typeface="DM Sans"/>
                <a:cs typeface="DM Sans"/>
                <a:sym typeface="DM Sans"/>
              </a:rPr>
              <a:t>Over 400+</a:t>
            </a:r>
            <a:endParaRPr sz="2400" b="1">
              <a:solidFill>
                <a:schemeClr val="lt1"/>
              </a:solidFill>
              <a:latin typeface="DM Sans"/>
              <a:ea typeface="DM Sans"/>
              <a:cs typeface="DM Sans"/>
              <a:sym typeface="DM Sans"/>
            </a:endParaRPr>
          </a:p>
          <a:p>
            <a:pPr marL="0" lvl="0" indent="0" algn="ctr" rtl="0">
              <a:spcBef>
                <a:spcPts val="0"/>
              </a:spcBef>
              <a:spcAft>
                <a:spcPts val="0"/>
              </a:spcAft>
              <a:buNone/>
            </a:pPr>
            <a:r>
              <a:rPr lang="en" sz="1200" b="1">
                <a:solidFill>
                  <a:schemeClr val="lt1"/>
                </a:solidFill>
                <a:latin typeface="DM Sans"/>
                <a:ea typeface="DM Sans"/>
                <a:cs typeface="DM Sans"/>
                <a:sym typeface="DM Sans"/>
              </a:rPr>
              <a:t>Expert led, hands-on learning experiences that can be tailored to your company, tech stack, audience &amp; objectives.  </a:t>
            </a:r>
            <a:endParaRPr sz="1200" b="1">
              <a:solidFill>
                <a:schemeClr val="lt1"/>
              </a:solidFill>
              <a:latin typeface="DM Sans"/>
              <a:ea typeface="DM Sans"/>
              <a:cs typeface="DM Sans"/>
              <a:sym typeface="DM Sans"/>
            </a:endParaRPr>
          </a:p>
        </p:txBody>
      </p:sp>
      <p:sp>
        <p:nvSpPr>
          <p:cNvPr id="433" name="Google Shape;433;p55"/>
          <p:cNvSpPr txBox="1">
            <a:spLocks noGrp="1"/>
          </p:cNvSpPr>
          <p:nvPr>
            <p:ph type="title"/>
          </p:nvPr>
        </p:nvSpPr>
        <p:spPr>
          <a:xfrm>
            <a:off x="821271" y="473875"/>
            <a:ext cx="4546200" cy="523200"/>
          </a:xfrm>
          <a:prstGeom prst="rect">
            <a:avLst/>
          </a:prstGeom>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2700">
                <a:latin typeface="DM Sans"/>
                <a:ea typeface="DM Sans"/>
                <a:cs typeface="DM Sans"/>
                <a:sym typeface="DM Sans"/>
              </a:rPr>
              <a:t>We teach technology:</a:t>
            </a:r>
            <a:endParaRPr sz="2700">
              <a:latin typeface="DM Sans"/>
              <a:ea typeface="DM Sans"/>
              <a:cs typeface="DM Sans"/>
              <a:sym typeface="DM Sans"/>
            </a:endParaRPr>
          </a:p>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57"/>
          <p:cNvSpPr txBox="1">
            <a:spLocks noGrp="1"/>
          </p:cNvSpPr>
          <p:nvPr>
            <p:ph type="body" idx="1"/>
          </p:nvPr>
        </p:nvSpPr>
        <p:spPr>
          <a:xfrm>
            <a:off x="913199" y="1342525"/>
            <a:ext cx="7768741" cy="3123000"/>
          </a:xfrm>
          <a:prstGeom prst="rect">
            <a:avLst/>
          </a:prstGeom>
          <a:noFill/>
          <a:ln>
            <a:noFill/>
          </a:ln>
        </p:spPr>
        <p:txBody>
          <a:bodyPr spcFirstLastPara="1" wrap="square" lIns="91425" tIns="45700" rIns="91425" bIns="45700" anchor="t" anchorCtr="0">
            <a:noAutofit/>
          </a:bodyPr>
          <a:lstStyle/>
          <a:p>
            <a:pPr marL="114300" lvl="0" indent="0" algn="l" rtl="0">
              <a:lnSpc>
                <a:spcPct val="90000"/>
              </a:lnSpc>
              <a:spcBef>
                <a:spcPts val="1000"/>
              </a:spcBef>
              <a:spcAft>
                <a:spcPts val="0"/>
              </a:spcAft>
              <a:buSzPts val="1800"/>
              <a:buNone/>
            </a:pPr>
            <a:r>
              <a:rPr lang="en" b="1">
                <a:solidFill>
                  <a:srgbClr val="E7005E"/>
                </a:solidFill>
              </a:rPr>
              <a:t>I will..</a:t>
            </a:r>
            <a:endParaRPr>
              <a:solidFill>
                <a:srgbClr val="E7005E"/>
              </a:solidFill>
            </a:endParaRPr>
          </a:p>
          <a:p>
            <a:pPr marL="457200" lvl="0" indent="-342900" algn="l" rtl="0">
              <a:lnSpc>
                <a:spcPct val="90000"/>
              </a:lnSpc>
              <a:spcBef>
                <a:spcPts val="1000"/>
              </a:spcBef>
              <a:spcAft>
                <a:spcPts val="0"/>
              </a:spcAft>
              <a:buClr>
                <a:schemeClr val="dk2"/>
              </a:buClr>
              <a:buSzPts val="1800"/>
              <a:buChar char="•"/>
            </a:pPr>
            <a:r>
              <a:rPr lang="en"/>
              <a:t>Make this course interactive</a:t>
            </a:r>
            <a:endParaRPr/>
          </a:p>
          <a:p>
            <a:pPr marL="457200" lvl="0" indent="-342900" algn="l" rtl="0">
              <a:lnSpc>
                <a:spcPct val="90000"/>
              </a:lnSpc>
              <a:spcBef>
                <a:spcPts val="1000"/>
              </a:spcBef>
              <a:spcAft>
                <a:spcPts val="0"/>
              </a:spcAft>
              <a:buClr>
                <a:schemeClr val="dk2"/>
              </a:buClr>
              <a:buSzPts val="1800"/>
              <a:buChar char="•"/>
            </a:pPr>
            <a:r>
              <a:rPr lang="en"/>
              <a:t>Ask you questions</a:t>
            </a:r>
            <a:endParaRPr/>
          </a:p>
          <a:p>
            <a:pPr marL="457200" lvl="0" indent="-342900" algn="l" rtl="0">
              <a:lnSpc>
                <a:spcPct val="90000"/>
              </a:lnSpc>
              <a:spcBef>
                <a:spcPts val="1000"/>
              </a:spcBef>
              <a:spcAft>
                <a:spcPts val="0"/>
              </a:spcAft>
              <a:buClr>
                <a:schemeClr val="dk2"/>
              </a:buClr>
              <a:buSzPts val="1800"/>
              <a:buChar char="•"/>
            </a:pPr>
            <a:r>
              <a:rPr lang="en"/>
              <a:t>Ensure everyone can speak</a:t>
            </a:r>
            <a:endParaRPr/>
          </a:p>
          <a:p>
            <a:pPr marL="457200" lvl="0" indent="-342900" algn="l" rtl="0">
              <a:lnSpc>
                <a:spcPct val="90000"/>
              </a:lnSpc>
              <a:spcBef>
                <a:spcPts val="1000"/>
              </a:spcBef>
              <a:spcAft>
                <a:spcPts val="0"/>
              </a:spcAft>
              <a:buClr>
                <a:schemeClr val="dk2"/>
              </a:buClr>
              <a:buSzPts val="1800"/>
              <a:buChar char="•"/>
            </a:pPr>
            <a:r>
              <a:rPr lang="en"/>
              <a:t>Create an inclusive learning environment</a:t>
            </a:r>
            <a:endParaRPr/>
          </a:p>
          <a:p>
            <a:pPr marL="457200" lvl="0" indent="-342900" algn="l" rtl="0">
              <a:lnSpc>
                <a:spcPct val="90000"/>
              </a:lnSpc>
              <a:spcBef>
                <a:spcPts val="1000"/>
              </a:spcBef>
              <a:spcAft>
                <a:spcPts val="0"/>
              </a:spcAft>
              <a:buClr>
                <a:schemeClr val="dk2"/>
              </a:buClr>
              <a:buSzPts val="1800"/>
              <a:buChar char="•"/>
            </a:pPr>
            <a:r>
              <a:rPr lang="en"/>
              <a:t>Use an on-screen timer for breaks</a:t>
            </a:r>
            <a:endParaRPr/>
          </a:p>
          <a:p>
            <a:pPr marL="457200" lvl="0" indent="-228600" algn="l" rtl="0">
              <a:lnSpc>
                <a:spcPct val="90000"/>
              </a:lnSpc>
              <a:spcBef>
                <a:spcPts val="1000"/>
              </a:spcBef>
              <a:spcAft>
                <a:spcPts val="0"/>
              </a:spcAft>
              <a:buClr>
                <a:schemeClr val="dk2"/>
              </a:buClr>
              <a:buSzPts val="1800"/>
              <a:buNone/>
            </a:pPr>
            <a:endParaRPr/>
          </a:p>
          <a:p>
            <a:pPr marL="114300" lvl="0" indent="0" algn="l" rtl="0">
              <a:lnSpc>
                <a:spcPct val="90000"/>
              </a:lnSpc>
              <a:spcBef>
                <a:spcPts val="1000"/>
              </a:spcBef>
              <a:spcAft>
                <a:spcPts val="0"/>
              </a:spcAft>
              <a:buSzPts val="1800"/>
              <a:buNone/>
            </a:pPr>
            <a:r>
              <a:rPr lang="en" b="1">
                <a:solidFill>
                  <a:srgbClr val="E7005E"/>
                </a:solidFill>
              </a:rPr>
              <a:t>…also, if you have an accessibility need, please let me know!</a:t>
            </a:r>
            <a:endParaRPr>
              <a:solidFill>
                <a:srgbClr val="E7005E"/>
              </a:solidFill>
            </a:endParaRPr>
          </a:p>
        </p:txBody>
      </p:sp>
      <p:sp>
        <p:nvSpPr>
          <p:cNvPr id="441" name="Google Shape;441;p57"/>
          <p:cNvSpPr txBox="1">
            <a:spLocks noGrp="1"/>
          </p:cNvSpPr>
          <p:nvPr>
            <p:ph type="title"/>
          </p:nvPr>
        </p:nvSpPr>
        <p:spPr>
          <a:xfrm>
            <a:off x="795241" y="336681"/>
            <a:ext cx="7886700" cy="52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500"/>
              <a:buFont typeface="Montserrat ExtraBold"/>
              <a:buNone/>
            </a:pPr>
            <a:r>
              <a:rPr lang="en"/>
              <a:t>My pledge to you:</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8"/>
          <p:cNvSpPr txBox="1">
            <a:spLocks noGrp="1"/>
          </p:cNvSpPr>
          <p:nvPr>
            <p:ph type="body" idx="1"/>
          </p:nvPr>
        </p:nvSpPr>
        <p:spPr>
          <a:xfrm>
            <a:off x="913200" y="1342525"/>
            <a:ext cx="7289100" cy="3123000"/>
          </a:xfrm>
          <a:prstGeom prst="rect">
            <a:avLst/>
          </a:prstGeom>
          <a:noFill/>
          <a:ln>
            <a:noFill/>
          </a:ln>
        </p:spPr>
        <p:txBody>
          <a:bodyPr spcFirstLastPara="1" wrap="square" lIns="91425" tIns="45700" rIns="91425" bIns="45700" anchor="t" anchorCtr="0">
            <a:noAutofit/>
          </a:bodyPr>
          <a:lstStyle/>
          <a:p>
            <a:pPr marL="114300" lvl="0" indent="0" algn="l" rtl="0">
              <a:lnSpc>
                <a:spcPct val="90000"/>
              </a:lnSpc>
              <a:spcBef>
                <a:spcPts val="1000"/>
              </a:spcBef>
              <a:spcAft>
                <a:spcPts val="0"/>
              </a:spcAft>
              <a:buSzPts val="1800"/>
              <a:buNone/>
            </a:pPr>
            <a:r>
              <a:rPr lang="en" b="1" dirty="0">
                <a:solidFill>
                  <a:srgbClr val="E7005E"/>
                </a:solidFill>
              </a:rPr>
              <a:t>At the end of this course, you will be able to:</a:t>
            </a:r>
            <a:endParaRPr dirty="0">
              <a:solidFill>
                <a:srgbClr val="E7005E"/>
              </a:solidFill>
            </a:endParaRPr>
          </a:p>
          <a:p>
            <a:pPr marL="457200" lvl="0" indent="-342900" algn="l" rtl="0">
              <a:lnSpc>
                <a:spcPct val="90000"/>
              </a:lnSpc>
              <a:spcBef>
                <a:spcPts val="1000"/>
              </a:spcBef>
              <a:spcAft>
                <a:spcPts val="0"/>
              </a:spcAft>
              <a:buClr>
                <a:schemeClr val="dk2"/>
              </a:buClr>
              <a:buSzPts val="1800"/>
              <a:buChar char="•"/>
            </a:pPr>
            <a:r>
              <a:rPr lang="en-US" dirty="0"/>
              <a:t>Describe what Java is and what problem it solves</a:t>
            </a:r>
          </a:p>
          <a:p>
            <a:pPr marL="457200" lvl="0" indent="-342900" algn="l" rtl="0">
              <a:lnSpc>
                <a:spcPct val="90000"/>
              </a:lnSpc>
              <a:spcBef>
                <a:spcPts val="1000"/>
              </a:spcBef>
              <a:spcAft>
                <a:spcPts val="0"/>
              </a:spcAft>
              <a:buClr>
                <a:schemeClr val="dk2"/>
              </a:buClr>
              <a:buSzPts val="1800"/>
              <a:buChar char="•"/>
            </a:pPr>
            <a:r>
              <a:rPr lang="en-US" dirty="0"/>
              <a:t>Comprehend and work with Java applications</a:t>
            </a:r>
          </a:p>
          <a:p>
            <a:pPr marL="457200" lvl="0" indent="-342900" algn="l" rtl="0">
              <a:lnSpc>
                <a:spcPct val="90000"/>
              </a:lnSpc>
              <a:spcBef>
                <a:spcPts val="1000"/>
              </a:spcBef>
              <a:spcAft>
                <a:spcPts val="0"/>
              </a:spcAft>
              <a:buClr>
                <a:schemeClr val="dk2"/>
              </a:buClr>
              <a:buSzPts val="1800"/>
              <a:buChar char="•"/>
            </a:pPr>
            <a:r>
              <a:rPr lang="en-US" dirty="0"/>
              <a:t>Learn modern Java syntax and take advantage of the latest features</a:t>
            </a:r>
          </a:p>
        </p:txBody>
      </p:sp>
      <p:sp>
        <p:nvSpPr>
          <p:cNvPr id="447" name="Google Shape;447;p58"/>
          <p:cNvSpPr txBox="1">
            <a:spLocks noGrp="1"/>
          </p:cNvSpPr>
          <p:nvPr>
            <p:ph type="title"/>
          </p:nvPr>
        </p:nvSpPr>
        <p:spPr>
          <a:xfrm>
            <a:off x="795241" y="336681"/>
            <a:ext cx="7886700" cy="52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500"/>
              <a:buFont typeface="Montserrat ExtraBold"/>
              <a:buNone/>
            </a:pPr>
            <a:r>
              <a:rPr lang="en"/>
              <a:t>Objectives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58"/>
          <p:cNvSpPr txBox="1">
            <a:spLocks noGrp="1"/>
          </p:cNvSpPr>
          <p:nvPr>
            <p:ph type="body" idx="1"/>
          </p:nvPr>
        </p:nvSpPr>
        <p:spPr>
          <a:xfrm>
            <a:off x="913200" y="1342525"/>
            <a:ext cx="7289100" cy="3123000"/>
          </a:xfrm>
          <a:prstGeom prst="rect">
            <a:avLst/>
          </a:prstGeom>
          <a:noFill/>
          <a:ln>
            <a:noFill/>
          </a:ln>
        </p:spPr>
        <p:txBody>
          <a:bodyPr spcFirstLastPara="1" wrap="square" lIns="91425" tIns="45700" rIns="91425" bIns="45700" anchor="t" anchorCtr="0">
            <a:noAutofit/>
          </a:bodyPr>
          <a:lstStyle/>
          <a:p>
            <a:pPr marL="457200" lvl="0" indent="-323850" algn="l" rtl="0">
              <a:lnSpc>
                <a:spcPct val="100000"/>
              </a:lnSpc>
              <a:spcBef>
                <a:spcPts val="1400"/>
              </a:spcBef>
              <a:spcAft>
                <a:spcPts val="0"/>
              </a:spcAft>
              <a:buClr>
                <a:schemeClr val="dk1"/>
              </a:buClr>
              <a:buSzPts val="1500"/>
              <a:buChar char="•"/>
            </a:pPr>
            <a:r>
              <a:rPr lang="en-US" sz="1600" dirty="0"/>
              <a:t>Review programming, 1000 foot view</a:t>
            </a:r>
          </a:p>
          <a:p>
            <a:pPr marL="457200" lvl="0" indent="-323850" algn="l" rtl="0">
              <a:lnSpc>
                <a:spcPct val="100000"/>
              </a:lnSpc>
              <a:spcBef>
                <a:spcPts val="1400"/>
              </a:spcBef>
              <a:spcAft>
                <a:spcPts val="0"/>
              </a:spcAft>
              <a:buClr>
                <a:schemeClr val="dk1"/>
              </a:buClr>
              <a:buSzPts val="1500"/>
              <a:buChar char="•"/>
            </a:pPr>
            <a:r>
              <a:rPr lang="en-US" sz="1600" dirty="0"/>
              <a:t>Practice critical thinking skills</a:t>
            </a:r>
          </a:p>
          <a:p>
            <a:pPr marL="457200" lvl="0" indent="-323850" algn="l" rtl="0">
              <a:lnSpc>
                <a:spcPct val="100000"/>
              </a:lnSpc>
              <a:spcBef>
                <a:spcPts val="1400"/>
              </a:spcBef>
              <a:spcAft>
                <a:spcPts val="0"/>
              </a:spcAft>
              <a:buClr>
                <a:schemeClr val="dk1"/>
              </a:buClr>
              <a:buSzPts val="1500"/>
              <a:buChar char="•"/>
            </a:pPr>
            <a:r>
              <a:rPr lang="en-US" sz="1600" dirty="0"/>
              <a:t>Command Line</a:t>
            </a:r>
          </a:p>
          <a:p>
            <a:pPr marL="457200" lvl="0" indent="-323850" algn="l" rtl="0">
              <a:lnSpc>
                <a:spcPct val="100000"/>
              </a:lnSpc>
              <a:spcBef>
                <a:spcPts val="1400"/>
              </a:spcBef>
              <a:spcAft>
                <a:spcPts val="0"/>
              </a:spcAft>
              <a:buClr>
                <a:schemeClr val="dk1"/>
              </a:buClr>
              <a:buSzPts val="1500"/>
              <a:buChar char="•"/>
            </a:pPr>
            <a:r>
              <a:rPr lang="en-US" sz="1600" dirty="0"/>
              <a:t>Git version control system and </a:t>
            </a:r>
            <a:r>
              <a:rPr lang="en-US" sz="1600" dirty="0" err="1"/>
              <a:t>Github</a:t>
            </a:r>
            <a:endParaRPr lang="en-US" sz="1600" dirty="0"/>
          </a:p>
        </p:txBody>
      </p:sp>
      <p:sp>
        <p:nvSpPr>
          <p:cNvPr id="451" name="Google Shape;451;p58"/>
          <p:cNvSpPr txBox="1">
            <a:spLocks noGrp="1"/>
          </p:cNvSpPr>
          <p:nvPr>
            <p:ph type="title"/>
          </p:nvPr>
        </p:nvSpPr>
        <p:spPr>
          <a:xfrm>
            <a:off x="795241" y="336681"/>
            <a:ext cx="7886700" cy="52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500"/>
              <a:buFont typeface="Montserrat ExtraBold"/>
              <a:buNone/>
            </a:pPr>
            <a:r>
              <a:rPr lang="en"/>
              <a:t>Agenda</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1123</Words>
  <Application>Microsoft Macintosh PowerPoint</Application>
  <PresentationFormat>On-screen Show (16:9)</PresentationFormat>
  <Paragraphs>200</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Montserrat SemiBold</vt:lpstr>
      <vt:lpstr>Calibri</vt:lpstr>
      <vt:lpstr>Montserrat Medium</vt:lpstr>
      <vt:lpstr>DM Sans</vt:lpstr>
      <vt:lpstr>Montserrat ExtraBold</vt:lpstr>
      <vt:lpstr>Montserrat</vt:lpstr>
      <vt:lpstr>Arial</vt:lpstr>
      <vt:lpstr>Simple Light</vt:lpstr>
      <vt:lpstr>PowerPoint Presentation</vt:lpstr>
      <vt:lpstr>Learn-to-Code Java</vt:lpstr>
      <vt:lpstr>Topher C (he/him)</vt:lpstr>
      <vt:lpstr>Prerequisites</vt:lpstr>
      <vt:lpstr>Why study this subject?</vt:lpstr>
      <vt:lpstr>We teach technology: </vt:lpstr>
      <vt:lpstr>My pledge to you:</vt:lpstr>
      <vt:lpstr>Objectives</vt:lpstr>
      <vt:lpstr>Agenda</vt:lpstr>
      <vt:lpstr>How we’re going to work together</vt:lpstr>
      <vt:lpstr>Student Instructions</vt:lpstr>
      <vt:lpstr>Let’s get started!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Christopher Carter</cp:lastModifiedBy>
  <cp:revision>8</cp:revision>
  <dcterms:modified xsi:type="dcterms:W3CDTF">2024-09-23T13:43:46Z</dcterms:modified>
</cp:coreProperties>
</file>