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1" r:id="rId5"/>
    <p:sldId id="262" r:id="rId6"/>
    <p:sldId id="258" r:id="rId7"/>
    <p:sldId id="259" r:id="rId8"/>
    <p:sldId id="260" r:id="rId9"/>
    <p:sldId id="263" r:id="rId10"/>
    <p:sldId id="264" r:id="rId11"/>
    <p:sldId id="269" r:id="rId12"/>
    <p:sldId id="268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788" autoAdjust="0"/>
  </p:normalViewPr>
  <p:slideViewPr>
    <p:cSldViewPr>
      <p:cViewPr varScale="1">
        <p:scale>
          <a:sx n="93" d="100"/>
          <a:sy n="93" d="100"/>
        </p:scale>
        <p:origin x="-21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1B96-750B-4B35-A378-C119208A7C5C}" type="datetimeFigureOut">
              <a:rPr lang="en-GB" smtClean="0"/>
              <a:pPr/>
              <a:t>17/02/2014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F3B0-54BE-4198-BBA6-81476ADDB7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381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DSE controllers fitted with RS232 / RS485 ports utilise modbus</a:t>
            </a:r>
            <a:r>
              <a:rPr lang="en-GB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RTU protocol over twisted pair cable. </a:t>
            </a:r>
          </a:p>
          <a:p>
            <a:r>
              <a:rPr lang="en-GB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DSE controllers with integral Ethernet ports utilise </a:t>
            </a:r>
            <a:r>
              <a:rPr lang="en-GB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modbus</a:t>
            </a:r>
            <a:r>
              <a:rPr lang="en-GB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TCP over CAT5 cable.</a:t>
            </a:r>
            <a:endParaRPr lang="en-GB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Here are the first six registers in Page 3 (Hex Address 0300 – Address 03FF)</a:t>
            </a:r>
          </a:p>
          <a:p>
            <a:r>
              <a:rPr lang="en-GB" baseline="0" dirty="0" smtClean="0"/>
              <a:t>Register 6 (hex 0306) contains status bits about the state of the alarms in the controller (0 = no alarm, 1=alarm present)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Now we know if there are any alarms present, we have to read to see which alarm(s) are active, there may be more than one!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Each register contains the status of four alarms, each alarm’s status given in a four bit value (0-15)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Each register contains the status of four alarms, each alarm’s status given in a four bit value (0-15)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value returned for a specific alarm, tells what kind of alarm it is.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Each register contains the status of four alarms, each alarm’s status given in a four bit value (0-15)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value returned for a specific alarm, tells what kind of alarm it is.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Split the binary value into the four smaller packets and convert them to decimal to compare them with the </a:t>
            </a:r>
            <a:r>
              <a:rPr lang="en-GB" i="1" baseline="0" dirty="0" smtClean="0"/>
              <a:t>Alarm condition codes</a:t>
            </a:r>
            <a:r>
              <a:rPr lang="en-GB" i="0" baseline="0" dirty="0" smtClean="0"/>
              <a:t> table from the Gencomm document.</a:t>
            </a:r>
          </a:p>
          <a:p>
            <a:endParaRPr lang="en-GB" i="0" baseline="0" dirty="0" smtClean="0"/>
          </a:p>
          <a:p>
            <a:r>
              <a:rPr lang="en-GB" i="0" baseline="0" dirty="0" smtClean="0"/>
              <a:t>An unimplemented alarm means that the controller does not support this alarm, or it has been disabled in the module’s configuration.</a:t>
            </a:r>
            <a:endParaRPr lang="en-GB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Each register contains the status of four alarms, each alarm’s status given in a four bit value (0-15)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value returned for a specific alarm, tells what kind of alarm it is.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Split the binary value into the four smaller packets and convert them to decimal to compare them with the </a:t>
            </a:r>
            <a:r>
              <a:rPr lang="en-GB" i="1" baseline="0" dirty="0" smtClean="0"/>
              <a:t>Alarm condition codes</a:t>
            </a:r>
            <a:r>
              <a:rPr lang="en-GB" i="0" baseline="0" dirty="0" smtClean="0"/>
              <a:t> table from the Gencomm document.</a:t>
            </a:r>
          </a:p>
          <a:p>
            <a:endParaRPr lang="en-GB" i="0" baseline="0" dirty="0" smtClean="0"/>
          </a:p>
          <a:p>
            <a:r>
              <a:rPr lang="en-GB" i="0" baseline="0" dirty="0" smtClean="0"/>
              <a:t>An unimplemented alarm means that the controller does not support this alarm, or it has been disabled in the module’s configuration.</a:t>
            </a:r>
            <a:endParaRPr lang="en-GB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CEDA1-D72F-48CA-A219-6CB954D8D743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61B2-CD4A-452C-92C6-D232D5E15771}" type="datetimeFigureOut">
              <a:rPr lang="en-GB" smtClean="0"/>
              <a:pPr/>
              <a:t>17/02/2014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56F5-C2CF-4411-BEAE-FFB4D79A4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61B2-CD4A-452C-92C6-D232D5E15771}" type="datetimeFigureOut">
              <a:rPr lang="en-GB" smtClean="0"/>
              <a:pPr/>
              <a:t>17/02/2014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56F5-C2CF-4411-BEAE-FFB4D79A4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61B2-CD4A-452C-92C6-D232D5E15771}" type="datetimeFigureOut">
              <a:rPr lang="en-GB" smtClean="0"/>
              <a:pPr/>
              <a:t>17/02/2014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56F5-C2CF-4411-BEAE-FFB4D79A4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61B2-CD4A-452C-92C6-D232D5E15771}" type="datetimeFigureOut">
              <a:rPr lang="en-GB" smtClean="0"/>
              <a:pPr/>
              <a:t>17/02/2014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56F5-C2CF-4411-BEAE-FFB4D79A4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61B2-CD4A-452C-92C6-D232D5E15771}" type="datetimeFigureOut">
              <a:rPr lang="en-GB" smtClean="0"/>
              <a:pPr/>
              <a:t>17/02/2014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56F5-C2CF-4411-BEAE-FFB4D79A4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61B2-CD4A-452C-92C6-D232D5E15771}" type="datetimeFigureOut">
              <a:rPr lang="en-GB" smtClean="0"/>
              <a:pPr/>
              <a:t>17/02/2014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56F5-C2CF-4411-BEAE-FFB4D79A4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61B2-CD4A-452C-92C6-D232D5E15771}" type="datetimeFigureOut">
              <a:rPr lang="en-GB" smtClean="0"/>
              <a:pPr/>
              <a:t>17/02/2014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56F5-C2CF-4411-BEAE-FFB4D79A4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61B2-CD4A-452C-92C6-D232D5E15771}" type="datetimeFigureOut">
              <a:rPr lang="en-GB" smtClean="0"/>
              <a:pPr/>
              <a:t>17/02/2014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56F5-C2CF-4411-BEAE-FFB4D79A4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61B2-CD4A-452C-92C6-D232D5E15771}" type="datetimeFigureOut">
              <a:rPr lang="en-GB" smtClean="0"/>
              <a:pPr/>
              <a:t>17/02/2014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56F5-C2CF-4411-BEAE-FFB4D79A4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61B2-CD4A-452C-92C6-D232D5E15771}" type="datetimeFigureOut">
              <a:rPr lang="en-GB" smtClean="0"/>
              <a:pPr/>
              <a:t>17/02/2014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56F5-C2CF-4411-BEAE-FFB4D79A4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61B2-CD4A-452C-92C6-D232D5E15771}" type="datetimeFigureOut">
              <a:rPr lang="en-GB" smtClean="0"/>
              <a:pPr/>
              <a:t>17/02/2014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56F5-C2CF-4411-BEAE-FFB4D79A4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F61B2-CD4A-452C-92C6-D232D5E15771}" type="datetimeFigureOut">
              <a:rPr lang="en-GB" smtClean="0"/>
              <a:pPr/>
              <a:t>17/02/2014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56F5-C2CF-4411-BEAE-FFB4D79A4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epseapl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SE-NEW-PP-2011-WHITE-1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723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charset="0"/>
              </a:rPr>
              <a:t>DEEP SEA ELECTRONICS PLC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Highfield House, Hunmanby Industrial Estate, Hunmanby, North Yorkshire YO14 0PH England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TELEPHONE</a:t>
            </a:r>
            <a:r>
              <a:rPr lang="en-US" sz="800" dirty="0">
                <a:latin typeface="Arial" charset="0"/>
              </a:rPr>
              <a:t> +44 (0) 1723 890099  </a:t>
            </a:r>
            <a:r>
              <a:rPr lang="en-US" sz="800" b="1" dirty="0">
                <a:latin typeface="Arial" charset="0"/>
              </a:rPr>
              <a:t>FASCIMILE</a:t>
            </a:r>
            <a:r>
              <a:rPr lang="en-US" sz="800" dirty="0">
                <a:latin typeface="Arial" charset="0"/>
              </a:rPr>
              <a:t> +44 (0) 1723 890099  </a:t>
            </a:r>
            <a:r>
              <a:rPr lang="en-US" sz="800" b="1" dirty="0">
                <a:latin typeface="Arial" charset="0"/>
              </a:rPr>
              <a:t>EMAIL</a:t>
            </a:r>
            <a:r>
              <a:rPr lang="en-US" sz="800" dirty="0">
                <a:latin typeface="Arial" charset="0"/>
              </a:rPr>
              <a:t> sales@deepseaplc.com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81000" y="5424488"/>
            <a:ext cx="2057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04800" y="1752600"/>
            <a:ext cx="7239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latin typeface="Arial" charset="0"/>
              </a:rPr>
              <a:t>DSEGENCOMM PROTOCOL</a:t>
            </a:r>
            <a:endParaRPr lang="en-US" sz="800" b="1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DSE7200, DSE7300, DSE7400, DSE8600, DSE8700, DSE8800 series</a:t>
            </a:r>
          </a:p>
          <a:p>
            <a:pPr>
              <a:spcBef>
                <a:spcPct val="50000"/>
              </a:spcBef>
            </a:pPr>
            <a:endParaRPr 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357158" y="3214686"/>
            <a:ext cx="830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7158" y="3500438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00D100"/>
                </a:solidFill>
                <a:latin typeface="Arial" charset="0"/>
              </a:rPr>
              <a:t>GENCOMM ALARMS</a:t>
            </a:r>
            <a:endParaRPr lang="en-GB" sz="2400" b="1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990601"/>
            <a:ext cx="837165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GENCOMM ALARMS EXAMPLE</a:t>
            </a:r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solidFill>
                <a:srgbClr val="00D100"/>
              </a:solidFill>
              <a:latin typeface="Arial" charset="0"/>
            </a:endParaRPr>
          </a:p>
          <a:p>
            <a:pPr algn="ctr"/>
            <a:r>
              <a:rPr lang="en-GB" sz="3200" b="1" dirty="0" smtClean="0">
                <a:latin typeface="Arial" charset="0"/>
              </a:rPr>
              <a:t>0 0 0 0 0 0 0 1 1 1 1 1 </a:t>
            </a:r>
            <a:r>
              <a:rPr lang="en-GB" sz="3200" b="1" dirty="0" smtClean="0">
                <a:solidFill>
                  <a:srgbClr val="FF0000"/>
                </a:solidFill>
                <a:latin typeface="Arial" charset="0"/>
              </a:rPr>
              <a:t>0 0 1 0 </a:t>
            </a:r>
          </a:p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Arial" charset="0"/>
              </a:rPr>
              <a:t>AND</a:t>
            </a:r>
          </a:p>
          <a:p>
            <a:pPr algn="ctr"/>
            <a:r>
              <a:rPr lang="en-GB" sz="3200" b="1" dirty="0" smtClean="0">
                <a:latin typeface="Arial" charset="0"/>
              </a:rPr>
              <a:t>0 0 0 0 0 0 0 0 0 0 0 0 1 1 1 1</a:t>
            </a:r>
          </a:p>
          <a:p>
            <a:pPr algn="ctr"/>
            <a:r>
              <a:rPr lang="en-GB" sz="3200" b="1" dirty="0" smtClean="0">
                <a:latin typeface="Arial" charset="0"/>
              </a:rPr>
              <a:t>=</a:t>
            </a:r>
          </a:p>
          <a:p>
            <a:pPr algn="ctr"/>
            <a:r>
              <a:rPr lang="en-GB" sz="3200" b="1" dirty="0" smtClean="0">
                <a:latin typeface="Arial" charset="0"/>
              </a:rPr>
              <a:t>0 0 0 0 0 0 0 0 0 0 0 0 </a:t>
            </a:r>
            <a:r>
              <a:rPr lang="en-GB" sz="3200" b="1" dirty="0" smtClean="0">
                <a:solidFill>
                  <a:srgbClr val="FF0000"/>
                </a:solidFill>
                <a:latin typeface="Arial" charset="0"/>
              </a:rPr>
              <a:t>0 0 1 0</a:t>
            </a:r>
          </a:p>
          <a:p>
            <a:endParaRPr lang="en-GB" sz="3200" b="1" dirty="0" smtClean="0">
              <a:latin typeface="Arial" charset="0"/>
            </a:endParaRPr>
          </a:p>
          <a:p>
            <a:r>
              <a:rPr lang="en-GB" sz="3200" b="1" dirty="0" smtClean="0">
                <a:latin typeface="Arial" charset="0"/>
              </a:rPr>
              <a:t>and perform a ‘logical AND’ to mask out the most significant 12 bits.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990601"/>
            <a:ext cx="8371656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GENCOMM ALARMS EXAMPLE</a:t>
            </a:r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solidFill>
                <a:srgbClr val="00D100"/>
              </a:solidFill>
              <a:latin typeface="Arial" charset="0"/>
            </a:endParaRPr>
          </a:p>
          <a:p>
            <a:pPr algn="ctr"/>
            <a:r>
              <a:rPr lang="en-GB" sz="3200" b="1" dirty="0" smtClean="0">
                <a:latin typeface="Arial" charset="0"/>
              </a:rPr>
              <a:t>0 0 0 0 0 0 0 0 0 0 0 0 </a:t>
            </a:r>
            <a:r>
              <a:rPr lang="en-GB" sz="3200" b="1" dirty="0" smtClean="0">
                <a:solidFill>
                  <a:srgbClr val="FF0000"/>
                </a:solidFill>
                <a:latin typeface="Arial" charset="0"/>
              </a:rPr>
              <a:t>0 0 1 0</a:t>
            </a:r>
          </a:p>
          <a:p>
            <a:endParaRPr lang="en-GB" sz="3200" b="1" dirty="0" smtClean="0">
              <a:latin typeface="Arial" charset="0"/>
            </a:endParaRPr>
          </a:p>
          <a:p>
            <a:r>
              <a:rPr lang="en-GB" sz="3200" b="1" dirty="0" smtClean="0">
                <a:latin typeface="Arial" charset="0"/>
              </a:rPr>
              <a:t>Now we can test the number against the table of alarm status’s.</a:t>
            </a:r>
          </a:p>
          <a:p>
            <a:endParaRPr lang="en-GB" sz="3200" b="1" dirty="0" smtClean="0">
              <a:latin typeface="Arial" charset="0"/>
            </a:endParaRPr>
          </a:p>
          <a:p>
            <a:r>
              <a:rPr lang="en-GB" sz="3200" b="1" dirty="0" smtClean="0">
                <a:latin typeface="Arial" charset="0"/>
              </a:rPr>
              <a:t>0010 </a:t>
            </a:r>
            <a:r>
              <a:rPr lang="en-GB" sz="2000" b="1" dirty="0" smtClean="0">
                <a:latin typeface="Arial" charset="0"/>
              </a:rPr>
              <a:t>(Binary) </a:t>
            </a:r>
            <a:r>
              <a:rPr lang="en-GB" sz="3200" b="1" dirty="0" smtClean="0">
                <a:latin typeface="Arial" charset="0"/>
              </a:rPr>
              <a:t>=  2 </a:t>
            </a:r>
            <a:r>
              <a:rPr lang="en-GB" sz="2000" b="1" dirty="0" smtClean="0">
                <a:latin typeface="Arial" charset="0"/>
              </a:rPr>
              <a:t>(Decimal)  </a:t>
            </a:r>
            <a:r>
              <a:rPr lang="en-GB" sz="3200" b="1" dirty="0" smtClean="0">
                <a:latin typeface="Arial" charset="0"/>
              </a:rPr>
              <a:t>= Warning alarm</a:t>
            </a:r>
          </a:p>
          <a:p>
            <a:endParaRPr lang="en-GB" sz="3200" b="1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990601"/>
            <a:ext cx="837165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GENCOMM ALARMS EXAMPLE</a:t>
            </a:r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solidFill>
                <a:srgbClr val="00D100"/>
              </a:solidFill>
              <a:latin typeface="Arial" charset="0"/>
            </a:endParaRPr>
          </a:p>
          <a:p>
            <a:pPr algn="ctr"/>
            <a:r>
              <a:rPr lang="en-GB" sz="3200" b="1" dirty="0" smtClean="0">
                <a:latin typeface="Arial" charset="0"/>
              </a:rPr>
              <a:t>0 0 0 0 0 0 0 0 0 0 0 0 </a:t>
            </a:r>
            <a:r>
              <a:rPr lang="en-GB" sz="3200" b="1" dirty="0" smtClean="0">
                <a:solidFill>
                  <a:srgbClr val="FF0000"/>
                </a:solidFill>
                <a:latin typeface="Arial" charset="0"/>
              </a:rPr>
              <a:t>0 0 1 0</a:t>
            </a:r>
          </a:p>
          <a:p>
            <a:endParaRPr lang="en-GB" sz="3200" b="1" dirty="0" smtClean="0">
              <a:latin typeface="Arial" charset="0"/>
            </a:endParaRPr>
          </a:p>
          <a:p>
            <a:r>
              <a:rPr lang="en-GB" sz="3200" b="1" dirty="0" smtClean="0">
                <a:latin typeface="Arial" charset="0"/>
              </a:rPr>
              <a:t>In the C language this is performed by</a:t>
            </a:r>
          </a:p>
          <a:p>
            <a:endParaRPr lang="en-GB" sz="3200" b="1" dirty="0" smtClean="0">
              <a:latin typeface="Arial" charset="0"/>
            </a:endParaRPr>
          </a:p>
          <a:p>
            <a:r>
              <a:rPr lang="en-GB" sz="3200" b="1" dirty="0" err="1" smtClean="0">
                <a:latin typeface="Arial" charset="0"/>
              </a:rPr>
              <a:t>AlarmStatus</a:t>
            </a:r>
            <a:r>
              <a:rPr lang="en-GB" sz="3200" b="1" dirty="0" smtClean="0">
                <a:latin typeface="Arial" charset="0"/>
              </a:rPr>
              <a:t> = (value &gt;&gt; 4) &amp; 15 ;</a:t>
            </a:r>
          </a:p>
          <a:p>
            <a:endParaRPr lang="en-GB" sz="3200" b="1" dirty="0" smtClean="0">
              <a:latin typeface="Arial" charset="0"/>
            </a:endParaRPr>
          </a:p>
          <a:p>
            <a:endParaRPr lang="en-GB" sz="3200" b="1" dirty="0" smtClean="0">
              <a:latin typeface="Arial" charset="0"/>
            </a:endParaRPr>
          </a:p>
          <a:p>
            <a:endParaRPr lang="en-GB" sz="3200" b="1" dirty="0" smtClean="0">
              <a:latin typeface="Arial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785786" y="4572008"/>
            <a:ext cx="2428892" cy="1143008"/>
          </a:xfrm>
          <a:prstGeom prst="wedgeRoundRectCallout">
            <a:avLst>
              <a:gd name="adj1" fmla="val 107753"/>
              <a:gd name="adj2" fmla="val -829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7224" y="4643446"/>
            <a:ext cx="2214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Shift right by 4 bits</a:t>
            </a:r>
            <a:endParaRPr lang="en-GB" sz="2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14876" y="4643446"/>
            <a:ext cx="2428892" cy="1143008"/>
          </a:xfrm>
          <a:prstGeom prst="wedgeRoundRectCallout">
            <a:avLst>
              <a:gd name="adj1" fmla="val -7632"/>
              <a:gd name="adj2" fmla="val -871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786314" y="4714884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Logical AND</a:t>
            </a:r>
            <a:endParaRPr lang="en-GB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990600"/>
            <a:ext cx="8371656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OVERALL STATUS</a:t>
            </a:r>
          </a:p>
          <a:p>
            <a:endParaRPr lang="en-GB" sz="2000" b="1" dirty="0" smtClean="0">
              <a:latin typeface="Arial" charset="0"/>
            </a:endParaRPr>
          </a:p>
          <a:p>
            <a:r>
              <a:rPr lang="en-GB" sz="2600" b="1" dirty="0" smtClean="0">
                <a:latin typeface="Arial" charset="0"/>
              </a:rPr>
              <a:t>For alarm status, read page 3, register 6</a:t>
            </a:r>
          </a:p>
          <a:p>
            <a:r>
              <a:rPr lang="en-GB" sz="2600" b="1" dirty="0" smtClean="0">
                <a:latin typeface="Arial" charset="0"/>
              </a:rPr>
              <a:t>This contains a </a:t>
            </a:r>
            <a:r>
              <a:rPr lang="en-GB" sz="2600" b="1" i="1" dirty="0" smtClean="0">
                <a:latin typeface="Arial" charset="0"/>
              </a:rPr>
              <a:t>bit field</a:t>
            </a:r>
            <a:r>
              <a:rPr lang="en-GB" sz="2600" b="1" dirty="0" smtClean="0">
                <a:latin typeface="Arial" charset="0"/>
              </a:rPr>
              <a:t> of status information :</a:t>
            </a:r>
            <a:endParaRPr lang="en-GB" sz="2600" b="1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4497" y="2811368"/>
          <a:ext cx="7407903" cy="2849880"/>
        </p:xfrm>
        <a:graphic>
          <a:graphicData uri="http://schemas.openxmlformats.org/drawingml/2006/table">
            <a:tbl>
              <a:tblPr/>
              <a:tblGrid>
                <a:gridCol w="703189"/>
                <a:gridCol w="2109568"/>
                <a:gridCol w="904101"/>
                <a:gridCol w="929214"/>
                <a:gridCol w="574829"/>
                <a:gridCol w="1049202"/>
                <a:gridCol w="1137800"/>
              </a:tblGrid>
              <a:tr h="3348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Times New Roman"/>
                          <a:ea typeface="Times New Roman"/>
                          <a:cs typeface="Times New Roman"/>
                        </a:rPr>
                        <a:t>Register offset</a:t>
                      </a: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Minimum value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Maximum value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Scaling factor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Units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Bits/ sign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Manufacturer code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65534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Model number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65534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2-3</a:t>
                      </a: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Serial number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999999999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Control mode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65535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Unimplemented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0xFFFF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0xFFFF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Times New Roman"/>
                          <a:ea typeface="Times New Roman"/>
                          <a:cs typeface="Times New Roman"/>
                        </a:rPr>
                        <a:t>Control unit not configured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16/16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Unimplemented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15/16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Times New Roman"/>
                          <a:ea typeface="Times New Roman"/>
                          <a:cs typeface="Times New Roman"/>
                        </a:rPr>
                        <a:t>Control unit failure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14/16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Shutdown alarm active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13/16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Times New Roman"/>
                          <a:ea typeface="Times New Roman"/>
                          <a:cs typeface="Times New Roman"/>
                        </a:rPr>
                        <a:t>Electrical trip alarm active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12/16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Warning alarm active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11/16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Telemetry alarm flag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Not active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Active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10/16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Satellite telemetry alarm flag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Not active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Active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9/16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No font file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8/16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Times New Roman"/>
                          <a:ea typeface="Times New Roman"/>
                          <a:cs typeface="Times New Roman"/>
                        </a:rPr>
                        <a:t>Unimplemented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Times New Roman"/>
                          <a:ea typeface="Times New Roman"/>
                          <a:cs typeface="Times New Roman"/>
                        </a:rPr>
                        <a:t>1/16-7/16</a:t>
                      </a:r>
                    </a:p>
                  </a:txBody>
                  <a:tcPr marL="75342" marR="75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990600"/>
            <a:ext cx="8371656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ACTIVE ALARMS</a:t>
            </a:r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solidFill>
                <a:srgbClr val="00D100"/>
              </a:solidFill>
              <a:latin typeface="Arial" charset="0"/>
            </a:endParaRPr>
          </a:p>
          <a:p>
            <a:r>
              <a:rPr lang="en-GB" sz="2600" b="1" dirty="0" smtClean="0">
                <a:latin typeface="Arial" charset="0"/>
              </a:rPr>
              <a:t>To find which alarms are active, read page 153 for </a:t>
            </a:r>
            <a:r>
              <a:rPr lang="en-GB" sz="2600" b="1" i="1" dirty="0" smtClean="0">
                <a:latin typeface="Arial" charset="0"/>
              </a:rPr>
              <a:t>unnamed </a:t>
            </a:r>
            <a:r>
              <a:rPr lang="en-GB" sz="2600" b="1" dirty="0" smtClean="0">
                <a:latin typeface="Arial" charset="0"/>
              </a:rPr>
              <a:t>(user configured) alarms and page 154 for </a:t>
            </a:r>
            <a:r>
              <a:rPr lang="en-GB" sz="2600" b="1" i="1" dirty="0" smtClean="0">
                <a:latin typeface="Arial" charset="0"/>
              </a:rPr>
              <a:t>named </a:t>
            </a:r>
            <a:r>
              <a:rPr lang="en-GB" sz="2600" b="1" dirty="0" smtClean="0">
                <a:latin typeface="Arial" charset="0"/>
              </a:rPr>
              <a:t>(pre-configured) alarms. :</a:t>
            </a:r>
            <a:endParaRPr lang="en-GB" sz="2600" b="1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7544" y="3484479"/>
          <a:ext cx="8104217" cy="2016223"/>
        </p:xfrm>
        <a:graphic>
          <a:graphicData uri="http://schemas.openxmlformats.org/drawingml/2006/table">
            <a:tbl>
              <a:tblPr/>
              <a:tblGrid>
                <a:gridCol w="750143"/>
                <a:gridCol w="3201500"/>
                <a:gridCol w="1473494"/>
                <a:gridCol w="1422145"/>
                <a:gridCol w="1256935"/>
              </a:tblGrid>
              <a:tr h="3665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Register offset</a:t>
                      </a:r>
                    </a:p>
                  </a:txBody>
                  <a:tcPr marL="80372" marR="8037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Minimum value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Maximum value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Bits/ Sign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80372" marR="8037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Number of named alarms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61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128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80372" marR="8037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Emergency stop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13/16-16/16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72" marR="8037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Low oil pressure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9/16-12/16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72" marR="8037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High coolant temperature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5/16-8/16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72" marR="8037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High oil temperature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1/16-4/16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80372" marR="8037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Under speed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13/16-16/16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72" marR="8037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Over speed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9/16-12/16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72" marR="8037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Fail to start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5/16-8/16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372" marR="8037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Fail to come to rest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</a:rPr>
                        <a:t>1/16-4/16</a:t>
                      </a:r>
                    </a:p>
                  </a:txBody>
                  <a:tcPr marL="80372" marR="803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990601"/>
            <a:ext cx="8371656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ALARM CONDITIONS</a:t>
            </a:r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solidFill>
                <a:srgbClr val="00D100"/>
              </a:solidFill>
              <a:latin typeface="Arial" charset="0"/>
            </a:endParaRPr>
          </a:p>
          <a:p>
            <a:endParaRPr lang="en-GB" sz="2600" b="1" dirty="0" smtClean="0">
              <a:latin typeface="Arial" charset="0"/>
            </a:endParaRPr>
          </a:p>
          <a:p>
            <a:endParaRPr lang="en-GB" sz="2600" b="1" dirty="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1520" y="2159104"/>
          <a:ext cx="8665646" cy="2926080"/>
        </p:xfrm>
        <a:graphic>
          <a:graphicData uri="http://schemas.openxmlformats.org/drawingml/2006/table">
            <a:tbl>
              <a:tblPr/>
              <a:tblGrid>
                <a:gridCol w="1186524"/>
                <a:gridCol w="3739561"/>
                <a:gridCol w="3739561"/>
              </a:tblGrid>
              <a:tr h="24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Times New Roman"/>
                          <a:ea typeface="Times New Roman"/>
                          <a:cs typeface="Times New Roman"/>
                        </a:rPr>
                        <a:t>Condition</a:t>
                      </a:r>
                    </a:p>
                  </a:txBody>
                  <a:tcPr marL="108597" marR="10859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Meaning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Displayed string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108597" marR="10859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Disabled digital input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08597" marR="10859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Not active alarm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08597" marR="10859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Warning alarm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Active string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08597" marR="10859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Shutdown alarm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Active string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08597" marR="10859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Electrical trip alarm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Active string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5-7</a:t>
                      </a:r>
                    </a:p>
                  </a:txBody>
                  <a:tcPr marL="108597" marR="10859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Reserved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08597" marR="10859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Inactive indication (no string)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08597" marR="10859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Times New Roman"/>
                          <a:ea typeface="Times New Roman"/>
                          <a:cs typeface="Times New Roman"/>
                        </a:rPr>
                        <a:t>Inactive indication (displayed string)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Inactive string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08597" marR="10859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Active indication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Active string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11-14</a:t>
                      </a:r>
                    </a:p>
                  </a:txBody>
                  <a:tcPr marL="108597" marR="10859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Times New Roman"/>
                          <a:ea typeface="Times New Roman"/>
                          <a:cs typeface="Times New Roman"/>
                        </a:rPr>
                        <a:t>Reserved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108597" marR="10859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</a:rPr>
                        <a:t>Unimplemented alarm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</a:p>
                  </a:txBody>
                  <a:tcPr marL="108597" marR="10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990601"/>
            <a:ext cx="837165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GENCOMM ALARMS EXAMPLE</a:t>
            </a:r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solidFill>
                <a:srgbClr val="00D100"/>
              </a:solidFill>
              <a:latin typeface="Arial" charset="0"/>
            </a:endParaRPr>
          </a:p>
          <a:p>
            <a:pPr algn="ctr"/>
            <a:r>
              <a:rPr lang="en-GB" sz="3200" b="1" dirty="0" smtClean="0">
                <a:latin typeface="Arial" charset="0"/>
              </a:rPr>
              <a:t>0 0 0 1 1 1 1 1 0 0 1 0 0 0 1 1</a:t>
            </a:r>
            <a:endParaRPr lang="en-GB" sz="2600" b="1" dirty="0"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1561" y="2996952"/>
          <a:ext cx="792087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7"/>
                <a:gridCol w="1296144"/>
                <a:gridCol w="4752528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+mn-ea"/>
                          <a:cs typeface="+mn-cs"/>
                        </a:rPr>
                        <a:t>Binary value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+mn-ea"/>
                          <a:cs typeface="+mn-cs"/>
                        </a:rPr>
                        <a:t>Alarm Status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+mn-ea"/>
                          <a:cs typeface="+mn-cs"/>
                        </a:rPr>
                        <a:t>0001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latin typeface="Arial" charset="0"/>
                        </a:rPr>
                        <a:t>No alarm present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+mn-ea"/>
                          <a:cs typeface="+mn-cs"/>
                        </a:rPr>
                        <a:t>0010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latin typeface="Arial" charset="0"/>
                        </a:rPr>
                        <a:t>Warning alarm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+mn-ea"/>
                          <a:cs typeface="+mn-cs"/>
                        </a:rPr>
                        <a:t>0011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+mn-ea"/>
                          <a:cs typeface="+mn-cs"/>
                        </a:rPr>
                        <a:t>3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latin typeface="Arial" charset="0"/>
                        </a:rPr>
                        <a:t>Shutdown alarm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1" kern="1200" smtClean="0">
                          <a:solidFill>
                            <a:schemeClr val="dk1"/>
                          </a:solidFill>
                          <a:latin typeface="Arial" charset="0"/>
                          <a:ea typeface="+mn-ea"/>
                          <a:cs typeface="+mn-cs"/>
                        </a:rPr>
                        <a:t>0100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+mn-ea"/>
                          <a:cs typeface="+mn-cs"/>
                        </a:rPr>
                        <a:t>4  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+mn-ea"/>
                          <a:cs typeface="+mn-cs"/>
                        </a:rPr>
                        <a:t>Electrical Trip alarm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+mn-ea"/>
                          <a:cs typeface="+mn-cs"/>
                        </a:rPr>
                        <a:t>1111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latin typeface="Arial" charset="0"/>
                          <a:ea typeface="+mn-ea"/>
                          <a:cs typeface="+mn-cs"/>
                        </a:rPr>
                        <a:t>15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latin typeface="Arial" charset="0"/>
                        </a:rPr>
                        <a:t>Unimplemented alarm in this controller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990601"/>
            <a:ext cx="8371656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GENCOMM ALARMS EXAMPLE</a:t>
            </a:r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solidFill>
                <a:srgbClr val="00D100"/>
              </a:solidFill>
              <a:latin typeface="Arial" charset="0"/>
            </a:endParaRPr>
          </a:p>
          <a:p>
            <a:pPr algn="ctr"/>
            <a:r>
              <a:rPr lang="en-GB" sz="3200" b="1" dirty="0" smtClean="0">
                <a:latin typeface="Arial" charset="0"/>
              </a:rPr>
              <a:t>0 0 0 1 1 1 1 1 0 0 1 0 0 0 1 1</a:t>
            </a:r>
          </a:p>
          <a:p>
            <a:pPr algn="ctr"/>
            <a:endParaRPr lang="en-GB" sz="3200" b="1" dirty="0" smtClean="0">
              <a:latin typeface="Arial" charset="0"/>
            </a:endParaRPr>
          </a:p>
          <a:p>
            <a:r>
              <a:rPr lang="en-GB" sz="3200" b="1" dirty="0" smtClean="0">
                <a:latin typeface="Arial" charset="0"/>
              </a:rPr>
              <a:t>To check a specific alarm ‘programmatically’ we need to check specific bits.</a:t>
            </a:r>
          </a:p>
          <a:p>
            <a:r>
              <a:rPr lang="en-GB" sz="3200" b="1" dirty="0" smtClean="0">
                <a:latin typeface="Arial" charset="0"/>
              </a:rPr>
              <a:t>We can do this using ‘bit shifting’ and ‘bit masking’</a:t>
            </a:r>
            <a:endParaRPr lang="en-GB" sz="2600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990601"/>
            <a:ext cx="8371656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GENCOMM ALARMS EXAMPLE</a:t>
            </a:r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solidFill>
                <a:srgbClr val="00D100"/>
              </a:solidFill>
              <a:latin typeface="Arial" charset="0"/>
            </a:endParaRPr>
          </a:p>
          <a:p>
            <a:pPr algn="ctr"/>
            <a:r>
              <a:rPr lang="en-GB" sz="3200" b="1" dirty="0" smtClean="0">
                <a:latin typeface="Arial" charset="0"/>
              </a:rPr>
              <a:t>0 0 0 1 1 1 1 1 </a:t>
            </a:r>
            <a:r>
              <a:rPr lang="en-GB" sz="3200" b="1" dirty="0" smtClean="0">
                <a:solidFill>
                  <a:srgbClr val="FF0000"/>
                </a:solidFill>
                <a:latin typeface="Arial" charset="0"/>
              </a:rPr>
              <a:t>0 0 1 0 </a:t>
            </a:r>
            <a:r>
              <a:rPr lang="en-GB" sz="3200" b="1" dirty="0" smtClean="0">
                <a:latin typeface="Arial" charset="0"/>
              </a:rPr>
              <a:t>0 0 1 1</a:t>
            </a:r>
          </a:p>
          <a:p>
            <a:pPr algn="ctr"/>
            <a:r>
              <a:rPr lang="en-GB" sz="3200" b="1" dirty="0" smtClean="0">
                <a:latin typeface="Arial" charset="0"/>
              </a:rPr>
              <a:t>Shift Right &gt;&gt; 4 bits</a:t>
            </a:r>
          </a:p>
          <a:p>
            <a:pPr algn="ctr"/>
            <a:r>
              <a:rPr lang="en-GB" sz="3200" b="1" dirty="0" smtClean="0">
                <a:latin typeface="Arial" charset="0"/>
              </a:rPr>
              <a:t>0 0 0 0 0 0 0 1 1 1 1 1 </a:t>
            </a:r>
            <a:r>
              <a:rPr lang="en-GB" sz="3200" b="1" dirty="0" smtClean="0">
                <a:solidFill>
                  <a:srgbClr val="FF0000"/>
                </a:solidFill>
                <a:latin typeface="Arial" charset="0"/>
              </a:rPr>
              <a:t>0 0 1 0 </a:t>
            </a:r>
          </a:p>
          <a:p>
            <a:pPr algn="ctr"/>
            <a:endParaRPr lang="en-GB" sz="3200" b="1" dirty="0" smtClean="0">
              <a:latin typeface="Arial" charset="0"/>
            </a:endParaRPr>
          </a:p>
          <a:p>
            <a:r>
              <a:rPr lang="en-GB" sz="3200" b="1" dirty="0" smtClean="0">
                <a:latin typeface="Arial" charset="0"/>
              </a:rPr>
              <a:t>For example to test the second set of four bits we first shift the value right four bits.</a:t>
            </a:r>
          </a:p>
          <a:p>
            <a:endParaRPr lang="en-GB" sz="3200" b="1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990601"/>
            <a:ext cx="8371656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GENCOMM ALARMS EXAMPLE</a:t>
            </a:r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solidFill>
                <a:srgbClr val="00D100"/>
              </a:solidFill>
              <a:latin typeface="Arial" charset="0"/>
            </a:endParaRPr>
          </a:p>
          <a:p>
            <a:pPr algn="ctr"/>
            <a:r>
              <a:rPr lang="en-GB" sz="3200" b="1" dirty="0" smtClean="0">
                <a:latin typeface="Arial" charset="0"/>
              </a:rPr>
              <a:t>0 0 0 1 1 1 1 1 </a:t>
            </a:r>
            <a:r>
              <a:rPr lang="en-GB" sz="3200" b="1" dirty="0" smtClean="0">
                <a:solidFill>
                  <a:srgbClr val="FF0000"/>
                </a:solidFill>
                <a:latin typeface="Arial" charset="0"/>
              </a:rPr>
              <a:t>0 0 1 0 </a:t>
            </a:r>
            <a:r>
              <a:rPr lang="en-GB" sz="3200" b="1" dirty="0" smtClean="0">
                <a:latin typeface="Arial" charset="0"/>
              </a:rPr>
              <a:t>0 0 1 1</a:t>
            </a:r>
          </a:p>
          <a:p>
            <a:pPr algn="ctr"/>
            <a:r>
              <a:rPr lang="en-GB" sz="3200" b="1" dirty="0" smtClean="0">
                <a:latin typeface="Arial" charset="0"/>
              </a:rPr>
              <a:t>Shift Right &gt;&gt; 4 bits</a:t>
            </a:r>
          </a:p>
          <a:p>
            <a:pPr algn="ctr"/>
            <a:r>
              <a:rPr lang="en-GB" sz="3200" b="1" dirty="0" smtClean="0">
                <a:latin typeface="Arial" charset="0"/>
              </a:rPr>
              <a:t>0 0 0 0 0 0 0 1 1 1 1 1 </a:t>
            </a:r>
            <a:r>
              <a:rPr lang="en-GB" sz="3200" b="1" dirty="0" smtClean="0">
                <a:solidFill>
                  <a:srgbClr val="FF0000"/>
                </a:solidFill>
                <a:latin typeface="Arial" charset="0"/>
              </a:rPr>
              <a:t>0 0 1 0 </a:t>
            </a:r>
          </a:p>
          <a:p>
            <a:pPr algn="ctr"/>
            <a:endParaRPr lang="en-GB" sz="3200" b="1" dirty="0" smtClean="0">
              <a:latin typeface="Arial" charset="0"/>
            </a:endParaRPr>
          </a:p>
          <a:p>
            <a:r>
              <a:rPr lang="en-GB" sz="3200" b="1" dirty="0" smtClean="0">
                <a:latin typeface="Arial" charset="0"/>
              </a:rPr>
              <a:t>For example to test the second set of four bits we first shift the value right four bits.</a:t>
            </a:r>
          </a:p>
          <a:p>
            <a:endParaRPr lang="en-GB" sz="3200" b="1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SE-NEW-PP-2011-WHITE-9.jpg                                    004F9F0A Macintosh                      7C26807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5588" cy="6859588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bg1"/>
                </a:solidFill>
                <a:latin typeface="Arial" charset="0"/>
                <a:hlinkClick r:id="rId4"/>
              </a:rPr>
              <a:t>www.deepseaplc.com</a:t>
            </a:r>
            <a:endParaRPr lang="en-US" sz="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990601"/>
            <a:ext cx="8371656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D100"/>
                </a:solidFill>
                <a:latin typeface="Arial" charset="0"/>
              </a:rPr>
              <a:t>GENCOMM ALARMS EXAMPLE</a:t>
            </a:r>
            <a:endParaRPr lang="en-GB" sz="2000" b="1" dirty="0" smtClean="0">
              <a:latin typeface="Arial" charset="0"/>
            </a:endParaRPr>
          </a:p>
          <a:p>
            <a:endParaRPr lang="en-GB" sz="2000" b="1" dirty="0" smtClean="0">
              <a:solidFill>
                <a:srgbClr val="00D100"/>
              </a:solidFill>
              <a:latin typeface="Arial" charset="0"/>
            </a:endParaRPr>
          </a:p>
          <a:p>
            <a:pPr algn="ctr"/>
            <a:r>
              <a:rPr lang="en-GB" sz="3200" b="1" dirty="0" smtClean="0">
                <a:latin typeface="Arial" charset="0"/>
              </a:rPr>
              <a:t>0 0 0 1 1 1 1 1 </a:t>
            </a:r>
            <a:r>
              <a:rPr lang="en-GB" sz="3200" b="1" dirty="0" smtClean="0">
                <a:solidFill>
                  <a:srgbClr val="FF0000"/>
                </a:solidFill>
                <a:latin typeface="Arial" charset="0"/>
              </a:rPr>
              <a:t>0 0 1 0 </a:t>
            </a:r>
            <a:r>
              <a:rPr lang="en-GB" sz="3200" b="1" dirty="0" smtClean="0">
                <a:latin typeface="Arial" charset="0"/>
              </a:rPr>
              <a:t>0 0 1 1</a:t>
            </a:r>
          </a:p>
          <a:p>
            <a:pPr algn="ctr"/>
            <a:r>
              <a:rPr lang="en-GB" sz="3200" b="1" dirty="0" smtClean="0">
                <a:latin typeface="Arial" charset="0"/>
              </a:rPr>
              <a:t>Shift Right &gt;&gt; 4 bits</a:t>
            </a:r>
          </a:p>
          <a:p>
            <a:pPr algn="ctr"/>
            <a:r>
              <a:rPr lang="en-GB" sz="3200" b="1" dirty="0" smtClean="0">
                <a:latin typeface="Arial" charset="0"/>
              </a:rPr>
              <a:t>0 0 0 0 0 0 0 1 1 1 1 1 </a:t>
            </a:r>
            <a:r>
              <a:rPr lang="en-GB" sz="3200" b="1" dirty="0" smtClean="0">
                <a:solidFill>
                  <a:srgbClr val="FF0000"/>
                </a:solidFill>
                <a:latin typeface="Arial" charset="0"/>
              </a:rPr>
              <a:t>0 0 1 0 </a:t>
            </a:r>
          </a:p>
          <a:p>
            <a:pPr algn="ctr"/>
            <a:endParaRPr lang="en-GB" sz="3200" b="1" dirty="0" smtClean="0">
              <a:latin typeface="Arial" charset="0"/>
            </a:endParaRPr>
          </a:p>
          <a:p>
            <a:r>
              <a:rPr lang="en-GB" sz="3200" b="1" dirty="0" smtClean="0">
                <a:latin typeface="Arial" charset="0"/>
              </a:rPr>
              <a:t>For example to test the second set of four bits we first shift the value right four bits.</a:t>
            </a:r>
          </a:p>
          <a:p>
            <a:endParaRPr lang="en-GB" sz="3200" b="1" dirty="0" smtClean="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F21593D9FC145913986A9E628CD40" ma:contentTypeVersion="8" ma:contentTypeDescription="Create a new document." ma:contentTypeScope="" ma:versionID="426eec59c1bf090d7112562bca399676">
  <xsd:schema xmlns:xsd="http://www.w3.org/2001/XMLSchema" xmlns:xs="http://www.w3.org/2001/XMLSchema" xmlns:p="http://schemas.microsoft.com/office/2006/metadata/properties" xmlns:ns1="03425ff3-86fe-4b5f-a14e-d357990611e3" targetNamespace="http://schemas.microsoft.com/office/2006/metadata/properties" ma:root="true" ma:fieldsID="78d894f258770d815a758d835b66e8b0" ns1:_="">
    <xsd:import namespace="03425ff3-86fe-4b5f-a14e-d357990611e3"/>
    <xsd:element name="properties">
      <xsd:complexType>
        <xsd:sequence>
          <xsd:element name="documentManagement">
            <xsd:complexType>
              <xsd:all>
                <xsd:element ref="ns1:Part_x0020_Number"/>
                <xsd:element ref="ns1:Document_x0020_Type"/>
                <xsd:element ref="ns1:Family" minOccurs="0"/>
                <xsd:element ref="ns1:Product" minOccurs="0"/>
                <xsd:element ref="ns1:Product_x0020_Type" minOccurs="0"/>
                <xsd:element ref="ns1:Language"/>
                <xsd:element ref="ns1:ConfigSuiteFamily" minOccurs="0"/>
                <xsd:element ref="ns1:Obsole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425ff3-86fe-4b5f-a14e-d357990611e3" elementFormDefault="qualified">
    <xsd:import namespace="http://schemas.microsoft.com/office/2006/documentManagement/types"/>
    <xsd:import namespace="http://schemas.microsoft.com/office/infopath/2007/PartnerControls"/>
    <xsd:element name="Part_x0020_Number" ma:index="0" ma:displayName="Part Number" ma:internalName="Part_x0020_Number">
      <xsd:simpleType>
        <xsd:restriction base="dms:Text">
          <xsd:maxLength value="7"/>
        </xsd:restriction>
      </xsd:simpleType>
    </xsd:element>
    <xsd:element name="Document_x0020_Type" ma:index="1" ma:displayName="Document Type" ma:format="Dropdown" ma:internalName="Document_x0020_Type">
      <xsd:simpleType>
        <xsd:restriction base="dms:Choice">
          <xsd:enumeration value="Installation Instructions"/>
          <xsd:enumeration value="Operator Manual"/>
          <xsd:enumeration value="Software manual"/>
          <xsd:enumeration value="Quick Start Guide"/>
          <xsd:enumeration value="Technical Guide"/>
          <xsd:enumeration value="Training Document"/>
          <xsd:enumeration value="Training Presentation"/>
          <xsd:enumeration value="Sales Information"/>
        </xsd:restriction>
      </xsd:simpleType>
    </xsd:element>
    <xsd:element name="Family" ma:index="4" nillable="true" ma:displayName="Family" ma:internalName="Family">
      <xsd:simpleType>
        <xsd:restriction base="dms:Text">
          <xsd:maxLength value="255"/>
        </xsd:restriction>
      </xsd:simpleType>
    </xsd:element>
    <xsd:element name="Product" ma:index="5" nillable="true" ma:displayName="Product" ma:internalName="Product">
      <xsd:simpleType>
        <xsd:restriction base="dms:Text">
          <xsd:maxLength value="255"/>
        </xsd:restriction>
      </xsd:simpleType>
    </xsd:element>
    <xsd:element name="Product_x0020_Type" ma:index="6" nillable="true" ma:displayName="Product Type" ma:internalName="Product_x0020_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ttery Charger"/>
                    <xsd:enumeration value="Speed Switch"/>
                    <xsd:enumeration value="Manual Start"/>
                    <xsd:enumeration value="Auto Start"/>
                    <xsd:enumeration value="AMF"/>
                    <xsd:enumeration value="ATS"/>
                    <xsd:enumeration value="Load Share"/>
                    <xsd:enumeration value="PC Software"/>
                    <xsd:enumeration value="Lighting"/>
                    <xsd:enumeration value="Accessory"/>
                  </xsd:restriction>
                </xsd:simpleType>
              </xsd:element>
            </xsd:sequence>
          </xsd:extension>
        </xsd:complexContent>
      </xsd:complexType>
    </xsd:element>
    <xsd:element name="Language" ma:index="7" ma:displayName="Language" ma:default="English" ma:internalName="Language">
      <xsd:simpleType>
        <xsd:restriction base="dms:Text">
          <xsd:maxLength value="255"/>
        </xsd:restriction>
      </xsd:simpleType>
    </xsd:element>
    <xsd:element name="ConfigSuiteFamily" ma:index="8" nillable="true" ma:displayName="ConfigSuiteFamily" ma:default="Do not include in Config Suite" ma:description="This must match the family in Config Suite that the document relates to." ma:internalName="ConfigSuiteFamily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o not include in Config Suite"/>
                    <xsd:enumeration value="All (top level)"/>
                    <xsd:enumeration value="103"/>
                    <xsd:enumeration value="3xxx"/>
                    <xsd:enumeration value="3xx"/>
                    <xsd:enumeration value="402"/>
                    <xsd:enumeration value="4xxx"/>
                    <xsd:enumeration value="53xx"/>
                    <xsd:enumeration value="6xxx"/>
                    <xsd:enumeration value="701"/>
                    <xsd:enumeration value="7xxx"/>
                    <xsd:enumeration value="85x"/>
                    <xsd:enumeration value="8xxx"/>
                    <xsd:enumeration value="94xx"/>
                    <xsd:enumeration value="Exxx"/>
                    <xsd:enumeration value="L40x"/>
                    <xsd:enumeration value="P100"/>
                  </xsd:restriction>
                </xsd:simpleType>
              </xsd:element>
            </xsd:sequence>
          </xsd:extension>
        </xsd:complexContent>
      </xsd:complexType>
    </xsd:element>
    <xsd:element name="Obsolete" ma:index="9" nillable="true" ma:displayName="Obsolete" ma:default="0" ma:internalName="Obsolet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rt_x0020_Number xmlns="03425ff3-86fe-4b5f-a14e-d357990611e3">056-076</Part_x0020_Number>
    <Product_x0020_Type xmlns="03425ff3-86fe-4b5f-a14e-d357990611e3"/>
    <Document_x0020_Type xmlns="03425ff3-86fe-4b5f-a14e-d357990611e3">Training Presentation</Document_x0020_Type>
    <Family xmlns="03425ff3-86fe-4b5f-a14e-d357990611e3">Comms Training</Family>
    <Language xmlns="03425ff3-86fe-4b5f-a14e-d357990611e3">English</Language>
    <Obsolete xmlns="03425ff3-86fe-4b5f-a14e-d357990611e3">false</Obsolete>
    <Product xmlns="03425ff3-86fe-4b5f-a14e-d357990611e3" xsi:nil="true"/>
    <ConfigSuiteFamily xmlns="03425ff3-86fe-4b5f-a14e-d357990611e3">
      <Value>Do not include in Config Suite</Value>
    </ConfigSuiteFamily>
  </documentManagement>
</p:properties>
</file>

<file path=customXml/itemProps1.xml><?xml version="1.0" encoding="utf-8"?>
<ds:datastoreItem xmlns:ds="http://schemas.openxmlformats.org/officeDocument/2006/customXml" ds:itemID="{E2B2547E-D3B6-4A6E-B137-CA90C07E2D40}"/>
</file>

<file path=customXml/itemProps2.xml><?xml version="1.0" encoding="utf-8"?>
<ds:datastoreItem xmlns:ds="http://schemas.openxmlformats.org/officeDocument/2006/customXml" ds:itemID="{FC8F754A-B6CB-4871-8922-29487AAD8998}"/>
</file>

<file path=customXml/itemProps3.xml><?xml version="1.0" encoding="utf-8"?>
<ds:datastoreItem xmlns:ds="http://schemas.openxmlformats.org/officeDocument/2006/customXml" ds:itemID="{155B7B2E-5EC1-44C3-85D1-74E0AE3EE71C}"/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1132</Words>
  <Application>Microsoft Office PowerPoint</Application>
  <PresentationFormat>On-screen Show (4:3)</PresentationFormat>
  <Paragraphs>292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Gencomm Alarms</dc:title>
  <dc:subject>;#Comms;#</dc:subject>
  <dc:creator>Tony Manton</dc:creator>
  <cp:lastModifiedBy>Tony.Manton</cp:lastModifiedBy>
  <cp:revision>11</cp:revision>
  <dcterms:created xsi:type="dcterms:W3CDTF">2012-04-27T09:42:57Z</dcterms:created>
  <dcterms:modified xsi:type="dcterms:W3CDTF">2014-02-17T10:20:22Z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0x01010029DF21593D9FC145913986A9E628CD40</vt:lpwstr>
  </property>
  <property fmtid="{D5CDD505-2E9C-101B-9397-08002B2CF9AE}" pid="3" name="Order">
    <vt:r8>31600</vt:r8>
  </property>
</Properties>
</file>