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4"/>
  </p:notesMasterIdLst>
  <p:sldIdLst>
    <p:sldId id="256" r:id="rId5"/>
    <p:sldId id="265" r:id="rId6"/>
    <p:sldId id="266" r:id="rId7"/>
    <p:sldId id="318" r:id="rId8"/>
    <p:sldId id="319" r:id="rId9"/>
    <p:sldId id="321" r:id="rId10"/>
    <p:sldId id="322" r:id="rId11"/>
    <p:sldId id="323" r:id="rId12"/>
    <p:sldId id="32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912" autoAdjust="0"/>
    <p:restoredTop sz="74760" autoAdjust="0"/>
  </p:normalViewPr>
  <p:slideViewPr>
    <p:cSldViewPr>
      <p:cViewPr varScale="1">
        <p:scale>
          <a:sx n="75" d="100"/>
          <a:sy n="75" d="100"/>
        </p:scale>
        <p:origin x="-31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112" y="6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E6774-6E2B-4722-B14F-C0AFECEFBC61}" type="datetimeFigureOut">
              <a:rPr lang="en-GB" smtClean="0"/>
              <a:pPr/>
              <a:t>13/02/2014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CEDA1-D72F-48CA-A219-6CB954D8D74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38175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CEDA1-D72F-48CA-A219-6CB954D8D743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CEDA1-D72F-48CA-A219-6CB954D8D74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CEDA1-D72F-48CA-A219-6CB954D8D743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CEDA1-D72F-48CA-A219-6CB954D8D74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CEDA1-D72F-48CA-A219-6CB954D8D74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CEDA1-D72F-48CA-A219-6CB954D8D74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CEDA1-D72F-48CA-A219-6CB954D8D74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CEDA1-D72F-48CA-A219-6CB954D8D74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CEDA1-D72F-48CA-A219-6CB954D8D74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C87D6-C529-4F17-993B-F05A2EDF64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2B8EA-9212-4BB9-8D98-7986B4A2F4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DA7E7-234E-453C-89C8-94FB4DAFAE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95C7F-5E7C-46B4-87C6-E6F1CACE35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E0D3F-29C0-4D66-B6D5-25320D5121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EE4F3-882D-4886-8E77-4487520847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0D4D1-A694-411D-AACE-34E0CDD634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BBC71-3F51-442F-867C-2299C615D3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DD849-82DD-4CF6-AC9B-657EB02A47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B54DA-B494-476D-A8E7-FF258198C6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E5FF4-BC89-49CC-9AF8-C2E51E7AA0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79A8127-20F5-4169-ADD2-34FCD34B82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://deepseaplc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epseaplc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epseaplc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://deepseaplc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epseaplc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://deepseaplc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://deepseaplc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://deepseaplc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hyperlink" Target="http://deepseaplc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SE-NEW-PP-2011-WHITE-1.jpg                                    004F9F0A Macintosh                      7C26807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723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</a:rPr>
              <a:t>DEEP SEA ELECTRONICS PLC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Highfield House, Hunmanby Industrial Estate, Hunmanby, North Yorkshire YO14 0PH England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800" b="1" dirty="0">
                <a:latin typeface="Arial" charset="0"/>
              </a:rPr>
              <a:t>TELEPHONE</a:t>
            </a:r>
            <a:r>
              <a:rPr lang="en-US" sz="800" dirty="0">
                <a:latin typeface="Arial" charset="0"/>
              </a:rPr>
              <a:t> +44 (0) 1723 890099  </a:t>
            </a:r>
            <a:r>
              <a:rPr lang="en-US" sz="800" b="1" dirty="0">
                <a:latin typeface="Arial" charset="0"/>
              </a:rPr>
              <a:t>FASCIMILE</a:t>
            </a:r>
            <a:r>
              <a:rPr lang="en-US" sz="800" dirty="0">
                <a:latin typeface="Arial" charset="0"/>
              </a:rPr>
              <a:t> +44 (0) 1723 890099  </a:t>
            </a:r>
            <a:r>
              <a:rPr lang="en-US" sz="800" b="1" dirty="0">
                <a:latin typeface="Arial" charset="0"/>
              </a:rPr>
              <a:t>EMAIL</a:t>
            </a:r>
            <a:r>
              <a:rPr lang="en-US" sz="800" dirty="0">
                <a:latin typeface="Arial" charset="0"/>
              </a:rPr>
              <a:t> sales@deepseaplc.com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81000" y="5424488"/>
            <a:ext cx="20574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bg1"/>
                </a:solidFill>
                <a:latin typeface="Arial" charset="0"/>
                <a:hlinkClick r:id="rId4"/>
              </a:rPr>
              <a:t>www.deepseaplc.com</a:t>
            </a:r>
            <a:endParaRPr lang="en-US" sz="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04800" y="1752600"/>
            <a:ext cx="723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latin typeface="Arial" charset="0"/>
              </a:rPr>
              <a:t>GENCOMM STATUS</a:t>
            </a:r>
            <a:endParaRPr lang="en-US" sz="800" b="1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chemeClr val="bg2"/>
                </a:solidFill>
                <a:latin typeface="Arial" charset="0"/>
              </a:rPr>
              <a:t>DSE SERIAL PORT (RS232/RS485) AND ETHERNET CONTROLLERS</a:t>
            </a:r>
            <a:endParaRPr 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381000" y="2819400"/>
            <a:ext cx="830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3212976"/>
            <a:ext cx="2416299" cy="233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SE-NEW-PP-2011-WHITE-9.jpg                                    004F9F0A Macintosh                      7C26807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88"/>
            <a:ext cx="9145588" cy="685958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2057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bg1"/>
                </a:solidFill>
                <a:latin typeface="Arial" charset="0"/>
                <a:hlinkClick r:id="rId4"/>
              </a:rPr>
              <a:t>www.deepseaplc.com</a:t>
            </a:r>
            <a:endParaRPr lang="en-US" sz="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620688"/>
            <a:ext cx="829964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GENCOMM STATUS</a:t>
            </a:r>
          </a:p>
          <a:p>
            <a:endParaRPr lang="en-GB" sz="3200" b="1" dirty="0" smtClean="0">
              <a:solidFill>
                <a:srgbClr val="00D100"/>
              </a:solidFill>
              <a:latin typeface="Arial" charset="0"/>
            </a:endParaRPr>
          </a:p>
          <a:p>
            <a:r>
              <a:rPr lang="en-GB" sz="2000" b="1" dirty="0" smtClean="0">
                <a:latin typeface="Arial" charset="0"/>
              </a:rPr>
              <a:t>Depending upon the type of status information required, a number of methods are available to read that data from the DSE controller.</a:t>
            </a:r>
          </a:p>
          <a:p>
            <a:endParaRPr lang="en-GB" sz="2000" b="1" dirty="0" smtClean="0">
              <a:solidFill>
                <a:srgbClr val="00D100"/>
              </a:solidFill>
              <a:latin typeface="Arial" charset="0"/>
            </a:endParaRPr>
          </a:p>
          <a:p>
            <a:endParaRPr lang="en-GB" sz="3200" b="1" dirty="0" smtClean="0">
              <a:solidFill>
                <a:srgbClr val="00D100"/>
              </a:solidFill>
              <a:latin typeface="Arial" charset="0"/>
            </a:endParaRPr>
          </a:p>
          <a:p>
            <a:endParaRPr lang="en-GB" sz="3200" b="1" dirty="0" smtClean="0">
              <a:solidFill>
                <a:srgbClr val="00D100"/>
              </a:solidFill>
              <a:latin typeface="Arial" charset="0"/>
            </a:endParaRPr>
          </a:p>
          <a:p>
            <a:endParaRPr lang="en-GB" sz="3200" b="1" dirty="0" smtClean="0">
              <a:solidFill>
                <a:srgbClr val="00D100"/>
              </a:solidFill>
              <a:latin typeface="Arial" charset="0"/>
            </a:endParaRPr>
          </a:p>
          <a:p>
            <a:endParaRPr lang="en-GB" sz="3200" b="1" dirty="0" smtClean="0">
              <a:solidFill>
                <a:srgbClr val="00D100"/>
              </a:solidFill>
              <a:latin typeface="Arial" charset="0"/>
            </a:endParaRPr>
          </a:p>
          <a:p>
            <a:endParaRPr lang="en-GB" sz="800" b="1" dirty="0" smtClean="0">
              <a:solidFill>
                <a:srgbClr val="00D100"/>
              </a:solidFill>
              <a:latin typeface="Arial" charset="0"/>
            </a:endParaRPr>
          </a:p>
          <a:p>
            <a:endParaRPr lang="en-GB" sz="2000" b="1" dirty="0" smtClean="0">
              <a:latin typeface="Arial" charset="0"/>
            </a:endParaRPr>
          </a:p>
          <a:p>
            <a:endParaRPr lang="en-GB" sz="3200" b="1" dirty="0" smtClean="0">
              <a:solidFill>
                <a:srgbClr val="00D1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SE-NEW-PP-2011-WHITE-9.jpg                                    004F9F0A Macintosh                      7C26807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88"/>
            <a:ext cx="9145588" cy="685958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2057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bg1"/>
                </a:solidFill>
                <a:latin typeface="Arial" charset="0"/>
                <a:hlinkClick r:id="rId4"/>
              </a:rPr>
              <a:t>www.deepseaplc.com</a:t>
            </a:r>
            <a:endParaRPr lang="en-US" sz="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620688"/>
            <a:ext cx="8299648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Alarm Status</a:t>
            </a:r>
          </a:p>
          <a:p>
            <a:endParaRPr lang="en-GB" sz="3200" b="1" dirty="0" smtClean="0">
              <a:solidFill>
                <a:srgbClr val="00D100"/>
              </a:solidFill>
              <a:latin typeface="Arial" charset="0"/>
            </a:endParaRPr>
          </a:p>
          <a:p>
            <a:endParaRPr lang="en-GB" sz="800" b="1" dirty="0" smtClean="0">
              <a:solidFill>
                <a:srgbClr val="00D100"/>
              </a:solidFill>
              <a:latin typeface="Arial" charset="0"/>
            </a:endParaRPr>
          </a:p>
          <a:p>
            <a:r>
              <a:rPr lang="en-GB" sz="2000" b="1" dirty="0" smtClean="0">
                <a:latin typeface="Arial" charset="0"/>
              </a:rPr>
              <a:t>A separate presentation is available that covers the reading of alarm status in detail :</a:t>
            </a:r>
          </a:p>
          <a:p>
            <a:endParaRPr lang="en-GB" sz="2000" b="1" dirty="0" smtClean="0">
              <a:latin typeface="Arial" charset="0"/>
            </a:endParaRPr>
          </a:p>
          <a:p>
            <a:r>
              <a:rPr lang="en-GB" sz="2000" b="1" dirty="0" smtClean="0">
                <a:latin typeface="Arial" charset="0"/>
              </a:rPr>
              <a:t>056-076   </a:t>
            </a:r>
            <a:r>
              <a:rPr lang="en-GB" sz="2000" b="1" dirty="0" err="1" smtClean="0">
                <a:latin typeface="Arial" charset="0"/>
              </a:rPr>
              <a:t>Gencomm</a:t>
            </a:r>
            <a:r>
              <a:rPr lang="en-GB" sz="2000" b="1" dirty="0" smtClean="0">
                <a:latin typeface="Arial" charset="0"/>
              </a:rPr>
              <a:t> Alarms</a:t>
            </a:r>
          </a:p>
          <a:p>
            <a:endParaRPr lang="en-GB" sz="2000" b="1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SE-NEW-PP-2011-WHITE-9.jpg                                    004F9F0A Macintosh                      7C26807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88"/>
            <a:ext cx="9145588" cy="685958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2057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bg1"/>
                </a:solidFill>
                <a:latin typeface="Arial" charset="0"/>
                <a:hlinkClick r:id="rId4"/>
              </a:rPr>
              <a:t>www.deepseaplc.com</a:t>
            </a:r>
            <a:endParaRPr lang="en-US" sz="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620688"/>
            <a:ext cx="829964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Controller Operating Mode</a:t>
            </a:r>
          </a:p>
          <a:p>
            <a:endParaRPr lang="en-GB" sz="3200" b="1" dirty="0" smtClean="0">
              <a:solidFill>
                <a:srgbClr val="00D100"/>
              </a:solidFill>
              <a:latin typeface="Arial" charset="0"/>
            </a:endParaRPr>
          </a:p>
          <a:p>
            <a:endParaRPr lang="en-GB" sz="800" b="1" dirty="0" smtClean="0">
              <a:solidFill>
                <a:srgbClr val="00D100"/>
              </a:solidFill>
              <a:latin typeface="Arial" charset="0"/>
            </a:endParaRPr>
          </a:p>
          <a:p>
            <a:r>
              <a:rPr lang="en-GB" sz="2000" b="1" dirty="0" err="1" smtClean="0">
                <a:latin typeface="Arial" charset="0"/>
              </a:rPr>
              <a:t>Modbus</a:t>
            </a:r>
            <a:r>
              <a:rPr lang="en-GB" sz="2000" b="1" dirty="0" smtClean="0">
                <a:latin typeface="Arial" charset="0"/>
              </a:rPr>
              <a:t> Page 3, Register Offset 4 contains the module’s operating mode.</a:t>
            </a:r>
          </a:p>
          <a:p>
            <a:endParaRPr lang="en-GB" sz="2000" b="1" dirty="0" smtClean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2500306"/>
            <a:ext cx="6334723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SE-NEW-PP-2011-WHITE-9.jpg                                    004F9F0A Macintosh                      7C26807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88"/>
            <a:ext cx="9145588" cy="685958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2057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bg1"/>
                </a:solidFill>
                <a:latin typeface="Arial" charset="0"/>
                <a:hlinkClick r:id="rId4"/>
              </a:rPr>
              <a:t>www.deepseaplc.com</a:t>
            </a:r>
            <a:endParaRPr lang="en-US" sz="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620688"/>
            <a:ext cx="829964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Engine / Generator Status</a:t>
            </a:r>
          </a:p>
          <a:p>
            <a:endParaRPr lang="en-GB" sz="1600" b="1" dirty="0" smtClean="0">
              <a:solidFill>
                <a:srgbClr val="00D100"/>
              </a:solidFill>
              <a:latin typeface="Arial" charset="0"/>
            </a:endParaRPr>
          </a:p>
          <a:p>
            <a:r>
              <a:rPr lang="en-GB" sz="2000" b="1" dirty="0" smtClean="0">
                <a:latin typeface="Arial" charset="0"/>
              </a:rPr>
              <a:t>Many instruments are available to read from the </a:t>
            </a:r>
            <a:r>
              <a:rPr lang="en-GB" sz="2000" b="1" dirty="0" err="1" smtClean="0">
                <a:latin typeface="Arial" charset="0"/>
              </a:rPr>
              <a:t>Gencomm</a:t>
            </a:r>
            <a:r>
              <a:rPr lang="en-GB" sz="2000" b="1" dirty="0" smtClean="0">
                <a:latin typeface="Arial" charset="0"/>
              </a:rPr>
              <a:t> Registers. These registers tell us the exact state of the engine / generator.</a:t>
            </a:r>
          </a:p>
          <a:p>
            <a:r>
              <a:rPr lang="en-GB" sz="2000" b="1" dirty="0" smtClean="0">
                <a:latin typeface="Arial" charset="0"/>
              </a:rPr>
              <a:t>However sometimes an application requires to know an ‘overview’ status item. </a:t>
            </a:r>
          </a:p>
          <a:p>
            <a:endParaRPr lang="en-GB" sz="2000" b="1" dirty="0" smtClean="0">
              <a:latin typeface="Arial" charset="0"/>
            </a:endParaRPr>
          </a:p>
          <a:p>
            <a:r>
              <a:rPr lang="en-GB" sz="2000" b="1" dirty="0" smtClean="0">
                <a:latin typeface="Arial" charset="0"/>
              </a:rPr>
              <a:t>For example ‘Generator Available’ is often required. This is an overview of the status of a number of parameters within the controller. </a:t>
            </a:r>
          </a:p>
          <a:p>
            <a:endParaRPr lang="en-GB" sz="2000" b="1" dirty="0" smtClean="0">
              <a:latin typeface="Arial" charset="0"/>
            </a:endParaRPr>
          </a:p>
          <a:p>
            <a:r>
              <a:rPr lang="en-GB" sz="2000" b="1" dirty="0" smtClean="0">
                <a:latin typeface="Arial" charset="0"/>
              </a:rPr>
              <a:t>A controller </a:t>
            </a:r>
            <a:r>
              <a:rPr lang="en-GB" sz="2000" b="1" i="1" dirty="0" smtClean="0">
                <a:latin typeface="Arial" charset="0"/>
              </a:rPr>
              <a:t>Virtual </a:t>
            </a:r>
            <a:r>
              <a:rPr lang="en-GB" sz="2000" b="1" i="1" dirty="0" err="1" smtClean="0">
                <a:latin typeface="Arial" charset="0"/>
              </a:rPr>
              <a:t>LED,Digital</a:t>
            </a:r>
            <a:r>
              <a:rPr lang="en-GB" sz="2000" b="1" i="1" dirty="0" smtClean="0">
                <a:latin typeface="Arial" charset="0"/>
              </a:rPr>
              <a:t> </a:t>
            </a:r>
            <a:r>
              <a:rPr lang="en-GB" sz="2000" b="1" i="1" dirty="0" smtClean="0">
                <a:latin typeface="Arial" charset="0"/>
              </a:rPr>
              <a:t>Output</a:t>
            </a:r>
            <a:r>
              <a:rPr lang="en-GB" sz="2000" b="1" dirty="0" smtClean="0">
                <a:latin typeface="Arial" charset="0"/>
              </a:rPr>
              <a:t> </a:t>
            </a:r>
            <a:r>
              <a:rPr lang="en-GB" sz="2000" b="1" dirty="0" smtClean="0">
                <a:latin typeface="Arial" charset="0"/>
              </a:rPr>
              <a:t>or </a:t>
            </a:r>
            <a:r>
              <a:rPr lang="en-GB" sz="2000" b="1" i="1" dirty="0" smtClean="0">
                <a:latin typeface="Arial" charset="0"/>
              </a:rPr>
              <a:t>Configurable </a:t>
            </a:r>
            <a:r>
              <a:rPr lang="en-GB" sz="2000" b="1" i="1" dirty="0" err="1" smtClean="0">
                <a:latin typeface="Arial" charset="0"/>
              </a:rPr>
              <a:t>Gencomm</a:t>
            </a:r>
            <a:r>
              <a:rPr lang="en-GB" sz="2000" b="1" i="1" dirty="0" smtClean="0">
                <a:latin typeface="Arial" charset="0"/>
              </a:rPr>
              <a:t> Register </a:t>
            </a:r>
            <a:r>
              <a:rPr lang="en-GB" sz="2000" b="1" dirty="0" smtClean="0">
                <a:latin typeface="Arial" charset="0"/>
              </a:rPr>
              <a:t>can </a:t>
            </a:r>
            <a:r>
              <a:rPr lang="en-GB" sz="2000" b="1" dirty="0" smtClean="0">
                <a:latin typeface="Arial" charset="0"/>
              </a:rPr>
              <a:t>be configured to provide this status item, that itself can be monitored using </a:t>
            </a:r>
            <a:r>
              <a:rPr lang="en-GB" sz="2000" b="1" dirty="0" err="1" smtClean="0">
                <a:latin typeface="Arial" charset="0"/>
              </a:rPr>
              <a:t>Gencomm</a:t>
            </a:r>
            <a:r>
              <a:rPr lang="en-GB" sz="2000" b="1" dirty="0" smtClean="0">
                <a:latin typeface="Arial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SE-NEW-PP-2011-WHITE-9.jpg                                    004F9F0A Macintosh                      7C26807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88"/>
            <a:ext cx="9145588" cy="685958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2057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bg1"/>
                </a:solidFill>
                <a:latin typeface="Arial" charset="0"/>
                <a:hlinkClick r:id="rId4"/>
              </a:rPr>
              <a:t>www.deepseaplc.com</a:t>
            </a:r>
            <a:endParaRPr lang="en-US" sz="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620688"/>
            <a:ext cx="829964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Engine / Generator </a:t>
            </a:r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Status</a:t>
            </a:r>
          </a:p>
          <a:p>
            <a:r>
              <a:rPr lang="en-GB" b="1" dirty="0" smtClean="0">
                <a:solidFill>
                  <a:srgbClr val="00D100"/>
                </a:solidFill>
                <a:latin typeface="Arial" charset="0"/>
              </a:rPr>
              <a:t>Virtual LED</a:t>
            </a:r>
            <a:endParaRPr lang="en-GB" b="1" dirty="0" smtClean="0">
              <a:solidFill>
                <a:srgbClr val="00D100"/>
              </a:solidFill>
              <a:latin typeface="Arial" charset="0"/>
            </a:endParaRPr>
          </a:p>
          <a:p>
            <a:endParaRPr lang="en-GB" sz="1600" b="1" dirty="0" smtClean="0">
              <a:solidFill>
                <a:srgbClr val="00D100"/>
              </a:solidFill>
              <a:latin typeface="Arial" charset="0"/>
            </a:endParaRPr>
          </a:p>
          <a:p>
            <a:r>
              <a:rPr lang="en-GB" sz="2000" b="1" dirty="0" smtClean="0">
                <a:latin typeface="Arial" charset="0"/>
              </a:rPr>
              <a:t>A virtual LED can be considered the same as a Module LED or Digital Output that has no physical way to manifest itself. </a:t>
            </a:r>
          </a:p>
          <a:p>
            <a:r>
              <a:rPr lang="en-GB" sz="2000" b="1" dirty="0" smtClean="0">
                <a:latin typeface="Arial" charset="0"/>
              </a:rPr>
              <a:t>The only way to test it’s status is by using </a:t>
            </a:r>
            <a:r>
              <a:rPr lang="en-GB" sz="2000" b="1" dirty="0" err="1" smtClean="0">
                <a:latin typeface="Arial" charset="0"/>
              </a:rPr>
              <a:t>Gencomm</a:t>
            </a:r>
            <a:r>
              <a:rPr lang="en-GB" sz="2000" b="1" dirty="0" smtClean="0">
                <a:latin typeface="Arial" charset="0"/>
              </a:rPr>
              <a:t>.</a:t>
            </a:r>
          </a:p>
          <a:p>
            <a:endParaRPr lang="en-GB" sz="2000" b="1" dirty="0" smtClean="0">
              <a:latin typeface="Arial" charset="0"/>
            </a:endParaRPr>
          </a:p>
          <a:p>
            <a:r>
              <a:rPr lang="en-GB" sz="2000" b="1" dirty="0" smtClean="0">
                <a:latin typeface="Arial" charset="0"/>
              </a:rPr>
              <a:t>Example Configure Virtual LED 1 to show </a:t>
            </a:r>
            <a:r>
              <a:rPr lang="en-GB" sz="2000" b="1" i="1" dirty="0" smtClean="0">
                <a:latin typeface="Arial" charset="0"/>
              </a:rPr>
              <a:t>Generator Available.</a:t>
            </a:r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42" y="3357562"/>
            <a:ext cx="598608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SE-NEW-PP-2011-WHITE-9.jpg                                    004F9F0A Macintosh                      7C26807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88"/>
            <a:ext cx="9145588" cy="685958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2057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bg1"/>
                </a:solidFill>
                <a:latin typeface="Arial" charset="0"/>
                <a:hlinkClick r:id="rId4"/>
              </a:rPr>
              <a:t>www.deepseaplc.com</a:t>
            </a:r>
            <a:endParaRPr lang="en-US" sz="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620688"/>
            <a:ext cx="8299648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Engine / Generator </a:t>
            </a:r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Status </a:t>
            </a:r>
          </a:p>
          <a:p>
            <a:r>
              <a:rPr lang="en-GB" b="1" dirty="0" smtClean="0">
                <a:solidFill>
                  <a:srgbClr val="00D100"/>
                </a:solidFill>
                <a:latin typeface="Arial" charset="0"/>
              </a:rPr>
              <a:t>Virtual LED</a:t>
            </a:r>
            <a:endParaRPr lang="en-GB" b="1" dirty="0" smtClean="0">
              <a:solidFill>
                <a:srgbClr val="00D100"/>
              </a:solidFill>
              <a:latin typeface="Arial" charset="0"/>
            </a:endParaRPr>
          </a:p>
          <a:p>
            <a:endParaRPr lang="en-GB" sz="1600" b="1" dirty="0" smtClean="0">
              <a:solidFill>
                <a:srgbClr val="00D100"/>
              </a:solidFill>
              <a:latin typeface="Arial" charset="0"/>
            </a:endParaRPr>
          </a:p>
          <a:p>
            <a:r>
              <a:rPr lang="en-GB" sz="2000" b="1" dirty="0" smtClean="0">
                <a:latin typeface="Arial" charset="0"/>
              </a:rPr>
              <a:t>We read it’s status in Page 191 :</a:t>
            </a:r>
          </a:p>
          <a:p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latin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1767754"/>
            <a:ext cx="7358114" cy="474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SE-NEW-PP-2011-WHITE-9.jpg                                    004F9F0A Macintosh                      7C26807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88"/>
            <a:ext cx="9145588" cy="685958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2057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bg1"/>
                </a:solidFill>
                <a:latin typeface="Arial" charset="0"/>
                <a:hlinkClick r:id="rId4"/>
              </a:rPr>
              <a:t>www.deepseaplc.com</a:t>
            </a:r>
            <a:endParaRPr lang="en-US" sz="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620688"/>
            <a:ext cx="829964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Engine / Generator </a:t>
            </a:r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Status </a:t>
            </a:r>
          </a:p>
          <a:p>
            <a:r>
              <a:rPr lang="en-GB" b="1" dirty="0" smtClean="0">
                <a:solidFill>
                  <a:srgbClr val="00D100"/>
                </a:solidFill>
                <a:latin typeface="Arial" charset="0"/>
              </a:rPr>
              <a:t>Configurable </a:t>
            </a:r>
            <a:r>
              <a:rPr lang="en-GB" b="1" dirty="0" err="1" smtClean="0">
                <a:solidFill>
                  <a:srgbClr val="00D100"/>
                </a:solidFill>
                <a:latin typeface="Arial" charset="0"/>
              </a:rPr>
              <a:t>Gencomm</a:t>
            </a:r>
            <a:endParaRPr lang="en-GB" b="1" dirty="0" smtClean="0">
              <a:solidFill>
                <a:srgbClr val="00D100"/>
              </a:solidFill>
              <a:latin typeface="Arial" charset="0"/>
            </a:endParaRPr>
          </a:p>
          <a:p>
            <a:endParaRPr lang="en-GB" sz="1600" b="1" dirty="0" smtClean="0">
              <a:solidFill>
                <a:srgbClr val="00D100"/>
              </a:solidFill>
              <a:latin typeface="Arial" charset="0"/>
            </a:endParaRPr>
          </a:p>
          <a:p>
            <a:r>
              <a:rPr lang="en-GB" sz="2000" b="1" dirty="0" smtClean="0">
                <a:latin typeface="Arial" charset="0"/>
              </a:rPr>
              <a:t>Configurable </a:t>
            </a:r>
            <a:r>
              <a:rPr lang="en-GB" sz="2000" b="1" dirty="0" err="1" smtClean="0">
                <a:latin typeface="Arial" charset="0"/>
              </a:rPr>
              <a:t>Gencomm</a:t>
            </a:r>
            <a:r>
              <a:rPr lang="en-GB" sz="2000" b="1" dirty="0" smtClean="0">
                <a:latin typeface="Arial" charset="0"/>
              </a:rPr>
              <a:t> Pages are used to give a flexible means of providing a contiguous set of registers that can be easily read in a single operation.</a:t>
            </a:r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latin typeface="Arial" charset="0"/>
            </a:endParaRPr>
          </a:p>
          <a:p>
            <a:r>
              <a:rPr lang="en-GB" sz="2000" b="1" dirty="0" smtClean="0">
                <a:latin typeface="Arial" charset="0"/>
              </a:rPr>
              <a:t>Example </a:t>
            </a:r>
            <a:r>
              <a:rPr lang="en-GB" sz="2000" b="1" dirty="0" smtClean="0">
                <a:latin typeface="Arial" charset="0"/>
              </a:rPr>
              <a:t>:</a:t>
            </a:r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3214686"/>
            <a:ext cx="4770448" cy="258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SE-NEW-PP-2011-WHITE-9.jpg                                    004F9F0A Macintosh                      7C26807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88"/>
            <a:ext cx="9145588" cy="685958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2057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bg1"/>
                </a:solidFill>
                <a:latin typeface="Arial" charset="0"/>
                <a:hlinkClick r:id="rId4"/>
              </a:rPr>
              <a:t>www.deepseaplc.com</a:t>
            </a:r>
            <a:endParaRPr lang="en-US" sz="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620688"/>
            <a:ext cx="8299648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Engine / Generator </a:t>
            </a:r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Status </a:t>
            </a:r>
          </a:p>
          <a:p>
            <a:r>
              <a:rPr lang="en-GB" b="1" dirty="0" smtClean="0">
                <a:solidFill>
                  <a:srgbClr val="00D100"/>
                </a:solidFill>
                <a:latin typeface="Arial" charset="0"/>
              </a:rPr>
              <a:t>Configurable </a:t>
            </a:r>
            <a:r>
              <a:rPr lang="en-GB" b="1" dirty="0" err="1" smtClean="0">
                <a:solidFill>
                  <a:srgbClr val="00D100"/>
                </a:solidFill>
                <a:latin typeface="Arial" charset="0"/>
              </a:rPr>
              <a:t>Gencomm</a:t>
            </a:r>
            <a:endParaRPr lang="en-GB" b="1" dirty="0" smtClean="0">
              <a:solidFill>
                <a:srgbClr val="00D100"/>
              </a:solidFill>
              <a:latin typeface="Arial" charset="0"/>
            </a:endParaRPr>
          </a:p>
          <a:p>
            <a:endParaRPr lang="en-GB" sz="1600" b="1" dirty="0" smtClean="0">
              <a:solidFill>
                <a:srgbClr val="00D100"/>
              </a:solidFill>
              <a:latin typeface="Arial" charset="0"/>
            </a:endParaRPr>
          </a:p>
          <a:p>
            <a:r>
              <a:rPr lang="en-GB" sz="2000" b="1" dirty="0" smtClean="0">
                <a:latin typeface="Arial" charset="0"/>
              </a:rPr>
              <a:t>Depending upon module type, up to four Configurable </a:t>
            </a:r>
            <a:r>
              <a:rPr lang="en-GB" sz="2000" b="1" dirty="0" err="1" smtClean="0">
                <a:latin typeface="Arial" charset="0"/>
              </a:rPr>
              <a:t>Gencomm</a:t>
            </a:r>
            <a:r>
              <a:rPr lang="en-GB" sz="2000" b="1" dirty="0" smtClean="0">
                <a:latin typeface="Arial" charset="0"/>
              </a:rPr>
              <a:t> </a:t>
            </a:r>
            <a:r>
              <a:rPr lang="en-GB" sz="2000" b="1" dirty="0" err="1" smtClean="0">
                <a:latin typeface="Arial" charset="0"/>
              </a:rPr>
              <a:t>modbus</a:t>
            </a:r>
            <a:r>
              <a:rPr lang="en-GB" sz="2000" b="1" dirty="0" smtClean="0">
                <a:latin typeface="Arial" charset="0"/>
              </a:rPr>
              <a:t> pages are available :</a:t>
            </a:r>
          </a:p>
          <a:p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3071810"/>
            <a:ext cx="5359267" cy="1476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DF21593D9FC145913986A9E628CD40" ma:contentTypeVersion="8" ma:contentTypeDescription="Create a new document." ma:contentTypeScope="" ma:versionID="426eec59c1bf090d7112562bca399676">
  <xsd:schema xmlns:xsd="http://www.w3.org/2001/XMLSchema" xmlns:xs="http://www.w3.org/2001/XMLSchema" xmlns:p="http://schemas.microsoft.com/office/2006/metadata/properties" xmlns:ns1="03425ff3-86fe-4b5f-a14e-d357990611e3" targetNamespace="http://schemas.microsoft.com/office/2006/metadata/properties" ma:root="true" ma:fieldsID="78d894f258770d815a758d835b66e8b0" ns1:_="">
    <xsd:import namespace="03425ff3-86fe-4b5f-a14e-d357990611e3"/>
    <xsd:element name="properties">
      <xsd:complexType>
        <xsd:sequence>
          <xsd:element name="documentManagement">
            <xsd:complexType>
              <xsd:all>
                <xsd:element ref="ns1:Part_x0020_Number"/>
                <xsd:element ref="ns1:Document_x0020_Type"/>
                <xsd:element ref="ns1:Family" minOccurs="0"/>
                <xsd:element ref="ns1:Product" minOccurs="0"/>
                <xsd:element ref="ns1:Product_x0020_Type" minOccurs="0"/>
                <xsd:element ref="ns1:Language"/>
                <xsd:element ref="ns1:ConfigSuiteFamily" minOccurs="0"/>
                <xsd:element ref="ns1:Obsole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425ff3-86fe-4b5f-a14e-d357990611e3" elementFormDefault="qualified">
    <xsd:import namespace="http://schemas.microsoft.com/office/2006/documentManagement/types"/>
    <xsd:import namespace="http://schemas.microsoft.com/office/infopath/2007/PartnerControls"/>
    <xsd:element name="Part_x0020_Number" ma:index="0" ma:displayName="Part Number" ma:internalName="Part_x0020_Number">
      <xsd:simpleType>
        <xsd:restriction base="dms:Text">
          <xsd:maxLength value="7"/>
        </xsd:restriction>
      </xsd:simpleType>
    </xsd:element>
    <xsd:element name="Document_x0020_Type" ma:index="1" ma:displayName="Document Type" ma:format="Dropdown" ma:internalName="Document_x0020_Type">
      <xsd:simpleType>
        <xsd:restriction base="dms:Choice">
          <xsd:enumeration value="Installation Instructions"/>
          <xsd:enumeration value="Operator Manual"/>
          <xsd:enumeration value="Software manual"/>
          <xsd:enumeration value="Quick Start Guide"/>
          <xsd:enumeration value="Technical Guide"/>
          <xsd:enumeration value="Training Document"/>
          <xsd:enumeration value="Training Presentation"/>
          <xsd:enumeration value="Sales Information"/>
        </xsd:restriction>
      </xsd:simpleType>
    </xsd:element>
    <xsd:element name="Family" ma:index="4" nillable="true" ma:displayName="Family" ma:internalName="Family">
      <xsd:simpleType>
        <xsd:restriction base="dms:Text">
          <xsd:maxLength value="255"/>
        </xsd:restriction>
      </xsd:simpleType>
    </xsd:element>
    <xsd:element name="Product" ma:index="5" nillable="true" ma:displayName="Product" ma:internalName="Product">
      <xsd:simpleType>
        <xsd:restriction base="dms:Text">
          <xsd:maxLength value="255"/>
        </xsd:restriction>
      </xsd:simpleType>
    </xsd:element>
    <xsd:element name="Product_x0020_Type" ma:index="6" nillable="true" ma:displayName="Product Type" ma:internalName="Product_x0020_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ttery Charger"/>
                    <xsd:enumeration value="Speed Switch"/>
                    <xsd:enumeration value="Manual Start"/>
                    <xsd:enumeration value="Auto Start"/>
                    <xsd:enumeration value="AMF"/>
                    <xsd:enumeration value="ATS"/>
                    <xsd:enumeration value="Load Share"/>
                    <xsd:enumeration value="PC Software"/>
                    <xsd:enumeration value="Lighting"/>
                    <xsd:enumeration value="Accessory"/>
                  </xsd:restriction>
                </xsd:simpleType>
              </xsd:element>
            </xsd:sequence>
          </xsd:extension>
        </xsd:complexContent>
      </xsd:complexType>
    </xsd:element>
    <xsd:element name="Language" ma:index="7" ma:displayName="Language" ma:default="English" ma:internalName="Language">
      <xsd:simpleType>
        <xsd:restriction base="dms:Text">
          <xsd:maxLength value="255"/>
        </xsd:restriction>
      </xsd:simpleType>
    </xsd:element>
    <xsd:element name="ConfigSuiteFamily" ma:index="8" nillable="true" ma:displayName="ConfigSuiteFamily" ma:default="Do not include in Config Suite" ma:description="This must match the family in Config Suite that the document relates to." ma:internalName="ConfigSuiteFamily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o not include in Config Suite"/>
                    <xsd:enumeration value="All (top level)"/>
                    <xsd:enumeration value="103"/>
                    <xsd:enumeration value="3xxx"/>
                    <xsd:enumeration value="3xx"/>
                    <xsd:enumeration value="402"/>
                    <xsd:enumeration value="4xxx"/>
                    <xsd:enumeration value="53xx"/>
                    <xsd:enumeration value="6xxx"/>
                    <xsd:enumeration value="701"/>
                    <xsd:enumeration value="7xxx"/>
                    <xsd:enumeration value="85x"/>
                    <xsd:enumeration value="8xxx"/>
                    <xsd:enumeration value="94xx"/>
                    <xsd:enumeration value="Exxx"/>
                    <xsd:enumeration value="L40x"/>
                    <xsd:enumeration value="P100"/>
                  </xsd:restriction>
                </xsd:simpleType>
              </xsd:element>
            </xsd:sequence>
          </xsd:extension>
        </xsd:complexContent>
      </xsd:complexType>
    </xsd:element>
    <xsd:element name="Obsolete" ma:index="9" nillable="true" ma:displayName="Obsolete" ma:default="0" ma:internalName="Obsolet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art_x0020_Number xmlns="03425ff3-86fe-4b5f-a14e-d357990611e3">056-079</Part_x0020_Number>
    <Product_x0020_Type xmlns="03425ff3-86fe-4b5f-a14e-d357990611e3"/>
    <Document_x0020_Type xmlns="03425ff3-86fe-4b5f-a14e-d357990611e3">Training Presentation</Document_x0020_Type>
    <Family xmlns="03425ff3-86fe-4b5f-a14e-d357990611e3">Comms Training</Family>
    <Language xmlns="03425ff3-86fe-4b5f-a14e-d357990611e3">English</Language>
    <Obsolete xmlns="03425ff3-86fe-4b5f-a14e-d357990611e3">false</Obsolete>
    <Product xmlns="03425ff3-86fe-4b5f-a14e-d357990611e3" xsi:nil="true"/>
    <ConfigSuiteFamily xmlns="03425ff3-86fe-4b5f-a14e-d357990611e3">
      <Value>Do not include in Config Suite</Value>
    </ConfigSuiteFamily>
  </documentManagement>
</p:properties>
</file>

<file path=customXml/itemProps1.xml><?xml version="1.0" encoding="utf-8"?>
<ds:datastoreItem xmlns:ds="http://schemas.openxmlformats.org/officeDocument/2006/customXml" ds:itemID="{98F08EF7-2BEE-46B3-BEC6-3E133461D4AC}"/>
</file>

<file path=customXml/itemProps2.xml><?xml version="1.0" encoding="utf-8"?>
<ds:datastoreItem xmlns:ds="http://schemas.openxmlformats.org/officeDocument/2006/customXml" ds:itemID="{77EC507B-DAC8-4BFD-B530-83B256FDE957}"/>
</file>

<file path=customXml/itemProps3.xml><?xml version="1.0" encoding="utf-8"?>
<ds:datastoreItem xmlns:ds="http://schemas.openxmlformats.org/officeDocument/2006/customXml" ds:itemID="{4136D3A6-909F-40E3-8989-0B824F6BD3F5}"/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343</Words>
  <Application>Microsoft Office PowerPoint</Application>
  <PresentationFormat>On-screen Show (4:3)</PresentationFormat>
  <Paragraphs>76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 Presentation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DSEGencomm Status</dc:title>
  <dc:subject>;#Comms;#</dc:subject>
  <dc:creator>.</dc:creator>
  <cp:lastModifiedBy>Tony.Manton</cp:lastModifiedBy>
  <cp:revision>91</cp:revision>
  <dcterms:created xsi:type="dcterms:W3CDTF">2011-04-20T10:36:16Z</dcterms:created>
  <dcterms:modified xsi:type="dcterms:W3CDTF">2014-02-13T09:17:43Z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0x01010029DF21593D9FC145913986A9E628CD40</vt:lpwstr>
  </property>
  <property fmtid="{D5CDD505-2E9C-101B-9397-08002B2CF9AE}" pid="3" name="Order">
    <vt:r8>32500</vt:r8>
  </property>
</Properties>
</file>