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59" r:id="rId2"/>
    <p:sldId id="349" r:id="rId3"/>
    <p:sldId id="324" r:id="rId4"/>
    <p:sldId id="334" r:id="rId5"/>
    <p:sldId id="335" r:id="rId6"/>
    <p:sldId id="327" r:id="rId7"/>
    <p:sldId id="328" r:id="rId8"/>
    <p:sldId id="300" r:id="rId9"/>
    <p:sldId id="333" r:id="rId10"/>
    <p:sldId id="329" r:id="rId11"/>
    <p:sldId id="330" r:id="rId12"/>
    <p:sldId id="331" r:id="rId13"/>
    <p:sldId id="332" r:id="rId14"/>
    <p:sldId id="336" r:id="rId15"/>
    <p:sldId id="337" r:id="rId16"/>
    <p:sldId id="338" r:id="rId17"/>
    <p:sldId id="339" r:id="rId18"/>
    <p:sldId id="344" r:id="rId19"/>
    <p:sldId id="340" r:id="rId20"/>
    <p:sldId id="341" r:id="rId21"/>
    <p:sldId id="342" r:id="rId22"/>
    <p:sldId id="343" r:id="rId23"/>
    <p:sldId id="345" r:id="rId24"/>
    <p:sldId id="346" r:id="rId25"/>
    <p:sldId id="347" r:id="rId26"/>
    <p:sldId id="348" r:id="rId27"/>
    <p:sldId id="352" r:id="rId28"/>
    <p:sldId id="350" r:id="rId29"/>
    <p:sldId id="353" r:id="rId30"/>
    <p:sldId id="351" r:id="rId31"/>
    <p:sldId id="354" r:id="rId32"/>
    <p:sldId id="355" r:id="rId33"/>
    <p:sldId id="322" r:id="rId34"/>
    <p:sldId id="356" r:id="rId35"/>
    <p:sldId id="357" r:id="rId36"/>
    <p:sldId id="358" r:id="rId37"/>
    <p:sldId id="265" r:id="rId38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6552" autoAdjust="0"/>
  </p:normalViewPr>
  <p:slideViewPr>
    <p:cSldViewPr>
      <p:cViewPr varScale="1">
        <p:scale>
          <a:sx n="68" d="100"/>
          <a:sy n="68" d="100"/>
        </p:scale>
        <p:origin x="-648" y="-108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1068" y="6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33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大数据企业定制课程  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大数据企业定制课程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hadoop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javae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operatingsyste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scala" TargetMode="External"/><Relationship Id="rId2" Type="http://schemas.openxmlformats.org/officeDocument/2006/relationships/hyperlink" Target="http://lib.csdn.net/base/spar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495534" y="5229994"/>
            <a:ext cx="11484548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dirty="0"/>
              <a:t>Spark</a:t>
            </a:r>
            <a:r>
              <a:rPr lang="zh-CN" altLang="zh-CN" dirty="0"/>
              <a:t>机器学习案例</a:t>
            </a:r>
            <a:r>
              <a:rPr lang="zh-CN" altLang="zh-CN" dirty="0" smtClean="0"/>
              <a:t>实战</a:t>
            </a:r>
            <a:r>
              <a:rPr lang="en-US" altLang="zh-CN" dirty="0" smtClean="0"/>
              <a:t>—02</a:t>
            </a:r>
            <a:endParaRPr lang="zh-CN" altLang="en-US" dirty="0" smtClean="0"/>
          </a:p>
        </p:txBody>
      </p:sp>
      <p:pic>
        <p:nvPicPr>
          <p:cNvPr id="1026" name="Picture 2" descr="C:\Users\huangmeiling\Desktop\其它\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54" y="1353737"/>
            <a:ext cx="5599509" cy="372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2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Spark</a:t>
            </a:r>
            <a:r>
              <a:rPr lang="zh-CN" altLang="zh-CN" dirty="0"/>
              <a:t>现状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Dstreams</a:t>
            </a:r>
            <a:r>
              <a:rPr lang="en-US" altLang="zh-CN" dirty="0" smtClean="0"/>
              <a:t>:</a:t>
            </a:r>
            <a:r>
              <a:rPr lang="zh-CN" altLang="en-US" dirty="0" smtClean="0"/>
              <a:t>离散流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>准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实时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kumimoji="1" lang="en-US" altLang="zh-CN" dirty="0">
              <a:latin typeface="Hiragino Sans GB W3"/>
            </a:endParaRPr>
          </a:p>
          <a:p>
            <a:pPr marL="0" indent="0">
              <a:buNone/>
            </a:pPr>
            <a:endParaRPr kumimoji="1" lang="en-US" altLang="zh-CN" dirty="0" smtClean="0">
              <a:latin typeface="Hiragino Sans GB W3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WordCount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7" y="2544470"/>
            <a:ext cx="6650186" cy="14568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7" y="4180681"/>
            <a:ext cx="6650186" cy="2365052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 bwMode="auto">
          <a:xfrm>
            <a:off x="341710" y="1361168"/>
            <a:ext cx="10515600" cy="40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544662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1089325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633987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2178649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6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Spark</a:t>
            </a:r>
            <a:r>
              <a:rPr lang="zh-CN" altLang="zh-CN" dirty="0"/>
              <a:t>现状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57734" y="1110828"/>
            <a:ext cx="10515600" cy="66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544662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1089325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633987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2178649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en-US" altLang="zh-CN" dirty="0" smtClean="0"/>
              <a:t>Spark SQL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57734" y="1818183"/>
            <a:ext cx="10515600" cy="4779963"/>
          </a:xfrm>
        </p:spPr>
        <p:txBody>
          <a:bodyPr/>
          <a:lstStyle/>
          <a:p>
            <a:r>
              <a:rPr lang="zh-CN" altLang="en-US" dirty="0" smtClean="0"/>
              <a:t>整合：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程序中可以查询结构化数据</a:t>
            </a:r>
            <a:endParaRPr lang="en-US" altLang="zh-CN" dirty="0" smtClean="0"/>
          </a:p>
          <a:p>
            <a:r>
              <a:rPr lang="zh-CN" altLang="en-US" dirty="0" smtClean="0"/>
              <a:t>统一的数据访问：</a:t>
            </a:r>
            <a:r>
              <a:rPr lang="en-US" altLang="zh-CN" dirty="0" smtClean="0"/>
              <a:t>Avro</a:t>
            </a:r>
            <a:r>
              <a:rPr lang="en-US" altLang="zh-CN" dirty="0"/>
              <a:t>, Parquet, ORC, JSON, and JDBC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兼容</a:t>
            </a:r>
            <a:r>
              <a:rPr lang="en-US" altLang="zh-CN" dirty="0" smtClean="0"/>
              <a:t>Hive</a:t>
            </a:r>
          </a:p>
          <a:p>
            <a:r>
              <a:rPr lang="zh-CN" altLang="en-US" dirty="0" smtClean="0"/>
              <a:t>标准连接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历史：</a:t>
            </a:r>
            <a:r>
              <a:rPr lang="en-US" altLang="zh-CN" dirty="0" smtClean="0"/>
              <a:t>Shark </a:t>
            </a:r>
            <a:r>
              <a:rPr lang="en-US" altLang="zh-CN" dirty="0"/>
              <a:t>=&gt; Spark SQL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126" y="3789834"/>
            <a:ext cx="3017235" cy="1801812"/>
          </a:xfrm>
          <a:prstGeom prst="rect">
            <a:avLst/>
          </a:prstGeom>
        </p:spPr>
      </p:pic>
      <p:pic>
        <p:nvPicPr>
          <p:cNvPr id="8" name="Picture 2" descr="http://spark.apache.org/images/sql-hive-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494" y="2493550"/>
            <a:ext cx="4437844" cy="14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spark.apache.org/images/jdb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494" y="4277887"/>
            <a:ext cx="4437844" cy="1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Spark</a:t>
            </a:r>
            <a:r>
              <a:rPr lang="zh-CN" altLang="zh-CN" dirty="0"/>
              <a:t>现状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13718" y="1148684"/>
            <a:ext cx="10515600" cy="52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544662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1089325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633987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2178649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en-US" altLang="zh-CN" dirty="0" err="1" smtClean="0"/>
              <a:t>GraphX</a:t>
            </a:r>
            <a:endParaRPr lang="zh-CN" altLang="en-US" dirty="0"/>
          </a:p>
        </p:txBody>
      </p:sp>
      <p:pic>
        <p:nvPicPr>
          <p:cNvPr id="6" name="Picture 2" descr="The Property Grap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974" y="2061642"/>
            <a:ext cx="5617028" cy="364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raph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70" y="1413570"/>
            <a:ext cx="3092719" cy="105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Spark</a:t>
            </a:r>
            <a:r>
              <a:rPr lang="zh-CN" altLang="zh-CN" dirty="0"/>
              <a:t>现状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点分割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Graph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VertexRDD</a:t>
            </a:r>
            <a:endParaRPr lang="en-US" altLang="zh-CN" dirty="0" smtClean="0"/>
          </a:p>
          <a:p>
            <a:r>
              <a:rPr lang="en-US" altLang="zh-CN" dirty="0" err="1" smtClean="0"/>
              <a:t>EdgeRDD</a:t>
            </a:r>
            <a:endParaRPr lang="en-US" altLang="zh-CN" dirty="0" smtClean="0"/>
          </a:p>
          <a:p>
            <a:r>
              <a:rPr lang="en-US" altLang="zh-CN" dirty="0" smtClean="0"/>
              <a:t>RDD[</a:t>
            </a:r>
            <a:r>
              <a:rPr lang="en-US" altLang="zh-CN" dirty="0" err="1" smtClean="0"/>
              <a:t>EdgeTriplet</a:t>
            </a:r>
            <a:r>
              <a:rPr lang="en-US" altLang="zh-CN" dirty="0" smtClean="0"/>
              <a:t>[VD</a:t>
            </a:r>
            <a:r>
              <a:rPr lang="en-US" altLang="zh-CN" dirty="0"/>
              <a:t>, ED]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326" y="1995033"/>
            <a:ext cx="5133975" cy="2200275"/>
          </a:xfrm>
          <a:prstGeom prst="rect">
            <a:avLst/>
          </a:prstGeom>
        </p:spPr>
      </p:pic>
      <p:pic>
        <p:nvPicPr>
          <p:cNvPr id="7" name="Picture 3" descr="Edge Trip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76" y="5273675"/>
            <a:ext cx="105251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413718" y="1148684"/>
            <a:ext cx="10515600" cy="52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544662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1089325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633987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2178649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en-US" altLang="zh-CN" dirty="0" err="1" smtClean="0"/>
              <a:t>GraphX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/>
              <a:t>安装</a:t>
            </a:r>
            <a:r>
              <a:rPr lang="zh-CN" altLang="zh-CN" dirty="0" smtClean="0"/>
              <a:t>部署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9742" y="1197546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下载</a:t>
            </a:r>
            <a:r>
              <a:rPr lang="en-US" altLang="zh-CN" b="1" dirty="0" smtClean="0"/>
              <a:t>Spark</a:t>
            </a:r>
            <a:r>
              <a:rPr lang="zh-CN" altLang="en-US" b="1" dirty="0" smtClean="0"/>
              <a:t>源码</a:t>
            </a:r>
            <a:endParaRPr lang="zh-CN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59" y="1566878"/>
            <a:ext cx="7375627" cy="390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485726" y="5590034"/>
            <a:ext cx="1123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可以直接下载官方已经编译好的包，如果需要支持其它版本的</a:t>
            </a:r>
            <a:r>
              <a:rPr lang="en-US" altLang="zh-CN" b="1" dirty="0" err="1">
                <a:latin typeface="+mn-ea"/>
                <a:ea typeface="+mn-ea"/>
                <a:hlinkClick r:id="rId3" tooltip="Hadoop知识库"/>
              </a:rPr>
              <a:t>Hadoop</a:t>
            </a:r>
            <a:r>
              <a:rPr lang="zh-CN" altLang="en-US" dirty="0">
                <a:latin typeface="+mn-ea"/>
                <a:ea typeface="+mn-ea"/>
              </a:rPr>
              <a:t>版本需要下载源码重新编译。</a:t>
            </a:r>
          </a:p>
        </p:txBody>
      </p:sp>
    </p:spTree>
    <p:extLst>
      <p:ext uri="{BB962C8B-B14F-4D97-AF65-F5344CB8AC3E}">
        <p14:creationId xmlns:p14="http://schemas.microsoft.com/office/powerpoint/2010/main" val="27144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安装部署</a:t>
            </a:r>
            <a:r>
              <a:rPr lang="en-US" altLang="zh-CN" dirty="0"/>
              <a:t>—</a:t>
            </a:r>
            <a:r>
              <a:rPr lang="zh-CN" altLang="en-US" dirty="0"/>
              <a:t>编译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26" y="1917626"/>
            <a:ext cx="10984230" cy="3961067"/>
          </a:xfrm>
        </p:spPr>
        <p:txBody>
          <a:bodyPr/>
          <a:lstStyle/>
          <a:p>
            <a:r>
              <a:rPr lang="zh-CN" altLang="en-US" b="1" dirty="0"/>
              <a:t>方法一：</a:t>
            </a:r>
            <a:r>
              <a:rPr lang="en-US" altLang="zh-CN" b="1" dirty="0"/>
              <a:t>Maven </a:t>
            </a:r>
            <a:r>
              <a:rPr lang="zh-CN" altLang="en-US" b="1" dirty="0"/>
              <a:t>编译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exportMAVEN_OPTS</a:t>
            </a:r>
            <a:r>
              <a:rPr lang="en-US" altLang="zh-CN" dirty="0"/>
              <a:t>="-Xmx2g -</a:t>
            </a:r>
            <a:r>
              <a:rPr lang="en-US" altLang="zh-CN" dirty="0" err="1"/>
              <a:t>XX:MaxPermSize</a:t>
            </a:r>
            <a:r>
              <a:rPr lang="en-US" altLang="zh-CN" dirty="0"/>
              <a:t>=512M-XX:ReservedCodeCacheSize=512m"</a:t>
            </a:r>
          </a:p>
          <a:p>
            <a:pPr marL="0" indent="0">
              <a:buNone/>
            </a:pPr>
            <a:r>
              <a:rPr lang="en-US" altLang="zh-CN" dirty="0" err="1"/>
              <a:t>mvn-Pyarn</a:t>
            </a:r>
            <a:r>
              <a:rPr lang="en-US" altLang="zh-CN" dirty="0"/>
              <a:t> -</a:t>
            </a:r>
            <a:r>
              <a:rPr lang="en-US" altLang="zh-CN" dirty="0" err="1"/>
              <a:t>Dhadoop.version</a:t>
            </a:r>
            <a:r>
              <a:rPr lang="en-US" altLang="zh-CN" dirty="0"/>
              <a:t>=2.2.0 -</a:t>
            </a:r>
            <a:r>
              <a:rPr lang="en-US" altLang="zh-CN" dirty="0" err="1"/>
              <a:t>Dyarn.version</a:t>
            </a:r>
            <a:r>
              <a:rPr lang="en-US" altLang="zh-CN" dirty="0"/>
              <a:t>=2.2.0 -</a:t>
            </a:r>
            <a:r>
              <a:rPr lang="en-US" altLang="zh-CN" dirty="0" err="1"/>
              <a:t>DskipTests</a:t>
            </a:r>
            <a:r>
              <a:rPr lang="en-US" altLang="zh-CN" dirty="0"/>
              <a:t> clean package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7734" y="1356439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Spark </a:t>
            </a:r>
            <a:r>
              <a:rPr lang="zh-CN" altLang="en-US" b="1" dirty="0" smtClean="0"/>
              <a:t>编译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581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安装部署</a:t>
            </a:r>
            <a:r>
              <a:rPr lang="en-US" altLang="zh-CN" dirty="0"/>
              <a:t>—</a:t>
            </a:r>
            <a:r>
              <a:rPr lang="zh-CN" altLang="en-US" dirty="0"/>
              <a:t>编译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0235" y="1845618"/>
            <a:ext cx="10984230" cy="3961067"/>
          </a:xfrm>
        </p:spPr>
        <p:txBody>
          <a:bodyPr/>
          <a:lstStyle/>
          <a:p>
            <a:r>
              <a:rPr lang="zh-CN" altLang="en-US" sz="1400" b="1" dirty="0"/>
              <a:t>方法二：</a:t>
            </a:r>
            <a:r>
              <a:rPr lang="en-US" altLang="zh-CN" sz="1400" b="1" dirty="0" err="1"/>
              <a:t>ssh</a:t>
            </a:r>
            <a:r>
              <a:rPr lang="zh-CN" altLang="en-US" sz="1400" b="1" dirty="0"/>
              <a:t>脚本编译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b="1" dirty="0"/>
              <a:t>Spark</a:t>
            </a:r>
            <a:r>
              <a:rPr lang="zh-CN" altLang="en-US" sz="1400" b="1" dirty="0"/>
              <a:t>源文件根目录下：</a:t>
            </a:r>
            <a:r>
              <a:rPr lang="en-US" altLang="zh-CN" sz="1400" b="1" dirty="0"/>
              <a:t>make-distribution.sh </a:t>
            </a:r>
            <a:r>
              <a:rPr lang="zh-CN" altLang="en-US" sz="1400" b="1" dirty="0"/>
              <a:t>，其参数：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--</a:t>
            </a:r>
            <a:r>
              <a:rPr lang="en-US" altLang="zh-CN" sz="1400" dirty="0" err="1"/>
              <a:t>hadoop</a:t>
            </a:r>
            <a:r>
              <a:rPr lang="en-US" altLang="zh-CN" sz="1400" dirty="0"/>
              <a:t> VERSION </a:t>
            </a:r>
            <a:r>
              <a:rPr lang="zh-CN" altLang="en-US" sz="1400" dirty="0"/>
              <a:t>： </a:t>
            </a:r>
            <a:r>
              <a:rPr lang="en-US" altLang="zh-CN" sz="1400" dirty="0" err="1"/>
              <a:t>Hadoop</a:t>
            </a:r>
            <a:r>
              <a:rPr lang="en-US" altLang="zh-CN" sz="1400" dirty="0"/>
              <a:t> </a:t>
            </a:r>
            <a:r>
              <a:rPr lang="zh-CN" altLang="en-US" sz="1400" dirty="0"/>
              <a:t>版本号，不加此参数时</a:t>
            </a:r>
            <a:r>
              <a:rPr lang="en-US" altLang="zh-CN" sz="1400" dirty="0" err="1"/>
              <a:t>hadoop</a:t>
            </a:r>
            <a:r>
              <a:rPr lang="en-US" altLang="zh-CN" sz="1400" dirty="0"/>
              <a:t> </a:t>
            </a:r>
            <a:r>
              <a:rPr lang="zh-CN" altLang="en-US" sz="1400" dirty="0"/>
              <a:t>版本为</a:t>
            </a:r>
            <a:r>
              <a:rPr lang="en-US" altLang="zh-CN" sz="1400" dirty="0"/>
              <a:t>1.0.4 </a:t>
            </a:r>
            <a:r>
              <a:rPr lang="zh-CN" altLang="en-US" sz="1400" dirty="0"/>
              <a:t>。</a:t>
            </a:r>
          </a:p>
          <a:p>
            <a:pPr marL="0" indent="0">
              <a:buNone/>
            </a:pPr>
            <a:r>
              <a:rPr lang="en-US" altLang="zh-CN" sz="1400" dirty="0"/>
              <a:t>--with-yarn </a:t>
            </a:r>
            <a:r>
              <a:rPr lang="zh-CN" altLang="en-US" sz="1400" dirty="0"/>
              <a:t>：是否支持</a:t>
            </a:r>
            <a:r>
              <a:rPr lang="en-US" altLang="zh-CN" sz="1400" dirty="0" err="1"/>
              <a:t>Hadoop</a:t>
            </a:r>
            <a:r>
              <a:rPr lang="en-US" altLang="zh-CN" sz="1400" dirty="0"/>
              <a:t> YARN </a:t>
            </a:r>
            <a:r>
              <a:rPr lang="zh-CN" altLang="en-US" sz="1400" dirty="0"/>
              <a:t>，不加参数时为不支持</a:t>
            </a:r>
            <a:r>
              <a:rPr lang="en-US" altLang="zh-CN" sz="1400" dirty="0"/>
              <a:t>yarn </a:t>
            </a:r>
            <a:r>
              <a:rPr lang="zh-CN" altLang="en-US" sz="1400" dirty="0"/>
              <a:t>。</a:t>
            </a:r>
          </a:p>
          <a:p>
            <a:pPr marL="0" indent="0">
              <a:buNone/>
            </a:pPr>
            <a:r>
              <a:rPr lang="en-US" altLang="zh-CN" sz="1400" dirty="0"/>
              <a:t>--with-hive </a:t>
            </a:r>
            <a:r>
              <a:rPr lang="zh-CN" altLang="en-US" sz="1400" dirty="0"/>
              <a:t>：是否在</a:t>
            </a:r>
            <a:r>
              <a:rPr lang="en-US" altLang="zh-CN" sz="1400" dirty="0"/>
              <a:t>Spark SQL </a:t>
            </a:r>
            <a:r>
              <a:rPr lang="zh-CN" altLang="en-US" sz="1400" dirty="0"/>
              <a:t>中支持</a:t>
            </a:r>
            <a:r>
              <a:rPr lang="en-US" altLang="zh-CN" sz="1400" dirty="0"/>
              <a:t>hive </a:t>
            </a:r>
            <a:r>
              <a:rPr lang="zh-CN" altLang="en-US" sz="1400" dirty="0"/>
              <a:t>，不加此参数时为不支持</a:t>
            </a:r>
            <a:r>
              <a:rPr lang="en-US" altLang="zh-CN" sz="1400" dirty="0"/>
              <a:t>hive </a:t>
            </a:r>
            <a:r>
              <a:rPr lang="zh-CN" altLang="en-US" sz="1400" dirty="0"/>
              <a:t>。</a:t>
            </a:r>
          </a:p>
          <a:p>
            <a:pPr marL="0" indent="0">
              <a:buNone/>
            </a:pPr>
            <a:r>
              <a:rPr lang="en-US" altLang="zh-CN" sz="1400" dirty="0"/>
              <a:t>--skip-</a:t>
            </a:r>
            <a:r>
              <a:rPr lang="en-US" altLang="zh-CN" sz="1400" b="1" dirty="0">
                <a:hlinkClick r:id="rId2" tooltip="Java EE知识库"/>
              </a:rPr>
              <a:t>Java</a:t>
            </a:r>
            <a:r>
              <a:rPr lang="en-US" altLang="zh-CN" sz="1400" dirty="0"/>
              <a:t>-test </a:t>
            </a:r>
            <a:r>
              <a:rPr lang="zh-CN" altLang="en-US" sz="1400" dirty="0"/>
              <a:t>：是否在编译的过程中略过</a:t>
            </a:r>
            <a:r>
              <a:rPr lang="en-US" altLang="zh-CN" sz="1400" dirty="0"/>
              <a:t>java </a:t>
            </a:r>
            <a:r>
              <a:rPr lang="zh-CN" altLang="en-US" sz="1400" dirty="0"/>
              <a:t>测试，不加此参数时为略过。</a:t>
            </a:r>
          </a:p>
          <a:p>
            <a:pPr marL="0" indent="0">
              <a:buNone/>
            </a:pPr>
            <a:r>
              <a:rPr lang="en-US" altLang="zh-CN" sz="1400" dirty="0"/>
              <a:t>--with-tachyon </a:t>
            </a:r>
            <a:r>
              <a:rPr lang="zh-CN" altLang="en-US" sz="1400" dirty="0"/>
              <a:t>：是否支持内存文件系统</a:t>
            </a:r>
            <a:r>
              <a:rPr lang="en-US" altLang="zh-CN" sz="1400" dirty="0"/>
              <a:t>Tachyon </a:t>
            </a:r>
            <a:r>
              <a:rPr lang="zh-CN" altLang="en-US" sz="1400" dirty="0"/>
              <a:t>，不加此参数时不支持</a:t>
            </a:r>
            <a:r>
              <a:rPr lang="en-US" altLang="zh-CN" sz="1400" dirty="0"/>
              <a:t>tachyon </a:t>
            </a:r>
            <a:r>
              <a:rPr lang="zh-CN" altLang="en-US" sz="1400" dirty="0"/>
              <a:t>。</a:t>
            </a:r>
          </a:p>
          <a:p>
            <a:pPr marL="0" indent="0">
              <a:buNone/>
            </a:pPr>
            <a:r>
              <a:rPr lang="en-US" altLang="zh-CN" sz="1400" dirty="0"/>
              <a:t>--</a:t>
            </a:r>
            <a:r>
              <a:rPr lang="en-US" altLang="zh-CN" sz="1400" dirty="0" err="1"/>
              <a:t>tgz</a:t>
            </a:r>
            <a:r>
              <a:rPr lang="en-US" altLang="zh-CN" sz="1400" dirty="0"/>
              <a:t> </a:t>
            </a:r>
            <a:r>
              <a:rPr lang="zh-CN" altLang="en-US" sz="1400" dirty="0"/>
              <a:t>：在根目录下生成 </a:t>
            </a:r>
            <a:r>
              <a:rPr lang="en-US" altLang="zh-CN" sz="1400" dirty="0"/>
              <a:t>spark-$VERSION-bin.tgz </a:t>
            </a:r>
            <a:r>
              <a:rPr lang="zh-CN" altLang="en-US" sz="1400" dirty="0"/>
              <a:t>，不加此参数时不生成</a:t>
            </a:r>
            <a:r>
              <a:rPr lang="en-US" altLang="zh-CN" sz="1400" dirty="0" err="1"/>
              <a:t>tgz</a:t>
            </a:r>
            <a:r>
              <a:rPr lang="en-US" altLang="zh-CN" sz="1400" dirty="0"/>
              <a:t> </a:t>
            </a:r>
            <a:r>
              <a:rPr lang="zh-CN" altLang="en-US" sz="1400" dirty="0"/>
              <a:t>文件，只生</a:t>
            </a:r>
          </a:p>
          <a:p>
            <a:pPr marL="0" indent="0">
              <a:buNone/>
            </a:pPr>
            <a:r>
              <a:rPr lang="zh-CN" altLang="en-US" sz="1400" dirty="0"/>
              <a:t>成</a:t>
            </a:r>
            <a:r>
              <a:rPr lang="en-US" altLang="zh-CN" sz="1400" dirty="0"/>
              <a:t>/</a:t>
            </a:r>
            <a:r>
              <a:rPr lang="en-US" altLang="zh-CN" sz="1400" dirty="0" err="1"/>
              <a:t>dist</a:t>
            </a:r>
            <a:r>
              <a:rPr lang="en-US" altLang="zh-CN" sz="1400" dirty="0"/>
              <a:t> </a:t>
            </a:r>
            <a:r>
              <a:rPr lang="zh-CN" altLang="en-US" sz="1400" dirty="0"/>
              <a:t>目录。</a:t>
            </a:r>
          </a:p>
          <a:p>
            <a:pPr marL="0" indent="0">
              <a:buNone/>
            </a:pPr>
            <a:r>
              <a:rPr lang="en-US" altLang="zh-CN" sz="1400" dirty="0"/>
              <a:t>--name </a:t>
            </a:r>
            <a:r>
              <a:rPr lang="en-US" altLang="zh-CN" sz="1400" dirty="0" err="1"/>
              <a:t>NAME</a:t>
            </a:r>
            <a:r>
              <a:rPr lang="en-US" altLang="zh-CN" sz="1400" dirty="0"/>
              <a:t> </a:t>
            </a:r>
            <a:r>
              <a:rPr lang="zh-CN" altLang="en-US" sz="1400" dirty="0"/>
              <a:t>：和</a:t>
            </a:r>
            <a:r>
              <a:rPr lang="en-US" altLang="zh-CN" sz="1400" dirty="0"/>
              <a:t>— </a:t>
            </a:r>
            <a:r>
              <a:rPr lang="en-US" altLang="zh-CN" sz="1400" dirty="0" err="1"/>
              <a:t>tgz</a:t>
            </a:r>
            <a:r>
              <a:rPr lang="en-US" altLang="zh-CN" sz="1400" dirty="0"/>
              <a:t> </a:t>
            </a:r>
            <a:r>
              <a:rPr lang="zh-CN" altLang="en-US" sz="1400" dirty="0"/>
              <a:t>结合可以生成</a:t>
            </a:r>
            <a:r>
              <a:rPr lang="en-US" altLang="zh-CN" sz="1400" dirty="0"/>
              <a:t>spark-$VERSION-bin-$NAME.tgz </a:t>
            </a:r>
            <a:r>
              <a:rPr lang="zh-CN" altLang="en-US" sz="1400" dirty="0"/>
              <a:t>的部署包，不加此</a:t>
            </a:r>
          </a:p>
          <a:p>
            <a:pPr marL="0" indent="0">
              <a:buNone/>
            </a:pPr>
            <a:r>
              <a:rPr lang="zh-CN" altLang="en-US" sz="1400" dirty="0"/>
              <a:t>参数时</a:t>
            </a:r>
            <a:r>
              <a:rPr lang="en-US" altLang="zh-CN" sz="1400" dirty="0"/>
              <a:t>NAME </a:t>
            </a:r>
            <a:r>
              <a:rPr lang="zh-CN" altLang="en-US" sz="1400" dirty="0"/>
              <a:t>为</a:t>
            </a:r>
            <a:r>
              <a:rPr lang="en-US" altLang="zh-CN" sz="1400" dirty="0" err="1"/>
              <a:t>hadoop</a:t>
            </a:r>
            <a:r>
              <a:rPr lang="zh-CN" altLang="en-US" sz="1400" dirty="0"/>
              <a:t>的版本号。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7734" y="1356439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Spark </a:t>
            </a:r>
            <a:r>
              <a:rPr lang="zh-CN" altLang="en-US" b="1" dirty="0" smtClean="0"/>
              <a:t>编译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581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安装部署</a:t>
            </a:r>
            <a:r>
              <a:rPr lang="en-US" altLang="zh-CN" dirty="0"/>
              <a:t>—</a:t>
            </a:r>
            <a:r>
              <a:rPr lang="zh-CN" altLang="en-US" dirty="0"/>
              <a:t>编译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部署包生成方法：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）生成支持</a:t>
            </a:r>
            <a:r>
              <a:rPr lang="en-US" altLang="zh-CN" dirty="0"/>
              <a:t>yarn </a:t>
            </a:r>
            <a:r>
              <a:rPr lang="zh-CN" altLang="en-US" dirty="0"/>
              <a:t>、</a:t>
            </a:r>
            <a:r>
              <a:rPr lang="en-US" altLang="zh-CN" dirty="0"/>
              <a:t>hadoop2.2.0 </a:t>
            </a:r>
            <a:r>
              <a:rPr lang="zh-CN" altLang="en-US" dirty="0"/>
              <a:t>的部署包：</a:t>
            </a:r>
          </a:p>
          <a:p>
            <a:pPr marL="0" indent="0">
              <a:buNone/>
            </a:pPr>
            <a:r>
              <a:rPr lang="en-US" altLang="zh-CN" dirty="0"/>
              <a:t>./make-distribution.sh--</a:t>
            </a:r>
            <a:r>
              <a:rPr lang="en-US" altLang="zh-CN" dirty="0" err="1"/>
              <a:t>hadoop</a:t>
            </a:r>
            <a:r>
              <a:rPr lang="en-US" altLang="zh-CN" dirty="0"/>
              <a:t> 2.2.0 --with-yarn --</a:t>
            </a:r>
            <a:r>
              <a:rPr lang="en-US" altLang="zh-CN" dirty="0" err="1"/>
              <a:t>tgz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）生成支持</a:t>
            </a:r>
            <a:r>
              <a:rPr lang="en-US" altLang="zh-CN" dirty="0"/>
              <a:t>yarn </a:t>
            </a:r>
            <a:r>
              <a:rPr lang="zh-CN" altLang="en-US" dirty="0"/>
              <a:t>、</a:t>
            </a:r>
            <a:r>
              <a:rPr lang="en-US" altLang="zh-CN" dirty="0"/>
              <a:t>hive </a:t>
            </a:r>
            <a:r>
              <a:rPr lang="zh-CN" altLang="en-US" dirty="0"/>
              <a:t>的部署包：</a:t>
            </a:r>
          </a:p>
          <a:p>
            <a:pPr marL="0" indent="0">
              <a:buNone/>
            </a:pPr>
            <a:r>
              <a:rPr lang="en-US" altLang="zh-CN" dirty="0"/>
              <a:t>./make-distribution.sh--</a:t>
            </a:r>
            <a:r>
              <a:rPr lang="en-US" altLang="zh-CN" dirty="0" err="1"/>
              <a:t>hadoop</a:t>
            </a:r>
            <a:r>
              <a:rPr lang="en-US" altLang="zh-CN" dirty="0"/>
              <a:t> 2.2.0 --with-yarn --with-hive --</a:t>
            </a:r>
            <a:r>
              <a:rPr lang="en-US" altLang="zh-CN" dirty="0" err="1"/>
              <a:t>tgz</a:t>
            </a:r>
            <a:r>
              <a:rPr lang="en-US" altLang="zh-CN" dirty="0"/>
              <a:t>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1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安装部署</a:t>
            </a:r>
            <a:r>
              <a:rPr lang="en-US" altLang="zh-CN" dirty="0"/>
              <a:t>—</a:t>
            </a:r>
            <a:r>
              <a:rPr lang="zh-CN" altLang="en-US" dirty="0"/>
              <a:t>编译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 descr="http://img.blog.csdn.net/20151009113648967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061" y="1197546"/>
            <a:ext cx="468257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安装部署</a:t>
            </a:r>
            <a:r>
              <a:rPr lang="en-US" altLang="zh-CN" dirty="0" smtClean="0"/>
              <a:t>—</a:t>
            </a:r>
            <a:r>
              <a:rPr lang="zh-CN" altLang="en-US" dirty="0"/>
              <a:t>安装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1)     Spark</a:t>
            </a:r>
            <a:r>
              <a:rPr lang="zh-CN" altLang="en-US" b="1" dirty="0"/>
              <a:t>安装包解压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将上面编译生成的安装包解压，拷贝至安装目录；（注意所有集群的安装目录必需一致）； </a:t>
            </a:r>
          </a:p>
          <a:p>
            <a:r>
              <a:rPr lang="en-US" altLang="zh-CN" b="1" dirty="0"/>
              <a:t>2)     Spark</a:t>
            </a:r>
            <a:r>
              <a:rPr lang="zh-CN" altLang="en-US" b="1" dirty="0"/>
              <a:t>配置文件配置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vi spark-1.0.2/</a:t>
            </a:r>
            <a:r>
              <a:rPr lang="en-US" altLang="zh-CN" dirty="0" err="1"/>
              <a:t>conf</a:t>
            </a:r>
            <a:r>
              <a:rPr lang="en-US" altLang="zh-CN" dirty="0"/>
              <a:t>/ slaves</a:t>
            </a:r>
          </a:p>
          <a:p>
            <a:pPr marL="0" indent="0">
              <a:buNone/>
            </a:pPr>
            <a:r>
              <a:rPr lang="en-US" altLang="zh-CN" dirty="0"/>
              <a:t>slave1</a:t>
            </a:r>
          </a:p>
          <a:p>
            <a:pPr marL="0" indent="0">
              <a:buNone/>
            </a:pPr>
            <a:r>
              <a:rPr lang="en-US" altLang="zh-CN" dirty="0"/>
              <a:t>slave2</a:t>
            </a:r>
          </a:p>
          <a:p>
            <a:pPr marL="0" indent="0">
              <a:buNone/>
            </a:pPr>
            <a:r>
              <a:rPr lang="en-US" altLang="zh-CN" dirty="0"/>
              <a:t>slave3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1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第二课 </a:t>
            </a:r>
            <a:r>
              <a:rPr lang="en-US" altLang="zh-CN" dirty="0" smtClean="0"/>
              <a:t>Spark</a:t>
            </a:r>
            <a:r>
              <a:rPr lang="zh-CN" altLang="zh-CN" dirty="0"/>
              <a:t>基础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9782" y="1341562"/>
            <a:ext cx="610235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latin typeface="+mn-ea"/>
                <a:ea typeface="+mn-ea"/>
              </a:rPr>
              <a:t>Spark</a:t>
            </a:r>
            <a:r>
              <a:rPr lang="zh-CN" altLang="zh-CN" b="1" dirty="0">
                <a:latin typeface="+mn-ea"/>
                <a:ea typeface="+mn-ea"/>
              </a:rPr>
              <a:t>基础</a:t>
            </a:r>
            <a:endParaRPr lang="zh-CN" altLang="zh-CN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zh-CN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Spark</a:t>
            </a:r>
            <a:r>
              <a:rPr lang="zh-CN" altLang="zh-CN" dirty="0">
                <a:latin typeface="+mn-ea"/>
                <a:ea typeface="+mn-ea"/>
              </a:rPr>
              <a:t>概述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zh-CN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Spark</a:t>
            </a:r>
            <a:r>
              <a:rPr lang="zh-CN" altLang="zh-CN" dirty="0">
                <a:latin typeface="+mn-ea"/>
                <a:ea typeface="+mn-ea"/>
              </a:rPr>
              <a:t>现状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zh-CN" dirty="0">
                <a:latin typeface="+mn-ea"/>
                <a:ea typeface="+mn-ea"/>
              </a:rPr>
              <a:t>、安装部署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zh-CN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Spark</a:t>
            </a:r>
            <a:r>
              <a:rPr lang="zh-CN" altLang="zh-CN" dirty="0">
                <a:latin typeface="+mn-ea"/>
                <a:ea typeface="+mn-ea"/>
              </a:rPr>
              <a:t>工具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  <a:ea typeface="+mn-ea"/>
              </a:rPr>
              <a:t>5</a:t>
            </a:r>
            <a:r>
              <a:rPr lang="zh-CN" altLang="zh-CN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Spark</a:t>
            </a:r>
            <a:r>
              <a:rPr lang="zh-CN" altLang="zh-CN" dirty="0">
                <a:latin typeface="+mn-ea"/>
                <a:ea typeface="+mn-ea"/>
              </a:rPr>
              <a:t>运行架构和解析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  <a:ea typeface="+mn-ea"/>
              </a:rPr>
              <a:t>6</a:t>
            </a:r>
            <a:r>
              <a:rPr lang="zh-CN" altLang="zh-CN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Spark</a:t>
            </a:r>
            <a:r>
              <a:rPr lang="zh-CN" altLang="zh-CN" dirty="0">
                <a:latin typeface="+mn-ea"/>
                <a:ea typeface="+mn-ea"/>
              </a:rPr>
              <a:t>性能优化</a:t>
            </a:r>
          </a:p>
        </p:txBody>
      </p:sp>
    </p:spTree>
    <p:extLst>
      <p:ext uri="{BB962C8B-B14F-4D97-AF65-F5344CB8AC3E}">
        <p14:creationId xmlns:p14="http://schemas.microsoft.com/office/powerpoint/2010/main" val="18560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安装部署</a:t>
            </a:r>
            <a:r>
              <a:rPr lang="en-US" altLang="zh-CN" dirty="0"/>
              <a:t>—</a:t>
            </a:r>
            <a:r>
              <a:rPr lang="zh-CN" altLang="en-US" dirty="0"/>
              <a:t>安装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2</a:t>
            </a:r>
            <a:r>
              <a:rPr lang="en-US" altLang="zh-CN" b="1" dirty="0"/>
              <a:t>)     Spark</a:t>
            </a:r>
            <a:r>
              <a:rPr lang="zh-CN" altLang="en-US" b="1" dirty="0"/>
              <a:t>配置文件配置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vi </a:t>
            </a:r>
            <a:r>
              <a:rPr lang="en-US" altLang="zh-CN" dirty="0"/>
              <a:t>spark-1.0.2/conf/spark-env.sh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/>
              <a:t>exportJAVA_HOME</a:t>
            </a:r>
            <a:r>
              <a:rPr lang="en-US" altLang="zh-CN" dirty="0"/>
              <a:t>=/</a:t>
            </a:r>
            <a:r>
              <a:rPr lang="en-US" altLang="zh-CN" dirty="0" err="1"/>
              <a:t>usr</a:t>
            </a:r>
            <a:r>
              <a:rPr lang="en-US" altLang="zh-CN" dirty="0"/>
              <a:t>/local/jdk1.7.0_03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/>
              <a:t>exportSPARK_MASTER_IP</a:t>
            </a:r>
            <a:r>
              <a:rPr lang="en-US" altLang="zh-CN" dirty="0"/>
              <a:t>=192.168.180.216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/>
              <a:t>exportSPARK_MASTER_PORT</a:t>
            </a:r>
            <a:r>
              <a:rPr lang="en-US" altLang="zh-CN" dirty="0"/>
              <a:t>=7077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/>
              <a:t>exportSPARK_WORKER_INSTANCES</a:t>
            </a:r>
            <a:r>
              <a:rPr lang="en-US" altLang="zh-CN" dirty="0"/>
              <a:t>=1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/>
              <a:t>exportSPARK_WORKER_CORES</a:t>
            </a:r>
            <a:r>
              <a:rPr lang="en-US" altLang="zh-CN" dirty="0"/>
              <a:t>=2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/>
              <a:t>exportSPARK_WORKER_MEMORY</a:t>
            </a:r>
            <a:r>
              <a:rPr lang="en-US" altLang="zh-CN" dirty="0"/>
              <a:t>=6g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export SPARK_MASTER_WEBUI_PORT=8080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exportSPARK_SSH_OPTS</a:t>
            </a:r>
            <a:r>
              <a:rPr lang="en-US" altLang="zh-CN" dirty="0"/>
              <a:t>="-p37856 -o </a:t>
            </a:r>
            <a:r>
              <a:rPr lang="en-US" altLang="zh-CN" dirty="0" err="1"/>
              <a:t>StrictHostKeyChecking</a:t>
            </a:r>
            <a:r>
              <a:rPr lang="en-US" altLang="zh-CN" dirty="0"/>
              <a:t>=no -t"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如果集群</a:t>
            </a:r>
            <a:r>
              <a:rPr lang="en-US" altLang="zh-CN" dirty="0"/>
              <a:t>SSH</a:t>
            </a:r>
            <a:r>
              <a:rPr lang="zh-CN" altLang="en-US" dirty="0"/>
              <a:t>端口修改过，需要设置</a:t>
            </a:r>
            <a:r>
              <a:rPr lang="en-US" altLang="zh-CN" dirty="0"/>
              <a:t>SPARK_SSH_OPTS</a:t>
            </a:r>
            <a:r>
              <a:rPr lang="zh-CN" altLang="en-US" dirty="0"/>
              <a:t>，如果集群启动时</a:t>
            </a:r>
            <a:r>
              <a:rPr lang="en-US" altLang="zh-CN" dirty="0"/>
              <a:t>JAVA_HOME</a:t>
            </a:r>
            <a:r>
              <a:rPr lang="zh-CN" altLang="en-US" dirty="0"/>
              <a:t>报错，需要设置</a:t>
            </a:r>
            <a:r>
              <a:rPr lang="en-US" altLang="zh-CN" dirty="0"/>
              <a:t>JAVA_HOME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2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安装部署</a:t>
            </a:r>
            <a:r>
              <a:rPr lang="en-US" altLang="zh-CN" dirty="0"/>
              <a:t>—</a:t>
            </a:r>
            <a:r>
              <a:rPr lang="zh-CN" altLang="en-US" dirty="0"/>
              <a:t>安装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zh-CN" altLang="en-US" dirty="0"/>
              <a:t>一下</a:t>
            </a:r>
            <a:r>
              <a:rPr lang="zh-CN" altLang="en-US" b="1" dirty="0">
                <a:hlinkClick r:id="rId2" tooltip="操作系统知识库"/>
              </a:rPr>
              <a:t>操作系统</a:t>
            </a:r>
            <a:r>
              <a:rPr lang="zh-CN" altLang="en-US" dirty="0"/>
              <a:t>的环境变量，然后</a:t>
            </a:r>
            <a:r>
              <a:rPr lang="en-US" altLang="zh-CN" dirty="0"/>
              <a:t>source</a:t>
            </a:r>
            <a:r>
              <a:rPr lang="zh-CN" altLang="en-US" dirty="0"/>
              <a:t>一下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en-US" altLang="zh-CN" dirty="0"/>
              <a:t>vi 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</a:p>
          <a:p>
            <a:pPr marL="0" indent="0">
              <a:buNone/>
            </a:pPr>
            <a:r>
              <a:rPr lang="en-US" altLang="zh-CN" dirty="0"/>
              <a:t>#spark</a:t>
            </a:r>
          </a:p>
          <a:p>
            <a:pPr marL="0" indent="0">
              <a:buNone/>
            </a:pPr>
            <a:r>
              <a:rPr lang="en-US" altLang="zh-CN" dirty="0"/>
              <a:t>export SPARK_HOME=/user/lib/spark-1.0.2</a:t>
            </a:r>
          </a:p>
          <a:p>
            <a:pPr marL="0" indent="0">
              <a:buNone/>
            </a:pPr>
            <a:r>
              <a:rPr lang="en-US" altLang="zh-CN" dirty="0"/>
              <a:t>export PATH=$SPARK_HOME/bin:$PATH </a:t>
            </a:r>
          </a:p>
          <a:p>
            <a:pPr marL="0" indent="0">
              <a:buNone/>
            </a:pPr>
            <a:r>
              <a:rPr lang="en-US" altLang="zh-CN" dirty="0"/>
              <a:t>source /</a:t>
            </a:r>
            <a:r>
              <a:rPr lang="en-US" altLang="zh-CN" dirty="0" err="1"/>
              <a:t>etc</a:t>
            </a:r>
            <a:r>
              <a:rPr lang="en-US" altLang="zh-CN" dirty="0"/>
              <a:t>/profile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0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安装部署</a:t>
            </a:r>
            <a:r>
              <a:rPr lang="en-US" altLang="zh-CN" dirty="0"/>
              <a:t>—</a:t>
            </a:r>
            <a:r>
              <a:rPr lang="zh-CN" altLang="en-US" dirty="0"/>
              <a:t>安装</a:t>
            </a:r>
            <a:endParaRPr lang="zh-CN" altLang="en-US" b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3)     </a:t>
            </a:r>
            <a:r>
              <a:rPr lang="zh-CN" altLang="en-US" b="1" dirty="0"/>
              <a:t>集群部署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Spark</a:t>
            </a:r>
            <a:r>
              <a:rPr lang="zh-CN" altLang="en-US" dirty="0"/>
              <a:t>安装文件拷贝到各</a:t>
            </a:r>
            <a:r>
              <a:rPr lang="en-US" altLang="zh-CN" dirty="0"/>
              <a:t>slaves</a:t>
            </a:r>
            <a:r>
              <a:rPr lang="zh-CN" altLang="en-US" dirty="0"/>
              <a:t>中，并且各节点设置环境变量；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en-US" altLang="zh-CN" dirty="0" err="1"/>
              <a:t>scp</a:t>
            </a:r>
            <a:r>
              <a:rPr lang="en-US" altLang="zh-CN" dirty="0"/>
              <a:t> -r spark-1.0.2  </a:t>
            </a:r>
            <a:r>
              <a:rPr lang="en-US" altLang="zh-CN" dirty="0" err="1"/>
              <a:t>hadoop</a:t>
            </a:r>
            <a:r>
              <a:rPr lang="en-US" altLang="zh-CN" dirty="0"/>
              <a:t>: /</a:t>
            </a:r>
            <a:r>
              <a:rPr lang="en-US" altLang="zh-CN" dirty="0" err="1"/>
              <a:t>usr</a:t>
            </a:r>
            <a:r>
              <a:rPr lang="en-US" altLang="zh-CN" dirty="0"/>
              <a:t>/lib/ </a:t>
            </a:r>
          </a:p>
          <a:p>
            <a:r>
              <a:rPr lang="en-US" altLang="zh-CN" b="1" dirty="0"/>
              <a:t>4)     </a:t>
            </a:r>
            <a:r>
              <a:rPr lang="zh-CN" altLang="en-US" b="1" dirty="0"/>
              <a:t>集群启动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主机上启动</a:t>
            </a:r>
            <a:r>
              <a:rPr lang="en-US" altLang="zh-CN" dirty="0"/>
              <a:t>spark standalone</a:t>
            </a:r>
            <a:r>
              <a:rPr lang="zh-CN" altLang="en-US" dirty="0"/>
              <a:t>集群</a:t>
            </a:r>
          </a:p>
          <a:p>
            <a:pPr marL="0" indent="0">
              <a:buNone/>
            </a:pPr>
            <a:r>
              <a:rPr lang="en-US" altLang="zh-CN" dirty="0"/>
              <a:t>sbin/start-all.sh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6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安装部署</a:t>
            </a:r>
            <a:r>
              <a:rPr lang="en-US" altLang="zh-CN" dirty="0"/>
              <a:t>—</a:t>
            </a:r>
            <a:r>
              <a:rPr lang="zh-CN" altLang="en-US" dirty="0"/>
              <a:t>安装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 descr="http://img.blog.csdn.net/2015100911383182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54" y="1685116"/>
            <a:ext cx="10729192" cy="395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 </a:t>
            </a:r>
            <a:r>
              <a:rPr lang="zh-CN" altLang="en-US" dirty="0"/>
              <a:t>工具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spark-shell</a:t>
            </a:r>
            <a:r>
              <a:rPr lang="zh-CN" altLang="en-US" b="1" dirty="0"/>
              <a:t>（交互窗口模式）</a:t>
            </a:r>
          </a:p>
          <a:p>
            <a:pPr marL="0" indent="0">
              <a:buNone/>
            </a:pPr>
            <a:r>
              <a:rPr lang="zh-CN" altLang="en-US" dirty="0"/>
              <a:t>运行</a:t>
            </a:r>
            <a:r>
              <a:rPr lang="en-US" altLang="zh-CN" b="1" dirty="0">
                <a:hlinkClick r:id="rId2" tooltip="Apache Spark知识库"/>
              </a:rPr>
              <a:t>Spark</a:t>
            </a:r>
            <a:r>
              <a:rPr lang="en-US" altLang="zh-CN" dirty="0"/>
              <a:t>-shell</a:t>
            </a:r>
            <a:r>
              <a:rPr lang="zh-CN" altLang="en-US" dirty="0"/>
              <a:t>需要指向申请资源的</a:t>
            </a:r>
            <a:r>
              <a:rPr lang="en-US" altLang="zh-CN" dirty="0"/>
              <a:t>standalone spark</a:t>
            </a:r>
            <a:r>
              <a:rPr lang="zh-CN" altLang="en-US" dirty="0"/>
              <a:t>集群信息，其参数为</a:t>
            </a:r>
            <a:r>
              <a:rPr lang="en-US" altLang="zh-CN" dirty="0"/>
              <a:t>MASTER</a:t>
            </a:r>
            <a:r>
              <a:rPr lang="zh-CN" altLang="en-US" dirty="0"/>
              <a:t>，还可以指定</a:t>
            </a:r>
            <a:r>
              <a:rPr lang="en-US" altLang="zh-CN" dirty="0"/>
              <a:t>executor</a:t>
            </a:r>
            <a:r>
              <a:rPr lang="zh-CN" altLang="en-US" dirty="0"/>
              <a:t>及</a:t>
            </a:r>
            <a:r>
              <a:rPr lang="en-US" altLang="zh-CN" dirty="0"/>
              <a:t>driver</a:t>
            </a:r>
            <a:r>
              <a:rPr lang="zh-CN" altLang="en-US" dirty="0"/>
              <a:t>的内存大小。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spark-shell --executor-memory 2g --driver-memory 1g --executor-cores 2  --</a:t>
            </a:r>
            <a:r>
              <a:rPr lang="en-US" altLang="zh-CN" dirty="0" err="1"/>
              <a:t>num</a:t>
            </a:r>
            <a:r>
              <a:rPr lang="en-US" altLang="zh-CN" dirty="0"/>
              <a:t>-executors 4 --master spark://192.168.180.156:7077</a:t>
            </a:r>
          </a:p>
          <a:p>
            <a:pPr marL="0" indent="0">
              <a:buNone/>
            </a:pPr>
            <a:r>
              <a:rPr lang="en-US" altLang="zh-CN" dirty="0" smtClean="0"/>
              <a:t>spark-shell</a:t>
            </a:r>
            <a:r>
              <a:rPr lang="zh-CN" altLang="en-US" dirty="0"/>
              <a:t>启动完后，可以在交互窗口中输入</a:t>
            </a:r>
            <a:r>
              <a:rPr lang="en-US" altLang="zh-CN" b="1" dirty="0" err="1">
                <a:hlinkClick r:id="rId3" tooltip="Scala知识库"/>
              </a:rPr>
              <a:t>Scala</a:t>
            </a:r>
            <a:r>
              <a:rPr lang="zh-CN" altLang="en-US" dirty="0"/>
              <a:t>命令，进行操作，其中</a:t>
            </a:r>
            <a:r>
              <a:rPr lang="en-US" altLang="zh-CN" dirty="0"/>
              <a:t>spark-shell</a:t>
            </a:r>
            <a:r>
              <a:rPr lang="zh-CN" altLang="en-US" dirty="0"/>
              <a:t>已经默认生成</a:t>
            </a:r>
            <a:r>
              <a:rPr lang="en-US" altLang="zh-CN" dirty="0" err="1"/>
              <a:t>sc</a:t>
            </a:r>
            <a:r>
              <a:rPr lang="zh-CN" altLang="en-US" dirty="0"/>
              <a:t>对象，可以用：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user_rdd1 = </a:t>
            </a:r>
            <a:r>
              <a:rPr lang="en-US" altLang="zh-CN" dirty="0" err="1"/>
              <a:t>sc.textFile</a:t>
            </a:r>
            <a:r>
              <a:rPr lang="en-US" altLang="zh-CN" dirty="0"/>
              <a:t>(</a:t>
            </a:r>
            <a:r>
              <a:rPr lang="en-US" altLang="zh-CN" dirty="0" err="1"/>
              <a:t>inputpath</a:t>
            </a:r>
            <a:r>
              <a:rPr lang="en-US" altLang="zh-CN" dirty="0"/>
              <a:t>, 10)</a:t>
            </a:r>
          </a:p>
          <a:p>
            <a:pPr marL="0" indent="0">
              <a:buNone/>
            </a:pPr>
            <a:r>
              <a:rPr lang="zh-CN" altLang="en-US" dirty="0"/>
              <a:t>读取数据资源等。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7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Spark </a:t>
            </a:r>
            <a:r>
              <a:rPr lang="zh-CN" altLang="en-US" dirty="0"/>
              <a:t>工具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spark-submit</a:t>
            </a:r>
            <a:r>
              <a:rPr lang="en-US" altLang="zh-CN" b="1" dirty="0"/>
              <a:t> </a:t>
            </a:r>
            <a:r>
              <a:rPr lang="zh-CN" altLang="en-US" b="1" dirty="0"/>
              <a:t>（程序部署）</a:t>
            </a:r>
          </a:p>
          <a:p>
            <a:pPr marL="0" indent="0">
              <a:buNone/>
            </a:pPr>
            <a:r>
              <a:rPr lang="en-US" altLang="zh-CN" dirty="0"/>
              <a:t>Spark</a:t>
            </a:r>
            <a:r>
              <a:rPr lang="zh-CN" altLang="en-US" dirty="0"/>
              <a:t>提供了一个容易上手的应用程序部署工具</a:t>
            </a:r>
            <a:r>
              <a:rPr lang="en-US" altLang="zh-CN" dirty="0"/>
              <a:t>bin/spark-submit</a:t>
            </a:r>
            <a:r>
              <a:rPr lang="zh-CN" altLang="en-US" dirty="0"/>
              <a:t>，可以完成</a:t>
            </a:r>
            <a:r>
              <a:rPr lang="en-US" altLang="zh-CN" dirty="0"/>
              <a:t>Spark</a:t>
            </a:r>
            <a:r>
              <a:rPr lang="zh-CN" altLang="en-US" dirty="0"/>
              <a:t>应用程序在</a:t>
            </a:r>
            <a:r>
              <a:rPr lang="en-US" altLang="zh-CN" dirty="0"/>
              <a:t>local</a:t>
            </a:r>
            <a:r>
              <a:rPr lang="zh-CN" altLang="en-US" dirty="0"/>
              <a:t>、</a:t>
            </a:r>
            <a:r>
              <a:rPr lang="en-US" altLang="zh-CN" dirty="0"/>
              <a:t>Standalone</a:t>
            </a:r>
            <a:r>
              <a:rPr lang="zh-CN" altLang="en-US" dirty="0"/>
              <a:t>、</a:t>
            </a:r>
            <a:r>
              <a:rPr lang="en-US" altLang="zh-CN" dirty="0"/>
              <a:t>YARN</a:t>
            </a:r>
            <a:r>
              <a:rPr lang="zh-CN" altLang="en-US" dirty="0"/>
              <a:t>、</a:t>
            </a:r>
            <a:r>
              <a:rPr lang="en-US" altLang="zh-CN" dirty="0" err="1"/>
              <a:t>Mesos</a:t>
            </a:r>
            <a:r>
              <a:rPr lang="zh-CN" altLang="en-US" dirty="0"/>
              <a:t>上的快捷部署。可以指定集群资源</a:t>
            </a:r>
            <a:r>
              <a:rPr lang="en-US" altLang="zh-CN" dirty="0"/>
              <a:t>master</a:t>
            </a:r>
            <a:r>
              <a:rPr lang="zh-CN" altLang="en-US" dirty="0"/>
              <a:t>，</a:t>
            </a:r>
            <a:r>
              <a:rPr lang="en-US" altLang="zh-CN" dirty="0"/>
              <a:t>executor/ driver</a:t>
            </a:r>
            <a:r>
              <a:rPr lang="zh-CN" altLang="en-US" dirty="0"/>
              <a:t>的内存资源等。</a:t>
            </a:r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spark-submit --executor-memory 2g --driver-memory 1g --executor-cores 2  --</a:t>
            </a:r>
            <a:r>
              <a:rPr lang="en-US" altLang="zh-CN" dirty="0" err="1"/>
              <a:t>num</a:t>
            </a:r>
            <a:r>
              <a:rPr lang="en-US" altLang="zh-CN" dirty="0"/>
              <a:t>-executors 4 --master spark://</a:t>
            </a:r>
            <a:r>
              <a:rPr lang="en-US" altLang="zh-CN" dirty="0" smtClean="0"/>
              <a:t>192.168.180.156:7077 </a:t>
            </a:r>
          </a:p>
          <a:p>
            <a:pPr marL="0" indent="0">
              <a:buNone/>
            </a:pPr>
            <a:r>
              <a:rPr lang="en-US" altLang="zh-CN" dirty="0" smtClean="0"/>
              <a:t>--</a:t>
            </a:r>
            <a:r>
              <a:rPr lang="en-US" altLang="zh-CN" dirty="0"/>
              <a:t>class </a:t>
            </a:r>
            <a:r>
              <a:rPr lang="en-US" altLang="zh-CN" dirty="0" err="1"/>
              <a:t>mypackage.test</a:t>
            </a:r>
            <a:r>
              <a:rPr lang="en-US" altLang="zh-CN" dirty="0"/>
              <a:t>  workcount.jar  hdfs://192.168.180.79:9000/user/input.txt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</a:p>
          <a:p>
            <a:pPr marL="0" indent="0">
              <a:buNone/>
            </a:pPr>
            <a:r>
              <a:rPr lang="en-US" altLang="zh-CN" dirty="0" err="1"/>
              <a:t>workcount</a:t>
            </a:r>
            <a:r>
              <a:rPr lang="en-US" altLang="zh-CN" dirty="0"/>
              <a:t> .</a:t>
            </a:r>
            <a:r>
              <a:rPr lang="en-US" altLang="zh-CN" dirty="0" err="1"/>
              <a:t>scala</a:t>
            </a:r>
            <a:r>
              <a:rPr lang="en-US" altLang="zh-CN" dirty="0"/>
              <a:t> </a:t>
            </a:r>
            <a:r>
              <a:rPr lang="zh-CN" altLang="en-US" dirty="0"/>
              <a:t>代码打包</a:t>
            </a:r>
            <a:r>
              <a:rPr lang="en-US" altLang="zh-CN" dirty="0"/>
              <a:t>workcount.jar</a:t>
            </a:r>
            <a:r>
              <a:rPr lang="zh-CN" altLang="en-US" dirty="0"/>
              <a:t>，并将文件需要上传到</a:t>
            </a:r>
            <a:r>
              <a:rPr lang="en-US" altLang="zh-CN" dirty="0"/>
              <a:t>spark</a:t>
            </a:r>
            <a:r>
              <a:rPr lang="zh-CN" altLang="en-US" dirty="0"/>
              <a:t>的安装目录下面；</a:t>
            </a:r>
          </a:p>
          <a:p>
            <a:pPr marL="0" indent="0">
              <a:buNone/>
            </a:pPr>
            <a:r>
              <a:rPr lang="en-US" altLang="zh-CN" dirty="0"/>
              <a:t>hdfs://192.168.180.79:9000/user/input.txt</a:t>
            </a:r>
            <a:r>
              <a:rPr lang="zh-CN" altLang="en-US" dirty="0"/>
              <a:t>为输入参数； </a:t>
            </a:r>
          </a:p>
        </p:txBody>
      </p:sp>
    </p:spTree>
    <p:extLst>
      <p:ext uri="{BB962C8B-B14F-4D97-AF65-F5344CB8AC3E}">
        <p14:creationId xmlns:p14="http://schemas.microsoft.com/office/powerpoint/2010/main" val="35981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Spark </a:t>
            </a:r>
            <a:r>
              <a:rPr lang="zh-CN" altLang="en-US" dirty="0"/>
              <a:t>工具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spark-</a:t>
            </a:r>
            <a:r>
              <a:rPr lang="en-US" altLang="zh-CN" b="1" dirty="0" err="1" smtClean="0"/>
              <a:t>sql</a:t>
            </a:r>
            <a:r>
              <a:rPr lang="en-US" altLang="zh-CN" b="1" dirty="0"/>
              <a:t> 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SQL</a:t>
            </a:r>
            <a:r>
              <a:rPr lang="zh-CN" altLang="en-US" b="1" dirty="0" smtClean="0"/>
              <a:t>）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dirty="0" smtClean="0"/>
              <a:t>可以指定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查询的集群</a:t>
            </a:r>
            <a:r>
              <a:rPr lang="zh-CN" altLang="en-US" dirty="0"/>
              <a:t>资源</a:t>
            </a:r>
            <a:r>
              <a:rPr lang="en-US" altLang="zh-CN" dirty="0"/>
              <a:t>master</a:t>
            </a:r>
            <a:r>
              <a:rPr lang="zh-CN" altLang="en-US" dirty="0"/>
              <a:t>，</a:t>
            </a:r>
            <a:r>
              <a:rPr lang="en-US" altLang="zh-CN" dirty="0"/>
              <a:t>executor/ driver</a:t>
            </a:r>
            <a:r>
              <a:rPr lang="zh-CN" altLang="en-US" dirty="0"/>
              <a:t>的内存</a:t>
            </a:r>
            <a:r>
              <a:rPr lang="zh-CN" altLang="en-US" dirty="0" smtClean="0"/>
              <a:t>资源。</a:t>
            </a:r>
            <a:endParaRPr lang="zh-CN" altLang="en-US" dirty="0"/>
          </a:p>
          <a:p>
            <a:r>
              <a:rPr lang="en-US" altLang="zh-CN" dirty="0" smtClean="0"/>
              <a:t>spark-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</a:t>
            </a:r>
            <a:r>
              <a:rPr lang="en-US" altLang="zh-CN" dirty="0"/>
              <a:t>--executor-memory 2g --driver-memory 1g --executor-cores 2  --</a:t>
            </a:r>
            <a:r>
              <a:rPr lang="en-US" altLang="zh-CN" dirty="0" err="1"/>
              <a:t>num</a:t>
            </a:r>
            <a:r>
              <a:rPr lang="en-US" altLang="zh-CN" dirty="0"/>
              <a:t>-executors 4 --master spark://192.168.180.156:7077</a:t>
            </a:r>
          </a:p>
        </p:txBody>
      </p:sp>
    </p:spTree>
    <p:extLst>
      <p:ext uri="{BB962C8B-B14F-4D97-AF65-F5344CB8AC3E}">
        <p14:creationId xmlns:p14="http://schemas.microsoft.com/office/powerpoint/2010/main" val="29948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zh-CN" dirty="0"/>
              <a:t>运行架构和解析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3074" name="Picture 2" descr="https://www.iteblog.com/pic/spark-base-mech_16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02" y="117426"/>
            <a:ext cx="8550586" cy="663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12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zh-CN" dirty="0"/>
              <a:t>运行架构和解析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30" y="1125538"/>
            <a:ext cx="9154925" cy="486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7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zh-CN" dirty="0"/>
              <a:t>运行架构和解析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2" y="1256159"/>
            <a:ext cx="9330469" cy="476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4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zh-CN" dirty="0"/>
              <a:t>概述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629742" y="1352770"/>
            <a:ext cx="10515600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 err="1" smtClean="0"/>
              <a:t>MapReduce</a:t>
            </a:r>
            <a:r>
              <a:rPr lang="zh-CN" altLang="en-US" dirty="0" smtClean="0"/>
              <a:t>等系统</a:t>
            </a:r>
            <a:r>
              <a:rPr lang="zh-CN" altLang="en-US" dirty="0"/>
              <a:t>建立在非迭代型数据流模型上，这不</a:t>
            </a:r>
            <a:r>
              <a:rPr lang="zh-CN" altLang="en-US" dirty="0" smtClean="0"/>
              <a:t>适合当前很多流行的应用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中间结果保存在</a:t>
            </a:r>
            <a:r>
              <a:rPr lang="en-US" altLang="zh-CN" dirty="0"/>
              <a:t>HDFS</a:t>
            </a:r>
            <a:r>
              <a:rPr lang="zh-CN" altLang="en-US" dirty="0"/>
              <a:t>上，</a:t>
            </a:r>
            <a:r>
              <a:rPr lang="en-US" altLang="zh-CN" dirty="0"/>
              <a:t>IO</a:t>
            </a:r>
            <a:r>
              <a:rPr lang="zh-CN" altLang="en-US" dirty="0"/>
              <a:t>开销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Hadoop</a:t>
            </a:r>
            <a:r>
              <a:rPr lang="zh-CN" altLang="en-US" dirty="0" smtClean="0"/>
              <a:t>提供的操作简单，表达能力欠缺，复杂计算实现难度大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时延</a:t>
            </a:r>
            <a:r>
              <a:rPr lang="zh-CN" altLang="en-US" dirty="0"/>
              <a:t>高，只适合批处理计算，实时数据处理支持不够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764204" y="3702586"/>
            <a:ext cx="4896544" cy="1350413"/>
            <a:chOff x="1060823" y="1429912"/>
            <a:chExt cx="7599435" cy="1665707"/>
          </a:xfrm>
        </p:grpSpPr>
        <p:sp>
          <p:nvSpPr>
            <p:cNvPr id="17" name="Can 24"/>
            <p:cNvSpPr/>
            <p:nvPr/>
          </p:nvSpPr>
          <p:spPr>
            <a:xfrm>
              <a:off x="1060824" y="1854399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Straight Arrow Connector 25"/>
            <p:cNvCxnSpPr>
              <a:stCxn id="17" idx="4"/>
              <a:endCxn id="19" idx="1"/>
            </p:cNvCxnSpPr>
            <p:nvPr/>
          </p:nvCxnSpPr>
          <p:spPr>
            <a:xfrm>
              <a:off x="1843206" y="2266438"/>
              <a:ext cx="537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8"/>
            <p:cNvSpPr/>
            <p:nvPr/>
          </p:nvSpPr>
          <p:spPr>
            <a:xfrm>
              <a:off x="2381001" y="2042588"/>
              <a:ext cx="910005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iter</a:t>
              </a:r>
              <a:r>
                <a: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1</a:t>
              </a:r>
            </a:p>
          </p:txBody>
        </p:sp>
        <p:cxnSp>
          <p:nvCxnSpPr>
            <p:cNvPr id="20" name="Straight Arrow Connector 31"/>
            <p:cNvCxnSpPr>
              <a:stCxn id="19" idx="3"/>
            </p:cNvCxnSpPr>
            <p:nvPr/>
          </p:nvCxnSpPr>
          <p:spPr>
            <a:xfrm>
              <a:off x="3291006" y="2266438"/>
              <a:ext cx="4965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endCxn id="22" idx="1"/>
            </p:cNvCxnSpPr>
            <p:nvPr/>
          </p:nvCxnSpPr>
          <p:spPr>
            <a:xfrm flipV="1">
              <a:off x="4573312" y="2266438"/>
              <a:ext cx="537795" cy="51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38"/>
            <p:cNvSpPr/>
            <p:nvPr/>
          </p:nvSpPr>
          <p:spPr>
            <a:xfrm>
              <a:off x="5111107" y="2042588"/>
              <a:ext cx="910005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iter</a:t>
              </a:r>
              <a:r>
                <a: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2</a:t>
              </a:r>
            </a:p>
          </p:txBody>
        </p:sp>
        <p:cxnSp>
          <p:nvCxnSpPr>
            <p:cNvPr id="23" name="Straight Arrow Connector 41"/>
            <p:cNvCxnSpPr>
              <a:stCxn id="22" idx="3"/>
            </p:cNvCxnSpPr>
            <p:nvPr/>
          </p:nvCxnSpPr>
          <p:spPr>
            <a:xfrm>
              <a:off x="6021111" y="2266438"/>
              <a:ext cx="4965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2"/>
            <p:cNvCxnSpPr/>
            <p:nvPr/>
          </p:nvCxnSpPr>
          <p:spPr>
            <a:xfrm>
              <a:off x="7286920" y="2271625"/>
              <a:ext cx="537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43"/>
            <p:cNvSpPr txBox="1"/>
            <p:nvPr/>
          </p:nvSpPr>
          <p:spPr>
            <a:xfrm>
              <a:off x="7713458" y="2047775"/>
              <a:ext cx="946800" cy="408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.  .  .</a:t>
              </a:r>
            </a:p>
          </p:txBody>
        </p:sp>
        <p:sp>
          <p:nvSpPr>
            <p:cNvPr id="26" name="TextBox 50"/>
            <p:cNvSpPr txBox="1"/>
            <p:nvPr/>
          </p:nvSpPr>
          <p:spPr>
            <a:xfrm>
              <a:off x="1060823" y="2687535"/>
              <a:ext cx="1042564" cy="408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Input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Corbel"/>
              </a:endParaRPr>
            </a:p>
          </p:txBody>
        </p:sp>
        <p:sp>
          <p:nvSpPr>
            <p:cNvPr id="27" name="TextBox 51"/>
            <p:cNvSpPr txBox="1"/>
            <p:nvPr/>
          </p:nvSpPr>
          <p:spPr>
            <a:xfrm>
              <a:off x="1589304" y="1429912"/>
              <a:ext cx="1072052" cy="66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HDFS</a:t>
              </a:r>
              <a:b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</a:br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read</a:t>
              </a:r>
            </a:p>
          </p:txBody>
        </p:sp>
        <p:sp>
          <p:nvSpPr>
            <p:cNvPr id="28" name="TextBox 52"/>
            <p:cNvSpPr txBox="1"/>
            <p:nvPr/>
          </p:nvSpPr>
          <p:spPr>
            <a:xfrm>
              <a:off x="2967779" y="1429912"/>
              <a:ext cx="1072052" cy="66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HDFS</a:t>
              </a:r>
              <a:b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</a:br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write</a:t>
              </a:r>
            </a:p>
          </p:txBody>
        </p:sp>
        <p:sp>
          <p:nvSpPr>
            <p:cNvPr id="29" name="TextBox 53"/>
            <p:cNvSpPr txBox="1"/>
            <p:nvPr/>
          </p:nvSpPr>
          <p:spPr>
            <a:xfrm>
              <a:off x="4319248" y="1429912"/>
              <a:ext cx="1072052" cy="66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HDFS</a:t>
              </a:r>
              <a:b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</a:br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read</a:t>
              </a:r>
            </a:p>
          </p:txBody>
        </p:sp>
        <p:sp>
          <p:nvSpPr>
            <p:cNvPr id="30" name="TextBox 54"/>
            <p:cNvSpPr txBox="1"/>
            <p:nvPr/>
          </p:nvSpPr>
          <p:spPr>
            <a:xfrm>
              <a:off x="5698114" y="1429912"/>
              <a:ext cx="1072052" cy="66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HDFS</a:t>
              </a:r>
              <a:b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</a:br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write</a:t>
              </a:r>
            </a:p>
          </p:txBody>
        </p:sp>
        <p:grpSp>
          <p:nvGrpSpPr>
            <p:cNvPr id="31" name="Group 2"/>
            <p:cNvGrpSpPr>
              <a:grpSpLocks noChangeAspect="1"/>
            </p:cNvGrpSpPr>
            <p:nvPr/>
          </p:nvGrpSpPr>
          <p:grpSpPr>
            <a:xfrm>
              <a:off x="3787527" y="1888263"/>
              <a:ext cx="812363" cy="851157"/>
              <a:chOff x="3787526" y="1872287"/>
              <a:chExt cx="974180" cy="1020705"/>
            </a:xfrm>
          </p:grpSpPr>
          <p:sp>
            <p:nvSpPr>
              <p:cNvPr id="36" name="Can 46"/>
              <p:cNvSpPr/>
              <p:nvPr/>
            </p:nvSpPr>
            <p:spPr>
              <a:xfrm>
                <a:off x="3787526" y="1872287"/>
                <a:ext cx="782384" cy="824077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Can 47"/>
              <p:cNvSpPr/>
              <p:nvPr/>
            </p:nvSpPr>
            <p:spPr>
              <a:xfrm>
                <a:off x="3882738" y="1962980"/>
                <a:ext cx="782384" cy="824076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Can 48"/>
              <p:cNvSpPr/>
              <p:nvPr/>
            </p:nvSpPr>
            <p:spPr>
              <a:xfrm>
                <a:off x="3979322" y="2068916"/>
                <a:ext cx="782384" cy="824076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Group 49"/>
            <p:cNvGrpSpPr>
              <a:grpSpLocks noChangeAspect="1"/>
            </p:cNvGrpSpPr>
            <p:nvPr/>
          </p:nvGrpSpPr>
          <p:grpSpPr>
            <a:xfrm>
              <a:off x="6517636" y="1888263"/>
              <a:ext cx="812363" cy="851157"/>
              <a:chOff x="3787526" y="1872287"/>
              <a:chExt cx="974180" cy="1020705"/>
            </a:xfrm>
          </p:grpSpPr>
          <p:sp>
            <p:nvSpPr>
              <p:cNvPr id="33" name="Can 76"/>
              <p:cNvSpPr/>
              <p:nvPr/>
            </p:nvSpPr>
            <p:spPr>
              <a:xfrm>
                <a:off x="3787526" y="1872287"/>
                <a:ext cx="782384" cy="824077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Can 77"/>
              <p:cNvSpPr/>
              <p:nvPr/>
            </p:nvSpPr>
            <p:spPr>
              <a:xfrm>
                <a:off x="3882738" y="1962980"/>
                <a:ext cx="782384" cy="824076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Can 78"/>
              <p:cNvSpPr/>
              <p:nvPr/>
            </p:nvSpPr>
            <p:spPr>
              <a:xfrm>
                <a:off x="3979322" y="2068916"/>
                <a:ext cx="782384" cy="824076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1764204" y="4920120"/>
            <a:ext cx="5040560" cy="1389993"/>
            <a:chOff x="1066800" y="1447800"/>
            <a:chExt cx="7713851" cy="1792838"/>
          </a:xfrm>
        </p:grpSpPr>
        <p:grpSp>
          <p:nvGrpSpPr>
            <p:cNvPr id="40" name="组合 33"/>
            <p:cNvGrpSpPr/>
            <p:nvPr/>
          </p:nvGrpSpPr>
          <p:grpSpPr>
            <a:xfrm>
              <a:off x="1066800" y="1828800"/>
              <a:ext cx="7713851" cy="1411838"/>
              <a:chOff x="1066800" y="1828800"/>
              <a:chExt cx="7713851" cy="1411838"/>
            </a:xfrm>
          </p:grpSpPr>
          <p:sp>
            <p:nvSpPr>
              <p:cNvPr id="49" name="Can 73"/>
              <p:cNvSpPr/>
              <p:nvPr/>
            </p:nvSpPr>
            <p:spPr>
              <a:xfrm>
                <a:off x="1066800" y="1828800"/>
                <a:ext cx="782384" cy="824077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Straight Arrow Connector 74"/>
              <p:cNvCxnSpPr>
                <a:stCxn id="49" idx="4"/>
                <a:endCxn id="51" idx="1"/>
              </p:cNvCxnSpPr>
              <p:nvPr/>
            </p:nvCxnSpPr>
            <p:spPr>
              <a:xfrm>
                <a:off x="1849184" y="2240839"/>
                <a:ext cx="537796" cy="51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75"/>
              <p:cNvSpPr/>
              <p:nvPr/>
            </p:nvSpPr>
            <p:spPr>
              <a:xfrm>
                <a:off x="2386980" y="2016987"/>
                <a:ext cx="910005" cy="550618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iter</a:t>
                </a:r>
                <a:r>
                  <a:rPr 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1</a:t>
                </a:r>
              </a:p>
            </p:txBody>
          </p:sp>
          <p:cxnSp>
            <p:nvCxnSpPr>
              <p:cNvPr id="52" name="Straight Arrow Connector 76"/>
              <p:cNvCxnSpPr>
                <a:stCxn id="51" idx="3"/>
              </p:cNvCxnSpPr>
              <p:nvPr/>
            </p:nvCxnSpPr>
            <p:spPr>
              <a:xfrm flipV="1">
                <a:off x="3296985" y="2240841"/>
                <a:ext cx="322150" cy="51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77"/>
              <p:cNvCxnSpPr>
                <a:endCxn id="54" idx="1"/>
              </p:cNvCxnSpPr>
              <p:nvPr/>
            </p:nvCxnSpPr>
            <p:spPr>
              <a:xfrm>
                <a:off x="4495800" y="2240837"/>
                <a:ext cx="621286" cy="51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78"/>
              <p:cNvSpPr/>
              <p:nvPr/>
            </p:nvSpPr>
            <p:spPr>
              <a:xfrm>
                <a:off x="5117086" y="2016987"/>
                <a:ext cx="910005" cy="550618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iter</a:t>
                </a:r>
                <a:r>
                  <a:rPr 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2</a:t>
                </a:r>
              </a:p>
            </p:txBody>
          </p:sp>
          <p:cxnSp>
            <p:nvCxnSpPr>
              <p:cNvPr id="55" name="Straight Arrow Connector 79"/>
              <p:cNvCxnSpPr>
                <a:stCxn id="54" idx="3"/>
              </p:cNvCxnSpPr>
              <p:nvPr/>
            </p:nvCxnSpPr>
            <p:spPr>
              <a:xfrm flipV="1">
                <a:off x="6027092" y="2240841"/>
                <a:ext cx="338327" cy="51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80"/>
              <p:cNvCxnSpPr/>
              <p:nvPr/>
            </p:nvCxnSpPr>
            <p:spPr>
              <a:xfrm>
                <a:off x="7239000" y="2251214"/>
                <a:ext cx="5916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81"/>
              <p:cNvSpPr txBox="1"/>
              <p:nvPr/>
            </p:nvSpPr>
            <p:spPr>
              <a:xfrm>
                <a:off x="7828107" y="2027362"/>
                <a:ext cx="952544" cy="57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bel"/>
                  </a:rPr>
                  <a:t>.  .  .</a:t>
                </a:r>
              </a:p>
            </p:txBody>
          </p:sp>
          <p:sp>
            <p:nvSpPr>
              <p:cNvPr id="58" name="TextBox 84"/>
              <p:cNvSpPr txBox="1"/>
              <p:nvPr/>
            </p:nvSpPr>
            <p:spPr>
              <a:xfrm>
                <a:off x="1066800" y="2667126"/>
                <a:ext cx="1000150" cy="573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bel"/>
                  </a:rPr>
                  <a:t>Input</a:t>
                </a:r>
              </a:p>
            </p:txBody>
          </p:sp>
        </p:grpSp>
        <p:grpSp>
          <p:nvGrpSpPr>
            <p:cNvPr id="41" name="Group 111"/>
            <p:cNvGrpSpPr/>
            <p:nvPr/>
          </p:nvGrpSpPr>
          <p:grpSpPr>
            <a:xfrm>
              <a:off x="3573767" y="1447800"/>
              <a:ext cx="1312636" cy="1724328"/>
              <a:chOff x="2784930" y="2345019"/>
              <a:chExt cx="1312636" cy="1724328"/>
            </a:xfrm>
          </p:grpSpPr>
          <p:pic>
            <p:nvPicPr>
              <p:cNvPr id="46" name="Picture 115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47" name="Picture 117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48" name="Picture 118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  <p:grpSp>
          <p:nvGrpSpPr>
            <p:cNvPr id="42" name="Group 119"/>
            <p:cNvGrpSpPr/>
            <p:nvPr/>
          </p:nvGrpSpPr>
          <p:grpSpPr>
            <a:xfrm>
              <a:off x="6307364" y="1456325"/>
              <a:ext cx="1312636" cy="1724328"/>
              <a:chOff x="2784930" y="2345019"/>
              <a:chExt cx="1312636" cy="1724328"/>
            </a:xfrm>
          </p:grpSpPr>
          <p:pic>
            <p:nvPicPr>
              <p:cNvPr id="43" name="Picture 120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44" name="Picture 121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45" name="Picture 122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028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zh-CN" dirty="0"/>
              <a:t>运行架构和解析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85" y="1144513"/>
            <a:ext cx="7991475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12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zh-CN" dirty="0"/>
              <a:t>运行架构和解析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86" y="1413570"/>
            <a:ext cx="79629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zh-CN" dirty="0"/>
              <a:t>运行架构和解析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53878" y="1720840"/>
            <a:ext cx="8136904" cy="3970318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以下</a:t>
            </a:r>
            <a:r>
              <a:rPr lang="zh-CN" altLang="en-US" dirty="0">
                <a:latin typeface="+mn-ea"/>
                <a:ea typeface="+mn-ea"/>
              </a:rPr>
              <a:t>是一份</a:t>
            </a:r>
            <a:r>
              <a:rPr lang="en-US" altLang="zh-CN" dirty="0">
                <a:latin typeface="+mn-ea"/>
                <a:ea typeface="+mn-ea"/>
              </a:rPr>
              <a:t>spark-submit</a:t>
            </a:r>
            <a:r>
              <a:rPr lang="zh-CN" altLang="en-US" dirty="0">
                <a:latin typeface="+mn-ea"/>
                <a:ea typeface="+mn-ea"/>
              </a:rPr>
              <a:t>命令的示例，大家可以参考一下，并根据自己的实际情况进行调节：</a:t>
            </a:r>
          </a:p>
          <a:p>
            <a:endParaRPr lang="zh-CN" altLang="en-US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./bin/spark-submit \</a:t>
            </a:r>
          </a:p>
          <a:p>
            <a:r>
              <a:rPr lang="en-US" altLang="zh-CN" dirty="0">
                <a:latin typeface="+mn-ea"/>
                <a:ea typeface="+mn-ea"/>
              </a:rPr>
              <a:t>  --master yarn-cluster \</a:t>
            </a:r>
          </a:p>
          <a:p>
            <a:r>
              <a:rPr lang="en-US" altLang="zh-CN" dirty="0">
                <a:latin typeface="+mn-ea"/>
                <a:ea typeface="+mn-ea"/>
              </a:rPr>
              <a:t>  --</a:t>
            </a:r>
            <a:r>
              <a:rPr lang="en-US" altLang="zh-CN" dirty="0" err="1">
                <a:latin typeface="+mn-ea"/>
                <a:ea typeface="+mn-ea"/>
              </a:rPr>
              <a:t>num</a:t>
            </a:r>
            <a:r>
              <a:rPr lang="en-US" altLang="zh-CN" dirty="0">
                <a:latin typeface="+mn-ea"/>
                <a:ea typeface="+mn-ea"/>
              </a:rPr>
              <a:t>-executors 100 \</a:t>
            </a:r>
          </a:p>
          <a:p>
            <a:r>
              <a:rPr lang="en-US" altLang="zh-CN" dirty="0">
                <a:latin typeface="+mn-ea"/>
                <a:ea typeface="+mn-ea"/>
              </a:rPr>
              <a:t>  --executor-memory 6G \</a:t>
            </a:r>
          </a:p>
          <a:p>
            <a:r>
              <a:rPr lang="en-US" altLang="zh-CN" dirty="0">
                <a:latin typeface="+mn-ea"/>
                <a:ea typeface="+mn-ea"/>
              </a:rPr>
              <a:t>  --executor-cores 4 \</a:t>
            </a:r>
          </a:p>
          <a:p>
            <a:r>
              <a:rPr lang="en-US" altLang="zh-CN" dirty="0">
                <a:latin typeface="+mn-ea"/>
                <a:ea typeface="+mn-ea"/>
              </a:rPr>
              <a:t>  --driver-memory 1G \</a:t>
            </a:r>
          </a:p>
          <a:p>
            <a:r>
              <a:rPr lang="en-US" altLang="zh-CN" dirty="0">
                <a:latin typeface="+mn-ea"/>
                <a:ea typeface="+mn-ea"/>
              </a:rPr>
              <a:t>  --</a:t>
            </a:r>
            <a:r>
              <a:rPr lang="en-US" altLang="zh-CN" dirty="0" err="1">
                <a:latin typeface="+mn-ea"/>
                <a:ea typeface="+mn-ea"/>
              </a:rPr>
              <a:t>conf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spark.default.parallelism</a:t>
            </a:r>
            <a:r>
              <a:rPr lang="en-US" altLang="zh-CN" dirty="0">
                <a:latin typeface="+mn-ea"/>
                <a:ea typeface="+mn-ea"/>
              </a:rPr>
              <a:t>=1000 \</a:t>
            </a:r>
          </a:p>
          <a:p>
            <a:r>
              <a:rPr lang="en-US" altLang="zh-CN" dirty="0">
                <a:latin typeface="+mn-ea"/>
                <a:ea typeface="+mn-ea"/>
              </a:rPr>
              <a:t>  --</a:t>
            </a:r>
            <a:r>
              <a:rPr lang="en-US" altLang="zh-CN" dirty="0" err="1">
                <a:latin typeface="+mn-ea"/>
                <a:ea typeface="+mn-ea"/>
              </a:rPr>
              <a:t>conf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spark.storage.memoryFraction</a:t>
            </a:r>
            <a:r>
              <a:rPr lang="en-US" altLang="zh-CN" dirty="0">
                <a:latin typeface="+mn-ea"/>
                <a:ea typeface="+mn-ea"/>
              </a:rPr>
              <a:t>=0.5 \</a:t>
            </a:r>
          </a:p>
          <a:p>
            <a:r>
              <a:rPr lang="en-US" altLang="zh-CN" dirty="0">
                <a:latin typeface="+mn-ea"/>
                <a:ea typeface="+mn-ea"/>
              </a:rPr>
              <a:t>  --</a:t>
            </a:r>
            <a:r>
              <a:rPr lang="en-US" altLang="zh-CN" dirty="0" err="1">
                <a:latin typeface="+mn-ea"/>
                <a:ea typeface="+mn-ea"/>
              </a:rPr>
              <a:t>conf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spark.shuffle.memoryFraction</a:t>
            </a:r>
            <a:r>
              <a:rPr lang="en-US" altLang="zh-CN" dirty="0">
                <a:latin typeface="+mn-ea"/>
                <a:ea typeface="+mn-ea"/>
              </a:rPr>
              <a:t>=0.3 </a:t>
            </a:r>
            <a:r>
              <a:rPr lang="en-US" altLang="zh-CN" dirty="0" smtClean="0">
                <a:latin typeface="+mn-ea"/>
                <a:ea typeface="+mn-ea"/>
              </a:rPr>
              <a:t>\</a:t>
            </a:r>
          </a:p>
          <a:p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85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Spark</a:t>
            </a:r>
            <a:r>
              <a:rPr lang="zh-CN" altLang="zh-CN" dirty="0"/>
              <a:t>运行架构和解析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2" y="1189187"/>
            <a:ext cx="8928992" cy="498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Spark</a:t>
            </a:r>
            <a:r>
              <a:rPr lang="zh-CN" altLang="zh-CN" dirty="0"/>
              <a:t>运行架构和解析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6" y="126976"/>
            <a:ext cx="10599918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40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zh-CN" dirty="0"/>
              <a:t>性能优化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原则一：避免创建重复的</a:t>
            </a:r>
            <a:r>
              <a:rPr lang="en-US" altLang="zh-CN" b="1" dirty="0"/>
              <a:t>RDD</a:t>
            </a:r>
          </a:p>
          <a:p>
            <a:pPr marL="0" indent="0">
              <a:buNone/>
            </a:pPr>
            <a:r>
              <a:rPr lang="zh-CN" altLang="en-US" dirty="0"/>
              <a:t>对于同一份数据，只应该创建一个</a:t>
            </a:r>
            <a:r>
              <a:rPr lang="en-US" altLang="zh-CN" dirty="0"/>
              <a:t>RDD</a:t>
            </a:r>
            <a:r>
              <a:rPr lang="zh-CN" altLang="en-US" dirty="0"/>
              <a:t>，不能创建多个</a:t>
            </a:r>
            <a:r>
              <a:rPr lang="en-US" altLang="zh-CN" dirty="0"/>
              <a:t>RDD</a:t>
            </a:r>
            <a:r>
              <a:rPr lang="zh-CN" altLang="en-US" dirty="0"/>
              <a:t>来代表同一份数据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原则二：尽可能复用同一个</a:t>
            </a:r>
            <a:r>
              <a:rPr lang="en-US" altLang="zh-CN" b="1" dirty="0"/>
              <a:t>RDD</a:t>
            </a:r>
          </a:p>
          <a:p>
            <a:pPr marL="0" indent="0">
              <a:buNone/>
            </a:pPr>
            <a:r>
              <a:rPr lang="zh-CN" altLang="en-US" dirty="0"/>
              <a:t>在对不同的数据执行算子操作时还要尽可能地复用一个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原则三：对多次使用的</a:t>
            </a:r>
            <a:r>
              <a:rPr lang="en-US" altLang="zh-CN" b="1" dirty="0"/>
              <a:t>RDD</a:t>
            </a:r>
            <a:r>
              <a:rPr lang="zh-CN" altLang="en-US" b="1" dirty="0"/>
              <a:t>进行持久</a:t>
            </a:r>
            <a:r>
              <a:rPr lang="zh-CN" altLang="en-US" b="1" dirty="0" smtClean="0"/>
              <a:t>化</a:t>
            </a:r>
            <a:endParaRPr lang="en-US" altLang="zh-CN" b="1" dirty="0" smtClean="0"/>
          </a:p>
          <a:p>
            <a:r>
              <a:rPr lang="zh-CN" altLang="en-US" b="1" dirty="0"/>
              <a:t>原则四：尽量避免使用</a:t>
            </a:r>
            <a:r>
              <a:rPr lang="en-US" altLang="zh-CN" b="1" dirty="0"/>
              <a:t>shuffle</a:t>
            </a:r>
            <a:r>
              <a:rPr lang="zh-CN" altLang="en-US" b="1" dirty="0"/>
              <a:t>类算子</a:t>
            </a:r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4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zh-CN" dirty="0"/>
              <a:t>性能优化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原则五：</a:t>
            </a:r>
            <a:r>
              <a:rPr lang="zh-CN" altLang="en-US" b="1" dirty="0"/>
              <a:t>使用高性能的算子</a:t>
            </a:r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reduceByKey</a:t>
            </a:r>
            <a:r>
              <a:rPr lang="en-US" altLang="zh-CN" dirty="0"/>
              <a:t>/</a:t>
            </a:r>
            <a:r>
              <a:rPr lang="en-US" altLang="zh-CN" dirty="0" err="1"/>
              <a:t>aggregateByKey</a:t>
            </a:r>
            <a:r>
              <a:rPr lang="zh-CN" altLang="en-US" dirty="0"/>
              <a:t>替代</a:t>
            </a:r>
            <a:r>
              <a:rPr lang="en-US" altLang="zh-CN" dirty="0" err="1" smtClean="0"/>
              <a:t>groupByKey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fr-FR" dirty="0"/>
              <a:t>使用</a:t>
            </a:r>
            <a:r>
              <a:rPr lang="fr-FR" altLang="zh-CN" dirty="0"/>
              <a:t>mapPartitions</a:t>
            </a:r>
            <a:r>
              <a:rPr lang="zh-CN" altLang="fr-FR" dirty="0"/>
              <a:t>替代普通</a:t>
            </a:r>
            <a:r>
              <a:rPr lang="fr-FR" altLang="zh-CN" dirty="0" smtClean="0"/>
              <a:t>map</a:t>
            </a:r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foreachPartitions</a:t>
            </a:r>
            <a:r>
              <a:rPr lang="zh-CN" altLang="en-US" dirty="0"/>
              <a:t>替代</a:t>
            </a:r>
            <a:r>
              <a:rPr lang="en-US" altLang="zh-CN" dirty="0" err="1" smtClean="0"/>
              <a:t>foreach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filter</a:t>
            </a:r>
            <a:r>
              <a:rPr lang="zh-CN" altLang="en-US" dirty="0"/>
              <a:t>之后进行</a:t>
            </a:r>
            <a:r>
              <a:rPr lang="en-US" altLang="zh-CN" dirty="0"/>
              <a:t>coalesce</a:t>
            </a:r>
            <a:r>
              <a:rPr lang="zh-CN" altLang="en-US" dirty="0"/>
              <a:t>操作</a:t>
            </a:r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repartitionAndSortWithinPartitions</a:t>
            </a:r>
            <a:r>
              <a:rPr lang="zh-CN" altLang="en-US" dirty="0"/>
              <a:t>替代</a:t>
            </a:r>
            <a:r>
              <a:rPr lang="en-US" altLang="zh-CN" dirty="0"/>
              <a:t>repartition</a:t>
            </a:r>
            <a:r>
              <a:rPr lang="zh-CN" altLang="en-US" dirty="0"/>
              <a:t>与</a:t>
            </a:r>
            <a:r>
              <a:rPr lang="en-US" altLang="zh-CN" dirty="0"/>
              <a:t>sort</a:t>
            </a:r>
            <a:r>
              <a:rPr lang="zh-CN" altLang="en-US" dirty="0"/>
              <a:t>类操作</a:t>
            </a:r>
          </a:p>
          <a:p>
            <a:r>
              <a:rPr lang="zh-CN" altLang="en-US" b="1" dirty="0" smtClean="0"/>
              <a:t>原则六：</a:t>
            </a:r>
            <a:r>
              <a:rPr lang="zh-CN" altLang="en-US" b="1" dirty="0"/>
              <a:t>广播大变量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1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37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Spark</a:t>
            </a:r>
            <a:r>
              <a:rPr lang="zh-CN" altLang="zh-CN" dirty="0"/>
              <a:t>概述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02" y="1081806"/>
            <a:ext cx="7776864" cy="522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6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Spark</a:t>
            </a:r>
            <a:r>
              <a:rPr lang="zh-CN" altLang="zh-CN" dirty="0"/>
              <a:t>概述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844" y="1284618"/>
            <a:ext cx="7507065" cy="452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8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Spark</a:t>
            </a:r>
            <a:r>
              <a:rPr lang="zh-CN" altLang="zh-CN" dirty="0"/>
              <a:t>概述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9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862" y="1021959"/>
            <a:ext cx="8064896" cy="2839883"/>
          </a:xfrm>
          <a:prstGeom prst="rect">
            <a:avLst/>
          </a:prstGeom>
        </p:spPr>
      </p:pic>
      <p:sp>
        <p:nvSpPr>
          <p:cNvPr id="60" name="内容占位符 2"/>
          <p:cNvSpPr txBox="1">
            <a:spLocks/>
          </p:cNvSpPr>
          <p:nvPr/>
        </p:nvSpPr>
        <p:spPr bwMode="auto">
          <a:xfrm>
            <a:off x="341710" y="3357786"/>
            <a:ext cx="11737304" cy="2808312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Spark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UC Berkeley AMP lab</a:t>
            </a:r>
            <a:r>
              <a:rPr lang="zh-CN" altLang="en-US" dirty="0" smtClean="0"/>
              <a:t>所开源的类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的通用并行框架，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，拥有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所具有的优点；但不同于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的是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中间输出结果可以保存在内存中，从而不再需要读写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能更好地适用于数据挖掘与机器学习等需要迭代的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的算法。</a:t>
            </a:r>
            <a:endParaRPr lang="en-US" altLang="zh-CN" dirty="0" smtClean="0"/>
          </a:p>
          <a:p>
            <a:r>
              <a:rPr lang="en-US" altLang="zh-CN" dirty="0" smtClean="0"/>
              <a:t>Spark</a:t>
            </a:r>
            <a:r>
              <a:rPr lang="zh-CN" altLang="en-US" dirty="0" smtClean="0"/>
              <a:t>是一个大数据分布式编程框架，不仅实现了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的算子</a:t>
            </a:r>
            <a:r>
              <a:rPr lang="en-US" altLang="zh-CN" dirty="0" smtClean="0"/>
              <a:t>map 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函数及计算模型，还提供更为丰富的算子，如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groupByKey</a:t>
            </a:r>
            <a:r>
              <a:rPr lang="zh-CN" altLang="en-US" dirty="0" smtClean="0"/>
              <a:t>等。是一个用来实现快速通用的集群计算平台。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6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zh-CN" dirty="0"/>
              <a:t>现状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1208345"/>
            <a:ext cx="479923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reeform 3"/>
          <p:cNvSpPr/>
          <p:nvPr/>
        </p:nvSpPr>
        <p:spPr>
          <a:xfrm>
            <a:off x="4305504" y="2743615"/>
            <a:ext cx="6343844" cy="43583"/>
          </a:xfrm>
          <a:custGeom>
            <a:avLst/>
            <a:gdLst>
              <a:gd name="connsiteX0" fmla="*/ 12700 w 6343844"/>
              <a:gd name="connsiteY0" fmla="*/ 12700 h 43583"/>
              <a:gd name="connsiteX1" fmla="*/ 6331144 w 6343844"/>
              <a:gd name="connsiteY1" fmla="*/ 30883 h 43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43844" h="43583">
                <a:moveTo>
                  <a:pt x="12700" y="12700"/>
                </a:moveTo>
                <a:lnTo>
                  <a:pt x="6331144" y="30883"/>
                </a:lnTo>
              </a:path>
            </a:pathLst>
          </a:custGeom>
          <a:ln w="25400">
            <a:solidFill>
              <a:srgbClr val="2DA6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0549333" y="2718877"/>
            <a:ext cx="112521" cy="110839"/>
          </a:xfrm>
          <a:custGeom>
            <a:avLst/>
            <a:gdLst>
              <a:gd name="connsiteX0" fmla="*/ 112521 w 112521"/>
              <a:gd name="connsiteY0" fmla="*/ 55693 h 110839"/>
              <a:gd name="connsiteX1" fmla="*/ 17356 w 112521"/>
              <a:gd name="connsiteY1" fmla="*/ 110839 h 110839"/>
              <a:gd name="connsiteX2" fmla="*/ 17356 w 112521"/>
              <a:gd name="connsiteY2" fmla="*/ 110839 h 110839"/>
              <a:gd name="connsiteX3" fmla="*/ 0 w 112521"/>
              <a:gd name="connsiteY3" fmla="*/ 106219 h 110839"/>
              <a:gd name="connsiteX4" fmla="*/ 0 w 112521"/>
              <a:gd name="connsiteY4" fmla="*/ 106219 h 110839"/>
              <a:gd name="connsiteX5" fmla="*/ 4621 w 112521"/>
              <a:gd name="connsiteY5" fmla="*/ 88862 h 110839"/>
              <a:gd name="connsiteX6" fmla="*/ 62112 w 112521"/>
              <a:gd name="connsiteY6" fmla="*/ 55548 h 110839"/>
              <a:gd name="connsiteX7" fmla="*/ 4813 w 112521"/>
              <a:gd name="connsiteY7" fmla="*/ 21902 h 110839"/>
              <a:gd name="connsiteX8" fmla="*/ 4813 w 112521"/>
              <a:gd name="connsiteY8" fmla="*/ 21902 h 110839"/>
              <a:gd name="connsiteX9" fmla="*/ 293 w 112521"/>
              <a:gd name="connsiteY9" fmla="*/ 4520 h 110839"/>
              <a:gd name="connsiteX10" fmla="*/ 293 w 112521"/>
              <a:gd name="connsiteY10" fmla="*/ 4520 h 110839"/>
              <a:gd name="connsiteX11" fmla="*/ 293 w 112521"/>
              <a:gd name="connsiteY11" fmla="*/ 4520 h 110839"/>
              <a:gd name="connsiteX12" fmla="*/ 17676 w 112521"/>
              <a:gd name="connsiteY12" fmla="*/ 0 h 110839"/>
              <a:gd name="connsiteX13" fmla="*/ 112521 w 112521"/>
              <a:gd name="connsiteY13" fmla="*/ 55693 h 1108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12521" h="110839">
                <a:moveTo>
                  <a:pt x="112521" y="55693"/>
                </a:moveTo>
                <a:lnTo>
                  <a:pt x="17356" y="110839"/>
                </a:lnTo>
                <a:lnTo>
                  <a:pt x="17356" y="110839"/>
                </a:lnTo>
                <a:cubicBezTo>
                  <a:pt x="11287" y="114356"/>
                  <a:pt x="3516" y="112287"/>
                  <a:pt x="0" y="106219"/>
                </a:cubicBezTo>
                <a:lnTo>
                  <a:pt x="0" y="106219"/>
                </a:lnTo>
                <a:cubicBezTo>
                  <a:pt x="-3516" y="100149"/>
                  <a:pt x="-1447" y="92379"/>
                  <a:pt x="4621" y="88862"/>
                </a:cubicBezTo>
                <a:lnTo>
                  <a:pt x="62112" y="55548"/>
                </a:lnTo>
                <a:lnTo>
                  <a:pt x="4813" y="21902"/>
                </a:lnTo>
                <a:lnTo>
                  <a:pt x="4813" y="21902"/>
                </a:lnTo>
                <a:cubicBezTo>
                  <a:pt x="-1234" y="18351"/>
                  <a:pt x="-3258" y="10568"/>
                  <a:pt x="293" y="4520"/>
                </a:cubicBezTo>
                <a:cubicBezTo>
                  <a:pt x="293" y="4520"/>
                  <a:pt x="293" y="4520"/>
                  <a:pt x="293" y="4520"/>
                </a:cubicBezTo>
                <a:lnTo>
                  <a:pt x="293" y="4520"/>
                </a:lnTo>
                <a:cubicBezTo>
                  <a:pt x="3844" y="-1527"/>
                  <a:pt x="11627" y="-3552"/>
                  <a:pt x="17676" y="0"/>
                </a:cubicBezTo>
                <a:lnTo>
                  <a:pt x="112521" y="55693"/>
                </a:lnTo>
              </a:path>
            </a:pathLst>
          </a:custGeom>
          <a:solidFill>
            <a:srgbClr val="2DA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037094" y="3159063"/>
            <a:ext cx="927099" cy="927099"/>
          </a:xfrm>
          <a:custGeom>
            <a:avLst/>
            <a:gdLst>
              <a:gd name="connsiteX0" fmla="*/ 6350 w 927099"/>
              <a:gd name="connsiteY0" fmla="*/ 6350 h 927099"/>
              <a:gd name="connsiteX1" fmla="*/ 920749 w 927099"/>
              <a:gd name="connsiteY1" fmla="*/ 6350 h 927099"/>
              <a:gd name="connsiteX2" fmla="*/ 920749 w 927099"/>
              <a:gd name="connsiteY2" fmla="*/ 920749 h 927099"/>
              <a:gd name="connsiteX3" fmla="*/ 6350 w 927099"/>
              <a:gd name="connsiteY3" fmla="*/ 920749 h 927099"/>
              <a:gd name="connsiteX4" fmla="*/ 6350 w 927099"/>
              <a:gd name="connsiteY4" fmla="*/ 6350 h 927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099" h="927099">
                <a:moveTo>
                  <a:pt x="6350" y="6350"/>
                </a:moveTo>
                <a:lnTo>
                  <a:pt x="920749" y="6350"/>
                </a:lnTo>
                <a:lnTo>
                  <a:pt x="920749" y="920749"/>
                </a:lnTo>
                <a:lnTo>
                  <a:pt x="6350" y="92074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8A4C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488669" y="2749719"/>
            <a:ext cx="50799" cy="312378"/>
          </a:xfrm>
          <a:custGeom>
            <a:avLst/>
            <a:gdLst>
              <a:gd name="connsiteX0" fmla="*/ 12700 w 50799"/>
              <a:gd name="connsiteY0" fmla="*/ 12700 h 312378"/>
              <a:gd name="connsiteX1" fmla="*/ 12700 w 50799"/>
              <a:gd name="connsiteY1" fmla="*/ 299678 h 312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99" h="312378">
                <a:moveTo>
                  <a:pt x="12700" y="12700"/>
                </a:moveTo>
                <a:lnTo>
                  <a:pt x="12700" y="299678"/>
                </a:lnTo>
              </a:path>
            </a:pathLst>
          </a:custGeom>
          <a:ln w="25400">
            <a:solidFill>
              <a:srgbClr val="2DA6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198014" y="2761683"/>
            <a:ext cx="50799" cy="312378"/>
          </a:xfrm>
          <a:custGeom>
            <a:avLst/>
            <a:gdLst>
              <a:gd name="connsiteX0" fmla="*/ 12700 w 50799"/>
              <a:gd name="connsiteY0" fmla="*/ 12700 h 312378"/>
              <a:gd name="connsiteX1" fmla="*/ 12700 w 50799"/>
              <a:gd name="connsiteY1" fmla="*/ 299678 h 312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99" h="312378">
                <a:moveTo>
                  <a:pt x="12700" y="12700"/>
                </a:moveTo>
                <a:lnTo>
                  <a:pt x="12700" y="299678"/>
                </a:lnTo>
              </a:path>
            </a:pathLst>
          </a:custGeom>
          <a:ln w="25400">
            <a:solidFill>
              <a:srgbClr val="2DA6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797698" y="2761683"/>
            <a:ext cx="50799" cy="312378"/>
          </a:xfrm>
          <a:custGeom>
            <a:avLst/>
            <a:gdLst>
              <a:gd name="connsiteX0" fmla="*/ 12700 w 50799"/>
              <a:gd name="connsiteY0" fmla="*/ 12700 h 312378"/>
              <a:gd name="connsiteX1" fmla="*/ 12701 w 50799"/>
              <a:gd name="connsiteY1" fmla="*/ 299678 h 312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99" h="312378">
                <a:moveTo>
                  <a:pt x="12700" y="12700"/>
                </a:moveTo>
                <a:lnTo>
                  <a:pt x="12701" y="299678"/>
                </a:lnTo>
              </a:path>
            </a:pathLst>
          </a:custGeom>
          <a:ln w="25400">
            <a:solidFill>
              <a:srgbClr val="2DA6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9434017" y="2767789"/>
            <a:ext cx="50799" cy="312378"/>
          </a:xfrm>
          <a:custGeom>
            <a:avLst/>
            <a:gdLst>
              <a:gd name="connsiteX0" fmla="*/ 12700 w 50799"/>
              <a:gd name="connsiteY0" fmla="*/ 12700 h 312378"/>
              <a:gd name="connsiteX1" fmla="*/ 12701 w 50799"/>
              <a:gd name="connsiteY1" fmla="*/ 299678 h 312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99" h="312378">
                <a:moveTo>
                  <a:pt x="12700" y="12700"/>
                </a:moveTo>
                <a:lnTo>
                  <a:pt x="12701" y="299678"/>
                </a:lnTo>
              </a:path>
            </a:pathLst>
          </a:custGeom>
          <a:ln w="25400">
            <a:solidFill>
              <a:srgbClr val="2DA6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746439" y="3152710"/>
            <a:ext cx="927099" cy="927099"/>
          </a:xfrm>
          <a:custGeom>
            <a:avLst/>
            <a:gdLst>
              <a:gd name="connsiteX0" fmla="*/ 6350 w 927099"/>
              <a:gd name="connsiteY0" fmla="*/ 6350 h 927099"/>
              <a:gd name="connsiteX1" fmla="*/ 920749 w 927099"/>
              <a:gd name="connsiteY1" fmla="*/ 6350 h 927099"/>
              <a:gd name="connsiteX2" fmla="*/ 920749 w 927099"/>
              <a:gd name="connsiteY2" fmla="*/ 920749 h 927099"/>
              <a:gd name="connsiteX3" fmla="*/ 6350 w 927099"/>
              <a:gd name="connsiteY3" fmla="*/ 920749 h 927099"/>
              <a:gd name="connsiteX4" fmla="*/ 6350 w 927099"/>
              <a:gd name="connsiteY4" fmla="*/ 6350 h 927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099" h="927099">
                <a:moveTo>
                  <a:pt x="6350" y="6350"/>
                </a:moveTo>
                <a:lnTo>
                  <a:pt x="920749" y="6350"/>
                </a:lnTo>
                <a:lnTo>
                  <a:pt x="920749" y="920749"/>
                </a:lnTo>
                <a:lnTo>
                  <a:pt x="6350" y="92074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8A4C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346124" y="3152710"/>
            <a:ext cx="927100" cy="927099"/>
          </a:xfrm>
          <a:custGeom>
            <a:avLst/>
            <a:gdLst>
              <a:gd name="connsiteX0" fmla="*/ 6350 w 927100"/>
              <a:gd name="connsiteY0" fmla="*/ 6350 h 927099"/>
              <a:gd name="connsiteX1" fmla="*/ 920750 w 927100"/>
              <a:gd name="connsiteY1" fmla="*/ 6350 h 927099"/>
              <a:gd name="connsiteX2" fmla="*/ 920750 w 927100"/>
              <a:gd name="connsiteY2" fmla="*/ 920749 h 927099"/>
              <a:gd name="connsiteX3" fmla="*/ 6350 w 927100"/>
              <a:gd name="connsiteY3" fmla="*/ 920749 h 927099"/>
              <a:gd name="connsiteX4" fmla="*/ 6350 w 927100"/>
              <a:gd name="connsiteY4" fmla="*/ 6350 h 927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100" h="927099">
                <a:moveTo>
                  <a:pt x="6350" y="6350"/>
                </a:moveTo>
                <a:lnTo>
                  <a:pt x="920750" y="6350"/>
                </a:lnTo>
                <a:lnTo>
                  <a:pt x="920750" y="920749"/>
                </a:lnTo>
                <a:lnTo>
                  <a:pt x="6350" y="92074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8A4C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982200" y="3158566"/>
            <a:ext cx="927100" cy="927099"/>
          </a:xfrm>
          <a:custGeom>
            <a:avLst/>
            <a:gdLst>
              <a:gd name="connsiteX0" fmla="*/ 6350 w 927100"/>
              <a:gd name="connsiteY0" fmla="*/ 6350 h 927099"/>
              <a:gd name="connsiteX1" fmla="*/ 920750 w 927100"/>
              <a:gd name="connsiteY1" fmla="*/ 6350 h 927099"/>
              <a:gd name="connsiteX2" fmla="*/ 920750 w 927100"/>
              <a:gd name="connsiteY2" fmla="*/ 920749 h 927099"/>
              <a:gd name="connsiteX3" fmla="*/ 6350 w 927100"/>
              <a:gd name="connsiteY3" fmla="*/ 920749 h 927099"/>
              <a:gd name="connsiteX4" fmla="*/ 6350 w 927100"/>
              <a:gd name="connsiteY4" fmla="*/ 6350 h 927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100" h="927099">
                <a:moveTo>
                  <a:pt x="6350" y="6350"/>
                </a:moveTo>
                <a:lnTo>
                  <a:pt x="920750" y="6350"/>
                </a:lnTo>
                <a:lnTo>
                  <a:pt x="920750" y="920749"/>
                </a:lnTo>
                <a:lnTo>
                  <a:pt x="6350" y="92074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8A4C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1426" y="2637706"/>
            <a:ext cx="6845300" cy="1524000"/>
          </a:xfrm>
          <a:prstGeom prst="rect">
            <a:avLst/>
          </a:prstGeom>
          <a:noFill/>
        </p:spPr>
      </p:pic>
      <p:sp>
        <p:nvSpPr>
          <p:cNvPr id="25" name="TextBox 1"/>
          <p:cNvSpPr txBox="1"/>
          <p:nvPr/>
        </p:nvSpPr>
        <p:spPr>
          <a:xfrm>
            <a:off x="4159226" y="3260006"/>
            <a:ext cx="673261" cy="7514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016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2009</a:t>
            </a:r>
            <a:r>
              <a:rPr lang="en-US" altLang="zh-CN" sz="12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年</a:t>
            </a:r>
          </a:p>
          <a:p>
            <a:pPr>
              <a:lnSpc>
                <a:spcPts val="1400"/>
              </a:lnSpc>
              <a:tabLst>
                <a:tab pos="101600" algn="l"/>
                <a:tab pos="266700" algn="l"/>
              </a:tabLst>
            </a:pPr>
            <a:r>
              <a:rPr lang="en-US" altLang="zh-CN" sz="12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AMPLab</a:t>
            </a:r>
            <a:r>
              <a:rPr lang="en-US" altLang="zh-CN" sz="12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启</a:t>
            </a:r>
          </a:p>
          <a:p>
            <a:pPr>
              <a:lnSpc>
                <a:spcPts val="1400"/>
              </a:lnSpc>
              <a:tabLst>
                <a:tab pos="101600" algn="l"/>
                <a:tab pos="266700" algn="l"/>
              </a:tabLst>
            </a:pPr>
            <a:r>
              <a:rPr lang="en-US" altLang="zh-CN" sz="12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动</a:t>
            </a:r>
            <a:r>
              <a:rPr lang="en-US" altLang="zh-CN" sz="12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Spark</a:t>
            </a:r>
            <a:r>
              <a:rPr lang="en-US" altLang="zh-CN" sz="12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项</a:t>
            </a:r>
          </a:p>
          <a:p>
            <a:pPr>
              <a:lnSpc>
                <a:spcPts val="1300"/>
              </a:lnSpc>
              <a:tabLst>
                <a:tab pos="1016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目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861026" y="3387006"/>
            <a:ext cx="6985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5400" algn="l"/>
                <a:tab pos="152400" algn="l"/>
              </a:tabLst>
            </a:pP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2013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6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月成</a:t>
            </a:r>
          </a:p>
          <a:p>
            <a:pPr>
              <a:lnSpc>
                <a:spcPts val="1200"/>
              </a:lnSpc>
              <a:tabLst>
                <a:tab pos="254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Apache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孵</a:t>
            </a:r>
          </a:p>
          <a:p>
            <a:pPr>
              <a:lnSpc>
                <a:spcPts val="1000"/>
              </a:lnSpc>
              <a:tabLst>
                <a:tab pos="254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化项目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7448526" y="3387006"/>
            <a:ext cx="6985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  <a:tab pos="165100" algn="l"/>
              </a:tabLst>
            </a:pP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2014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月成</a:t>
            </a:r>
          </a:p>
          <a:p>
            <a:pPr>
              <a:lnSpc>
                <a:spcPts val="1200"/>
              </a:lnSpc>
              <a:tabLst>
                <a:tab pos="381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Apache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顶</a:t>
            </a:r>
          </a:p>
          <a:p>
            <a:pPr>
              <a:lnSpc>
                <a:spcPts val="1000"/>
              </a:lnSpc>
              <a:tabLst>
                <a:tab pos="381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级项目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112226" y="3387006"/>
            <a:ext cx="58189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7.26</a:t>
            </a:r>
            <a:r>
              <a:rPr lang="zh-CN" altLang="en-US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发布</a:t>
            </a:r>
            <a:endParaRPr lang="en-US" altLang="zh-CN" sz="1000" dirty="0" smtClean="0">
              <a:solidFill>
                <a:srgbClr val="0B5A79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Spark2.0</a:t>
            </a:r>
            <a:r>
              <a:rPr lang="zh-CN" altLang="en-US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，</a:t>
            </a:r>
            <a:endParaRPr lang="en-US" altLang="zh-CN" sz="1000" dirty="0" smtClean="0">
              <a:solidFill>
                <a:srgbClr val="0B5A79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900+</a:t>
            </a:r>
          </a:p>
        </p:txBody>
      </p:sp>
    </p:spTree>
    <p:extLst>
      <p:ext uri="{BB962C8B-B14F-4D97-AF65-F5344CB8AC3E}">
        <p14:creationId xmlns:p14="http://schemas.microsoft.com/office/powerpoint/2010/main" val="41127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Spark</a:t>
            </a:r>
            <a:r>
              <a:rPr lang="zh-CN" altLang="zh-CN" dirty="0"/>
              <a:t>现状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862" y="1485578"/>
            <a:ext cx="8650361" cy="430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Spark</a:t>
            </a:r>
            <a:r>
              <a:rPr lang="zh-CN" altLang="zh-CN" dirty="0"/>
              <a:t>现状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41710" y="1361168"/>
            <a:ext cx="10515600" cy="40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544662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1089325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633987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2178649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Streaming</a:t>
            </a:r>
            <a:endParaRPr kumimoji="1" lang="zh-CN" altLang="en-US" dirty="0"/>
          </a:p>
        </p:txBody>
      </p:sp>
      <p:sp>
        <p:nvSpPr>
          <p:cNvPr id="6" name="幻灯片编号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54466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08932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33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178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723312" algn="l" defTabSz="108932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3267974" algn="l" defTabSz="108932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812637" algn="l" defTabSz="108932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4357299" algn="l" defTabSz="108932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959C0281-8486-024D-8594-AF96772ABDE0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38" y="1754762"/>
            <a:ext cx="7143921" cy="26698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60" y="4810626"/>
            <a:ext cx="6528276" cy="14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7053</TotalTime>
  <Words>1057</Words>
  <Application>Microsoft Office PowerPoint</Application>
  <PresentationFormat>自定义</PresentationFormat>
  <Paragraphs>200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Spark机器学习案例实战—02</vt:lpstr>
      <vt:lpstr>第二课 Spark基础</vt:lpstr>
      <vt:lpstr>1、Spark概述</vt:lpstr>
      <vt:lpstr>1、Spark概述</vt:lpstr>
      <vt:lpstr>1、Spark概述</vt:lpstr>
      <vt:lpstr>1、Spark概述</vt:lpstr>
      <vt:lpstr>2、Spark现状</vt:lpstr>
      <vt:lpstr>2、Spark现状</vt:lpstr>
      <vt:lpstr>2、Spark现状</vt:lpstr>
      <vt:lpstr>2、Spark现状</vt:lpstr>
      <vt:lpstr>2、Spark现状</vt:lpstr>
      <vt:lpstr>2、Spark现状</vt:lpstr>
      <vt:lpstr>2、Spark现状</vt:lpstr>
      <vt:lpstr>3、安装部署—编译</vt:lpstr>
      <vt:lpstr>3、安装部署—编译</vt:lpstr>
      <vt:lpstr>3、安装部署—编译</vt:lpstr>
      <vt:lpstr>3、安装部署—编译</vt:lpstr>
      <vt:lpstr>3、安装部署—编译</vt:lpstr>
      <vt:lpstr>3、安装部署—安装</vt:lpstr>
      <vt:lpstr>3、安装部署—安装</vt:lpstr>
      <vt:lpstr>3、安装部署—安装</vt:lpstr>
      <vt:lpstr>3、安装部署—安装</vt:lpstr>
      <vt:lpstr>3、安装部署—安装</vt:lpstr>
      <vt:lpstr>4、Spark 工具</vt:lpstr>
      <vt:lpstr>4、Spark 工具</vt:lpstr>
      <vt:lpstr>4、Spark 工具</vt:lpstr>
      <vt:lpstr>5、Spark运行架构和解析</vt:lpstr>
      <vt:lpstr>5、Spark运行架构和解析</vt:lpstr>
      <vt:lpstr>5、Spark运行架构和解析</vt:lpstr>
      <vt:lpstr>5、Spark运行架构和解析</vt:lpstr>
      <vt:lpstr>5、Spark运行架构和解析</vt:lpstr>
      <vt:lpstr>5、Spark运行架构和解析</vt:lpstr>
      <vt:lpstr>5、Spark运行架构和解析</vt:lpstr>
      <vt:lpstr>5、Spark运行架构和解析</vt:lpstr>
      <vt:lpstr>6、Spark性能优化</vt:lpstr>
      <vt:lpstr>6、Spark性能优化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MLlib机器学习</dc:title>
  <dc:creator>黄美灵</dc:creator>
  <cp:lastModifiedBy>sunbow</cp:lastModifiedBy>
  <cp:revision>419</cp:revision>
  <cp:lastPrinted>2012-03-16T05:44:49Z</cp:lastPrinted>
  <dcterms:modified xsi:type="dcterms:W3CDTF">2016-10-07T05:35:20Z</dcterms:modified>
</cp:coreProperties>
</file>