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9" r:id="rId2"/>
    <p:sldId id="320" r:id="rId3"/>
    <p:sldId id="300" r:id="rId4"/>
    <p:sldId id="301" r:id="rId5"/>
    <p:sldId id="304" r:id="rId6"/>
    <p:sldId id="302" r:id="rId7"/>
    <p:sldId id="340" r:id="rId8"/>
    <p:sldId id="341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23" r:id="rId25"/>
    <p:sldId id="342" r:id="rId26"/>
    <p:sldId id="345" r:id="rId27"/>
    <p:sldId id="343" r:id="rId28"/>
    <p:sldId id="344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265" r:id="rId39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6552" autoAdjust="0"/>
  </p:normalViewPr>
  <p:slideViewPr>
    <p:cSldViewPr>
      <p:cViewPr varScale="1">
        <p:scale>
          <a:sx n="68" d="100"/>
          <a:sy n="68" d="100"/>
        </p:scale>
        <p:origin x="-636" y="-108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1068" y="6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  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api/scala/org/apache/spark/rdd/RD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api/2.10.4/" TargetMode="External"/><Relationship Id="rId2" Type="http://schemas.openxmlformats.org/officeDocument/2006/relationships/hyperlink" Target="http://spark.apache.org/docs/latest/api/scala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495534" y="5229994"/>
            <a:ext cx="11484548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机器学习案例</a:t>
            </a:r>
            <a:r>
              <a:rPr lang="zh-CN" altLang="zh-CN" dirty="0" smtClean="0"/>
              <a:t>实战</a:t>
            </a:r>
            <a:r>
              <a:rPr lang="en-US" altLang="zh-CN" dirty="0" smtClean="0"/>
              <a:t>—03</a:t>
            </a:r>
            <a:endParaRPr lang="zh-CN" altLang="en-US" dirty="0" smtClean="0"/>
          </a:p>
        </p:txBody>
      </p:sp>
      <p:pic>
        <p:nvPicPr>
          <p:cNvPr id="1026" name="Picture 2" descr="C:\Users\huangmeiling\Desktop\其它\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54" y="1353737"/>
            <a:ext cx="5599509" cy="37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 </a:t>
            </a:r>
            <a:r>
              <a:rPr lang="zh-CN" altLang="zh-CN" dirty="0" smtClean="0"/>
              <a:t>创建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）外部</a:t>
            </a:r>
            <a:r>
              <a:rPr lang="zh-CN" altLang="zh-CN" b="1" dirty="0" smtClean="0"/>
              <a:t>数据源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distFile1 = </a:t>
            </a:r>
            <a:r>
              <a:rPr lang="en-US" altLang="zh-CN" dirty="0" err="1"/>
              <a:t>sc.textFile</a:t>
            </a:r>
            <a:r>
              <a:rPr lang="en-US" altLang="zh-CN" dirty="0"/>
              <a:t>("data.txt") //</a:t>
            </a:r>
            <a:r>
              <a:rPr lang="zh-CN" altLang="zh-CN" dirty="0"/>
              <a:t>本地当前目录下文件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distFile2 =</a:t>
            </a:r>
            <a:r>
              <a:rPr lang="en-US" altLang="zh-CN" dirty="0" err="1"/>
              <a:t>sc.textFile</a:t>
            </a:r>
            <a:r>
              <a:rPr lang="en-US" altLang="zh-CN" dirty="0"/>
              <a:t>("</a:t>
            </a:r>
            <a:r>
              <a:rPr lang="en-US" altLang="zh-CN" dirty="0" err="1"/>
              <a:t>hdfs</a:t>
            </a:r>
            <a:r>
              <a:rPr lang="en-US" altLang="zh-CN" dirty="0"/>
              <a:t>://192.168.1.100:9000/input/data.txt") //HDFS</a:t>
            </a:r>
            <a:r>
              <a:rPr lang="zh-CN" altLang="zh-CN" dirty="0"/>
              <a:t>文件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distFile3 =</a:t>
            </a:r>
            <a:r>
              <a:rPr lang="en-US" altLang="zh-CN" dirty="0" err="1"/>
              <a:t>sc.textFile</a:t>
            </a:r>
            <a:r>
              <a:rPr lang="en-US" altLang="zh-CN" dirty="0"/>
              <a:t>("file:/input/data.txt") //</a:t>
            </a:r>
            <a:r>
              <a:rPr lang="zh-CN" altLang="zh-CN" dirty="0"/>
              <a:t>本地指定目录下文件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distFile4 =</a:t>
            </a:r>
            <a:r>
              <a:rPr lang="en-US" altLang="zh-CN" dirty="0" err="1"/>
              <a:t>sc.textFile</a:t>
            </a:r>
            <a:r>
              <a:rPr lang="en-US" altLang="zh-CN" dirty="0"/>
              <a:t>("/input/data.txt") //</a:t>
            </a:r>
            <a:r>
              <a:rPr lang="zh-CN" altLang="zh-CN" dirty="0"/>
              <a:t>本地指定目录下文件</a:t>
            </a:r>
          </a:p>
          <a:p>
            <a:pPr marL="0" indent="0">
              <a:buNone/>
            </a:pPr>
            <a:r>
              <a:rPr lang="zh-CN" altLang="zh-CN" dirty="0"/>
              <a:t>注意：</a:t>
            </a:r>
            <a:r>
              <a:rPr lang="en-US" altLang="zh-CN" dirty="0" err="1"/>
              <a:t>textFile</a:t>
            </a:r>
            <a:r>
              <a:rPr lang="zh-CN" altLang="zh-CN" dirty="0"/>
              <a:t>可以读取多个文件，或者</a:t>
            </a:r>
            <a:r>
              <a:rPr lang="en-US" altLang="zh-CN" dirty="0"/>
              <a:t>1</a:t>
            </a:r>
            <a:r>
              <a:rPr lang="zh-CN" altLang="zh-CN" dirty="0"/>
              <a:t>个文件夹，也支持压缩文件、包含通配符的路径。</a:t>
            </a:r>
          </a:p>
          <a:p>
            <a:pPr marL="0" indent="0">
              <a:buNone/>
            </a:pPr>
            <a:r>
              <a:rPr lang="en-US" altLang="zh-CN" dirty="0" err="1"/>
              <a:t>textFile</a:t>
            </a:r>
            <a:r>
              <a:rPr lang="en-US" altLang="zh-CN" dirty="0"/>
              <a:t>("/input/001.txt, /input/002.txt ")  //</a:t>
            </a:r>
            <a:r>
              <a:rPr lang="zh-CN" altLang="zh-CN" dirty="0"/>
              <a:t>读取多个文件</a:t>
            </a:r>
          </a:p>
          <a:p>
            <a:pPr marL="0" indent="0">
              <a:buNone/>
            </a:pPr>
            <a:r>
              <a:rPr lang="en-US" altLang="zh-CN" dirty="0" err="1"/>
              <a:t>textFile</a:t>
            </a:r>
            <a:r>
              <a:rPr lang="en-US" altLang="zh-CN" dirty="0"/>
              <a:t>("/input")  //</a:t>
            </a:r>
            <a:r>
              <a:rPr lang="zh-CN" altLang="zh-CN" dirty="0"/>
              <a:t>读取目录</a:t>
            </a:r>
          </a:p>
          <a:p>
            <a:pPr marL="0" indent="0">
              <a:buNone/>
            </a:pPr>
            <a:r>
              <a:rPr lang="en-US" altLang="zh-CN" dirty="0" err="1"/>
              <a:t>textFile</a:t>
            </a:r>
            <a:r>
              <a:rPr lang="en-US" altLang="zh-CN" dirty="0"/>
              <a:t>("/input /*.txt")  //</a:t>
            </a:r>
            <a:r>
              <a:rPr lang="zh-CN" altLang="zh-CN" dirty="0"/>
              <a:t>含通配符的路径</a:t>
            </a:r>
          </a:p>
          <a:p>
            <a:pPr marL="0" indent="0">
              <a:buNone/>
            </a:pPr>
            <a:r>
              <a:rPr lang="en-US" altLang="zh-CN" dirty="0" err="1"/>
              <a:t>textFile</a:t>
            </a:r>
            <a:r>
              <a:rPr lang="en-US" altLang="zh-CN" dirty="0"/>
              <a:t>("/input /*.</a:t>
            </a:r>
            <a:r>
              <a:rPr lang="en-US" altLang="zh-CN" dirty="0" err="1"/>
              <a:t>gz</a:t>
            </a:r>
            <a:r>
              <a:rPr lang="en-US" altLang="zh-CN" dirty="0"/>
              <a:t>")  //</a:t>
            </a:r>
            <a:r>
              <a:rPr lang="zh-CN" altLang="zh-CN" dirty="0"/>
              <a:t>读取压缩文件</a:t>
            </a:r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78" y="4744740"/>
            <a:ext cx="8915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1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 </a:t>
            </a:r>
            <a:r>
              <a:rPr lang="zh-CN" altLang="zh-CN" dirty="0" smtClean="0"/>
              <a:t>转换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map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/>
              <a:t>map</a:t>
            </a:r>
            <a:r>
              <a:rPr lang="zh-CN" altLang="zh-CN" sz="1400" dirty="0"/>
              <a:t>是对</a:t>
            </a:r>
            <a:r>
              <a:rPr lang="en-US" altLang="zh-CN" sz="1400" dirty="0"/>
              <a:t>RDD</a:t>
            </a:r>
            <a:r>
              <a:rPr lang="zh-CN" altLang="zh-CN" sz="1400" dirty="0"/>
              <a:t>中的每个元素都执行一个指定的函数来产生一个新的</a:t>
            </a:r>
            <a:r>
              <a:rPr lang="en-US" altLang="zh-CN" sz="1400" dirty="0"/>
              <a:t>RDD</a:t>
            </a:r>
            <a:r>
              <a:rPr lang="zh-CN" altLang="zh-CN" sz="1400" dirty="0"/>
              <a:t>；</a:t>
            </a:r>
            <a:r>
              <a:rPr lang="en-US" altLang="zh-CN" sz="1400" dirty="0"/>
              <a:t>RDD</a:t>
            </a:r>
            <a:r>
              <a:rPr lang="zh-CN" altLang="zh-CN" sz="1400" dirty="0"/>
              <a:t>之间的元素是一对一关系；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rdd1 = </a:t>
            </a:r>
            <a:r>
              <a:rPr lang="en-US" altLang="zh-CN" sz="1400" dirty="0" err="1"/>
              <a:t>sc.parallelize</a:t>
            </a:r>
            <a:r>
              <a:rPr lang="en-US" altLang="zh-CN" sz="1400" dirty="0"/>
              <a:t>(1 to 9, 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rdd2 = rdd1.map(x =&gt; x*2)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rdd2.collect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res3: Array[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Array(2, 4, 6, 8, 10, 12, 14, 16, 18)</a:t>
            </a:r>
            <a:endParaRPr lang="zh-CN" altLang="zh-CN" sz="1400" dirty="0"/>
          </a:p>
          <a:p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filter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/>
              <a:t>Filter</a:t>
            </a:r>
            <a:r>
              <a:rPr lang="zh-CN" altLang="zh-CN" sz="1400" dirty="0"/>
              <a:t>是对</a:t>
            </a:r>
            <a:r>
              <a:rPr lang="en-US" altLang="zh-CN" sz="1400" dirty="0"/>
              <a:t>RDD</a:t>
            </a:r>
            <a:r>
              <a:rPr lang="zh-CN" altLang="zh-CN" sz="1400" dirty="0"/>
              <a:t>元素进行过滤；返回一个新的数据集，是经过</a:t>
            </a:r>
            <a:r>
              <a:rPr lang="en-US" altLang="zh-CN" sz="1400" dirty="0" err="1"/>
              <a:t>func</a:t>
            </a:r>
            <a:r>
              <a:rPr lang="zh-CN" altLang="zh-CN" sz="1400" dirty="0"/>
              <a:t>函数后返回值为</a:t>
            </a:r>
            <a:r>
              <a:rPr lang="en-US" altLang="zh-CN" sz="1400" dirty="0"/>
              <a:t>true</a:t>
            </a:r>
            <a:r>
              <a:rPr lang="zh-CN" altLang="zh-CN" sz="1400" dirty="0"/>
              <a:t>的原元素组成；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rdd3 = rdd2. filter (x =&gt;  x&gt; 10)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rdd3.collect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res4: Array[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Array(12, 14, 16, 18)</a:t>
            </a:r>
            <a:endParaRPr lang="zh-CN" altLang="zh-CN" sz="1400" dirty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 </a:t>
            </a:r>
            <a:r>
              <a:rPr lang="zh-CN" altLang="zh-CN" dirty="0" smtClean="0"/>
              <a:t>转换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en-US" altLang="zh-CN" b="1" dirty="0" err="1"/>
              <a:t>flatMap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 err="1"/>
              <a:t>flatMap</a:t>
            </a:r>
            <a:r>
              <a:rPr lang="zh-CN" altLang="zh-CN" sz="1400" dirty="0"/>
              <a:t>类似于</a:t>
            </a:r>
            <a:r>
              <a:rPr lang="en-US" altLang="zh-CN" sz="1400" dirty="0"/>
              <a:t>map</a:t>
            </a:r>
            <a:r>
              <a:rPr lang="zh-CN" altLang="zh-CN" sz="1400" dirty="0"/>
              <a:t>，但是每一个输入元素，会被映射为</a:t>
            </a:r>
            <a:r>
              <a:rPr lang="en-US" altLang="zh-CN" sz="1400" dirty="0"/>
              <a:t>0</a:t>
            </a:r>
            <a:r>
              <a:rPr lang="zh-CN" altLang="zh-CN" sz="1400" dirty="0"/>
              <a:t>到多个输出元素（因此，</a:t>
            </a:r>
            <a:r>
              <a:rPr lang="en-US" altLang="zh-CN" sz="1400" dirty="0" err="1"/>
              <a:t>func</a:t>
            </a:r>
            <a:r>
              <a:rPr lang="zh-CN" altLang="zh-CN" sz="1400" dirty="0"/>
              <a:t>函数的返回值是一个</a:t>
            </a:r>
            <a:r>
              <a:rPr lang="en-US" altLang="zh-CN" sz="1400" dirty="0" err="1"/>
              <a:t>Seq</a:t>
            </a:r>
            <a:r>
              <a:rPr lang="zh-CN" altLang="zh-CN" sz="1400" dirty="0"/>
              <a:t>，而不是单一元素），</a:t>
            </a:r>
            <a:r>
              <a:rPr lang="en-US" altLang="zh-CN" sz="1400" dirty="0"/>
              <a:t>RDD</a:t>
            </a:r>
            <a:r>
              <a:rPr lang="zh-CN" altLang="zh-CN" sz="1400" dirty="0"/>
              <a:t>之间的元素是一对多关系；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rdd4 = rdd3. </a:t>
            </a:r>
            <a:r>
              <a:rPr lang="en-US" altLang="zh-CN" sz="1400" dirty="0" err="1"/>
              <a:t>flatMap</a:t>
            </a:r>
            <a:r>
              <a:rPr lang="en-US" altLang="zh-CN" sz="1400" dirty="0"/>
              <a:t> (x =&gt; x to 20)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res5: Array[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Array(12, 13, 14, 15, 16, 17, 18, 19, 20, 14, 15, 16, 17, 18, 19, 20, 16, 17, 18, 19, 20, 18, 19, 20)</a:t>
            </a:r>
            <a:endParaRPr lang="zh-CN" altLang="zh-CN" sz="1400" dirty="0"/>
          </a:p>
          <a:p>
            <a:r>
              <a:rPr lang="en-US" altLang="zh-CN" b="1" dirty="0"/>
              <a:t>4</a:t>
            </a:r>
            <a:r>
              <a:rPr lang="zh-CN" altLang="zh-CN" b="1" dirty="0"/>
              <a:t>）</a:t>
            </a:r>
            <a:r>
              <a:rPr lang="en-US" altLang="zh-CN" b="1" dirty="0" err="1"/>
              <a:t>mapPartitions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sz="1400" dirty="0" err="1"/>
              <a:t>mapPartitions</a:t>
            </a:r>
            <a:r>
              <a:rPr lang="zh-CN" altLang="zh-CN" sz="1400" dirty="0"/>
              <a:t>是</a:t>
            </a:r>
            <a:r>
              <a:rPr lang="en-US" altLang="zh-CN" sz="1400" dirty="0"/>
              <a:t>map</a:t>
            </a:r>
            <a:r>
              <a:rPr lang="zh-CN" altLang="zh-CN" sz="1400" dirty="0"/>
              <a:t>的一个变种。</a:t>
            </a:r>
            <a:r>
              <a:rPr lang="en-US" altLang="zh-CN" sz="1400" dirty="0"/>
              <a:t>map</a:t>
            </a:r>
            <a:r>
              <a:rPr lang="zh-CN" altLang="zh-CN" sz="1400" dirty="0"/>
              <a:t>的输入函数是应用于</a:t>
            </a:r>
            <a:r>
              <a:rPr lang="en-US" altLang="zh-CN" sz="1400" dirty="0"/>
              <a:t>RDD</a:t>
            </a:r>
            <a:r>
              <a:rPr lang="zh-CN" altLang="zh-CN" sz="1400" dirty="0"/>
              <a:t>中每个元素，而</a:t>
            </a:r>
            <a:r>
              <a:rPr lang="en-US" altLang="zh-CN" sz="1400" dirty="0" err="1"/>
              <a:t>mapPartitions</a:t>
            </a:r>
            <a:r>
              <a:rPr lang="zh-CN" altLang="zh-CN" sz="1400" dirty="0"/>
              <a:t>的输入函数是每个分区的数据，也就是把每个分区中的内容作为整体来处理的。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b="1" dirty="0"/>
              <a:t>5</a:t>
            </a:r>
            <a:r>
              <a:rPr lang="zh-CN" altLang="zh-CN" b="1" dirty="0"/>
              <a:t>）</a:t>
            </a:r>
            <a:r>
              <a:rPr lang="en-US" altLang="zh-CN" b="1" dirty="0" err="1"/>
              <a:t>mapPartitionsWithIndex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 err="1"/>
              <a:t>mapPartitionsWithSplit</a:t>
            </a:r>
            <a:r>
              <a:rPr lang="zh-CN" altLang="zh-CN" sz="1400" dirty="0"/>
              <a:t>与</a:t>
            </a:r>
            <a:r>
              <a:rPr lang="en-US" altLang="zh-CN" sz="1400" dirty="0" err="1"/>
              <a:t>mapPartitions</a:t>
            </a:r>
            <a:r>
              <a:rPr lang="zh-CN" altLang="zh-CN" sz="1400" dirty="0"/>
              <a:t>的功能类似，</a:t>
            </a:r>
            <a:r>
              <a:rPr lang="en-US" altLang="zh-CN" sz="1400" dirty="0"/>
              <a:t> </a:t>
            </a:r>
            <a:r>
              <a:rPr lang="zh-CN" altLang="zh-CN" sz="1400" dirty="0"/>
              <a:t>只是多传入</a:t>
            </a:r>
            <a:r>
              <a:rPr lang="en-US" altLang="zh-CN" sz="1400" dirty="0"/>
              <a:t>split index</a:t>
            </a:r>
            <a:r>
              <a:rPr lang="zh-CN" altLang="zh-CN" sz="1400" dirty="0"/>
              <a:t>而已，所有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</a:t>
            </a:r>
            <a:r>
              <a:rPr lang="zh-CN" altLang="zh-CN" sz="1400" dirty="0"/>
              <a:t>函数必需是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Iterator&lt;T&gt;) =&gt; Iterator&lt;U&gt; </a:t>
            </a:r>
            <a:r>
              <a:rPr lang="zh-CN" altLang="zh-CN" sz="1400" dirty="0"/>
              <a:t>类型。</a:t>
            </a:r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 </a:t>
            </a:r>
            <a:r>
              <a:rPr lang="zh-CN" altLang="zh-CN" dirty="0" smtClean="0"/>
              <a:t>转换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6</a:t>
            </a:r>
            <a:r>
              <a:rPr lang="zh-CN" altLang="zh-CN" b="1" dirty="0"/>
              <a:t>）</a:t>
            </a:r>
            <a:r>
              <a:rPr lang="en-US" altLang="zh-CN" b="1" dirty="0"/>
              <a:t>sample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/>
              <a:t>sample(</a:t>
            </a:r>
            <a:r>
              <a:rPr lang="en-US" altLang="zh-CN" sz="1400" dirty="0" err="1"/>
              <a:t>withReplacement,fraction,seed</a:t>
            </a:r>
            <a:r>
              <a:rPr lang="en-US" altLang="zh-CN" sz="1400" dirty="0"/>
              <a:t>)</a:t>
            </a:r>
            <a:r>
              <a:rPr lang="zh-CN" altLang="zh-CN" sz="1400" dirty="0"/>
              <a:t>是根据给定的随机种子</a:t>
            </a:r>
            <a:r>
              <a:rPr lang="en-US" altLang="zh-CN" sz="1400" dirty="0"/>
              <a:t>seed</a:t>
            </a:r>
            <a:r>
              <a:rPr lang="zh-CN" altLang="zh-CN" sz="1400" dirty="0"/>
              <a:t>，随机抽样出数量为</a:t>
            </a:r>
            <a:r>
              <a:rPr lang="en-US" altLang="zh-CN" sz="1400" dirty="0" err="1"/>
              <a:t>frac</a:t>
            </a:r>
            <a:r>
              <a:rPr lang="zh-CN" altLang="zh-CN" sz="1400" dirty="0"/>
              <a:t>的数据。</a:t>
            </a:r>
            <a:r>
              <a:rPr lang="en-US" altLang="zh-CN" sz="1400" dirty="0" err="1"/>
              <a:t>withReplacement</a:t>
            </a:r>
            <a:r>
              <a:rPr lang="zh-CN" altLang="zh-CN" sz="1400" dirty="0"/>
              <a:t>：是否放回抽样；</a:t>
            </a:r>
            <a:r>
              <a:rPr lang="en-US" altLang="zh-CN" sz="1400" dirty="0"/>
              <a:t>fraction</a:t>
            </a:r>
            <a:r>
              <a:rPr lang="zh-CN" altLang="zh-CN" sz="1400" dirty="0"/>
              <a:t>：比例，</a:t>
            </a:r>
            <a:r>
              <a:rPr lang="en-US" altLang="zh-CN" sz="1400" dirty="0"/>
              <a:t>0.1</a:t>
            </a:r>
            <a:r>
              <a:rPr lang="zh-CN" altLang="zh-CN" sz="1400" dirty="0"/>
              <a:t>表示</a:t>
            </a:r>
            <a:r>
              <a:rPr lang="en-US" altLang="zh-CN" sz="1400" dirty="0"/>
              <a:t>10% </a:t>
            </a:r>
            <a:r>
              <a:rPr lang="zh-CN" altLang="zh-CN" sz="1400" dirty="0" smtClean="0"/>
              <a:t>；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a = </a:t>
            </a:r>
            <a:r>
              <a:rPr lang="en-US" altLang="zh-CN" sz="1400" dirty="0" err="1"/>
              <a:t>sc.parallelize</a:t>
            </a:r>
            <a:r>
              <a:rPr lang="en-US" altLang="zh-CN" sz="1400" dirty="0"/>
              <a:t>(1 to 10000, 3)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a.sample</a:t>
            </a:r>
            <a:r>
              <a:rPr lang="en-US" altLang="zh-CN" sz="1400" dirty="0"/>
              <a:t>(false, 0.1, 0).count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res24: Long = 960 </a:t>
            </a:r>
            <a:endParaRPr lang="en-US" altLang="zh-CN" sz="1400" dirty="0" smtClean="0"/>
          </a:p>
          <a:p>
            <a:r>
              <a:rPr lang="en-US" altLang="zh-CN" b="1" dirty="0"/>
              <a:t>7</a:t>
            </a:r>
            <a:r>
              <a:rPr lang="zh-CN" altLang="zh-CN" b="1" dirty="0"/>
              <a:t>）</a:t>
            </a:r>
            <a:r>
              <a:rPr lang="en-US" altLang="zh-CN" b="1" dirty="0"/>
              <a:t>union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sz="1400" dirty="0"/>
              <a:t>union(</a:t>
            </a:r>
            <a:r>
              <a:rPr lang="en-US" altLang="zh-CN" sz="1400" dirty="0" err="1"/>
              <a:t>otherDataset</a:t>
            </a:r>
            <a:r>
              <a:rPr lang="en-US" altLang="zh-CN" sz="1400" dirty="0"/>
              <a:t>)</a:t>
            </a:r>
            <a:r>
              <a:rPr lang="zh-CN" altLang="zh-CN" sz="1400" dirty="0"/>
              <a:t>是数据合并，返回一个新的数据集，由原数据集和</a:t>
            </a:r>
            <a:r>
              <a:rPr lang="en-US" altLang="zh-CN" sz="1400" dirty="0" err="1"/>
              <a:t>otherDataset</a:t>
            </a:r>
            <a:r>
              <a:rPr lang="zh-CN" altLang="zh-CN" sz="1400" dirty="0"/>
              <a:t>联合而成。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rdd8 = rdd1.union(rdd3)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rdd8.collect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res14: Array[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Array(1, 2, 3, 4, 5, 6, 7, 8, 9, 12, 14, 16, 18)</a:t>
            </a:r>
            <a:endParaRPr lang="zh-CN" altLang="zh-CN" sz="1400" dirty="0"/>
          </a:p>
          <a:p>
            <a:pPr marL="0" indent="0">
              <a:buNone/>
            </a:pPr>
            <a:endParaRPr lang="zh-CN" altLang="zh-CN" sz="1400" dirty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 </a:t>
            </a:r>
            <a:r>
              <a:rPr lang="zh-CN" altLang="zh-CN" dirty="0" smtClean="0"/>
              <a:t>转换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8</a:t>
            </a:r>
            <a:r>
              <a:rPr lang="zh-CN" altLang="zh-CN" b="1" dirty="0"/>
              <a:t>）</a:t>
            </a:r>
            <a:r>
              <a:rPr lang="en-US" altLang="zh-CN" b="1" dirty="0"/>
              <a:t>intersection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/>
              <a:t>intersection(</a:t>
            </a:r>
            <a:r>
              <a:rPr lang="en-US" altLang="zh-CN" sz="1400" dirty="0" err="1"/>
              <a:t>otherDataset</a:t>
            </a:r>
            <a:r>
              <a:rPr lang="en-US" altLang="zh-CN" sz="1400" dirty="0"/>
              <a:t>)</a:t>
            </a:r>
            <a:r>
              <a:rPr lang="zh-CN" altLang="zh-CN" sz="1400" dirty="0"/>
              <a:t>是数据交集，返回一个新的数据集，包含两个数据集的交集数据；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rdd9 = rdd8.intersection(rdd1)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rdd9.collect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res16: Array[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Array(6, 1, 7, 8, 2, 3, 9, 4, 5)</a:t>
            </a:r>
            <a:endParaRPr lang="zh-CN" altLang="zh-CN" sz="1400" dirty="0"/>
          </a:p>
          <a:p>
            <a:r>
              <a:rPr lang="en-US" altLang="zh-CN" b="1" dirty="0"/>
              <a:t>9</a:t>
            </a:r>
            <a:r>
              <a:rPr lang="zh-CN" altLang="zh-CN" b="1" dirty="0"/>
              <a:t>）</a:t>
            </a:r>
            <a:r>
              <a:rPr lang="en-US" altLang="zh-CN" b="1" dirty="0"/>
              <a:t>distinct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/>
              <a:t>distinct([</a:t>
            </a:r>
            <a:r>
              <a:rPr lang="en-US" altLang="zh-CN" sz="1400" dirty="0" err="1"/>
              <a:t>numTasks</a:t>
            </a:r>
            <a:r>
              <a:rPr lang="en-US" altLang="zh-CN" sz="1400" dirty="0"/>
              <a:t>]))</a:t>
            </a:r>
            <a:r>
              <a:rPr lang="zh-CN" altLang="zh-CN" sz="1400" dirty="0"/>
              <a:t>是数据去重，返回一个数据集，是对两个数据集去除重复数据，</a:t>
            </a:r>
            <a:r>
              <a:rPr lang="en-US" altLang="zh-CN" sz="1400" dirty="0" err="1"/>
              <a:t>numTasks</a:t>
            </a:r>
            <a:r>
              <a:rPr lang="zh-CN" altLang="zh-CN" sz="1400" dirty="0"/>
              <a:t>参数是设置任务并行数量。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rdd10 = rdd8.union(rdd9).distinct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rdd10.collect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res19: Array[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Array(12, 1, 14, 2, 3, 4, 16, 5, 6, 18, 7, 8, 9)</a:t>
            </a:r>
            <a:endParaRPr lang="zh-CN" altLang="zh-CN" sz="1400" dirty="0"/>
          </a:p>
          <a:p>
            <a:pPr marL="0" indent="0">
              <a:buNone/>
            </a:pPr>
            <a:endParaRPr lang="zh-CN" altLang="zh-CN" sz="1400" dirty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RDD </a:t>
            </a:r>
            <a:r>
              <a:rPr lang="zh-CN" altLang="zh-CN" dirty="0"/>
              <a:t>转换操作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10</a:t>
            </a:r>
            <a:r>
              <a:rPr lang="zh-CN" altLang="zh-CN" b="1" dirty="0"/>
              <a:t>）</a:t>
            </a:r>
            <a:r>
              <a:rPr lang="en-US" altLang="zh-CN" b="1" dirty="0" err="1"/>
              <a:t>groupByKey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 err="1"/>
              <a:t>groupByKey</a:t>
            </a:r>
            <a:r>
              <a:rPr lang="en-US" altLang="zh-CN" sz="1400" dirty="0"/>
              <a:t>([</a:t>
            </a:r>
            <a:r>
              <a:rPr lang="en-US" altLang="zh-CN" sz="1400" dirty="0" err="1"/>
              <a:t>numTasks</a:t>
            </a:r>
            <a:r>
              <a:rPr lang="en-US" altLang="zh-CN" sz="1400" dirty="0"/>
              <a:t>])</a:t>
            </a:r>
            <a:r>
              <a:rPr lang="zh-CN" altLang="zh-CN" sz="1400" dirty="0"/>
              <a:t>是数据分组操作，在一个由（</a:t>
            </a:r>
            <a:r>
              <a:rPr lang="en-US" altLang="zh-CN" sz="1400" dirty="0"/>
              <a:t>K,V</a:t>
            </a:r>
            <a:r>
              <a:rPr lang="zh-CN" altLang="zh-CN" sz="1400" dirty="0"/>
              <a:t>）对组成的数据集上调用，返回一个（</a:t>
            </a:r>
            <a:r>
              <a:rPr lang="en-US" altLang="zh-CN" sz="1400" dirty="0" err="1"/>
              <a:t>K,Seq</a:t>
            </a:r>
            <a:r>
              <a:rPr lang="en-US" altLang="zh-CN" sz="1400" dirty="0"/>
              <a:t>[V])</a:t>
            </a:r>
            <a:r>
              <a:rPr lang="zh-CN" altLang="zh-CN" sz="1400" dirty="0"/>
              <a:t>对的数据集</a:t>
            </a:r>
            <a:r>
              <a:rPr lang="zh-CN" altLang="zh-CN" sz="1400" dirty="0" smtClean="0"/>
              <a:t>。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rdd0 = </a:t>
            </a:r>
            <a:r>
              <a:rPr lang="en-US" altLang="zh-CN" sz="1400" dirty="0" err="1"/>
              <a:t>sc.parallelize</a:t>
            </a:r>
            <a:r>
              <a:rPr lang="en-US" altLang="zh-CN" sz="1400" dirty="0"/>
              <a:t>(Array((1,1), (1,2) , (1,3) , (2,1) , (2,2) , (2,3)), 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rdd11 = rdd0.groupByKey()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rdd11.collect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res33: Array[(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])] = Array((1,ArrayBuffer(1, 2, 3)), (2,ArrayBuffer(1, 2, 3)))</a:t>
            </a:r>
            <a:endParaRPr lang="zh-CN" altLang="zh-CN" sz="1400" dirty="0"/>
          </a:p>
          <a:p>
            <a:r>
              <a:rPr lang="en-US" altLang="zh-CN" b="1" dirty="0"/>
              <a:t>11</a:t>
            </a:r>
            <a:r>
              <a:rPr lang="zh-CN" altLang="zh-CN" b="1" dirty="0"/>
              <a:t>）</a:t>
            </a:r>
            <a:r>
              <a:rPr lang="en-US" altLang="zh-CN" b="1" dirty="0" err="1"/>
              <a:t>reduceByKey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 err="1"/>
              <a:t>reduceByKey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[</a:t>
            </a:r>
            <a:r>
              <a:rPr lang="en-US" altLang="zh-CN" sz="1400" dirty="0" err="1"/>
              <a:t>numTasks</a:t>
            </a:r>
            <a:r>
              <a:rPr lang="en-US" altLang="zh-CN" sz="1400" dirty="0"/>
              <a:t>])</a:t>
            </a:r>
            <a:r>
              <a:rPr lang="zh-CN" altLang="zh-CN" sz="1400" dirty="0"/>
              <a:t>是数据分组聚合操作，在一个（</a:t>
            </a:r>
            <a:r>
              <a:rPr lang="en-US" altLang="zh-CN" sz="1400" dirty="0"/>
              <a:t>K,V)</a:t>
            </a:r>
            <a:r>
              <a:rPr lang="zh-CN" altLang="zh-CN" sz="1400" dirty="0"/>
              <a:t>对的数据集上使用，返回一个（</a:t>
            </a:r>
            <a:r>
              <a:rPr lang="en-US" altLang="zh-CN" sz="1400" dirty="0"/>
              <a:t>K,V</a:t>
            </a:r>
            <a:r>
              <a:rPr lang="zh-CN" altLang="zh-CN" sz="1400" dirty="0"/>
              <a:t>）对的数据集，</a:t>
            </a:r>
            <a:r>
              <a:rPr lang="en-US" altLang="zh-CN" sz="1400" dirty="0"/>
              <a:t>key</a:t>
            </a:r>
            <a:r>
              <a:rPr lang="zh-CN" altLang="zh-CN" sz="1400" dirty="0"/>
              <a:t>相同的值，都被使用指定的</a:t>
            </a:r>
            <a:r>
              <a:rPr lang="en-US" altLang="zh-CN" sz="1400" dirty="0"/>
              <a:t>reduce</a:t>
            </a:r>
            <a:r>
              <a:rPr lang="zh-CN" altLang="zh-CN" sz="1400" dirty="0"/>
              <a:t>函数聚合到一起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val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rdd12 = rdd0.reduceByKey((</a:t>
            </a:r>
            <a:r>
              <a:rPr lang="en-US" altLang="zh-CN" sz="1400" dirty="0" err="1"/>
              <a:t>x,y</a:t>
            </a:r>
            <a:r>
              <a:rPr lang="en-US" altLang="zh-CN" sz="1400" dirty="0"/>
              <a:t>) =&gt; x + y)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rdd12.collect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res34: Array[(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)] = Array((1,6), (2,6))</a:t>
            </a:r>
            <a:endParaRPr lang="zh-CN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6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RDD </a:t>
            </a:r>
            <a:r>
              <a:rPr lang="zh-CN" altLang="zh-CN" dirty="0"/>
              <a:t>转换操作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12</a:t>
            </a:r>
            <a:r>
              <a:rPr lang="zh-CN" altLang="zh-CN" b="1" dirty="0"/>
              <a:t>）</a:t>
            </a:r>
            <a:r>
              <a:rPr lang="en-US" altLang="zh-CN" b="1" dirty="0" err="1"/>
              <a:t>aggregateByKey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 err="1"/>
              <a:t>aggreateByKey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zeroValue</a:t>
            </a:r>
            <a:r>
              <a:rPr lang="en-US" altLang="zh-CN" sz="1400" dirty="0"/>
              <a:t>: U)(</a:t>
            </a:r>
            <a:r>
              <a:rPr lang="en-US" altLang="zh-CN" sz="1400" dirty="0" err="1"/>
              <a:t>seqOp</a:t>
            </a:r>
            <a:r>
              <a:rPr lang="en-US" altLang="zh-CN" sz="1400" dirty="0"/>
              <a:t>: (U, T)=&gt; U, </a:t>
            </a:r>
            <a:r>
              <a:rPr lang="en-US" altLang="zh-CN" sz="1400" dirty="0" err="1"/>
              <a:t>combOp</a:t>
            </a:r>
            <a:r>
              <a:rPr lang="en-US" altLang="zh-CN" sz="1400" dirty="0"/>
              <a:t>: (U, U) =&gt;U) </a:t>
            </a:r>
            <a:r>
              <a:rPr lang="zh-CN" altLang="zh-CN" sz="1400" dirty="0"/>
              <a:t>和</a:t>
            </a:r>
            <a:r>
              <a:rPr lang="en-US" altLang="zh-CN" sz="1400" dirty="0" err="1"/>
              <a:t>reduceByKey</a:t>
            </a:r>
            <a:r>
              <a:rPr lang="zh-CN" altLang="zh-CN" sz="1400" dirty="0"/>
              <a:t>的不同在于，</a:t>
            </a:r>
            <a:r>
              <a:rPr lang="en-US" altLang="zh-CN" sz="1400" dirty="0" err="1"/>
              <a:t>reduceByKey</a:t>
            </a:r>
            <a:r>
              <a:rPr lang="zh-CN" altLang="zh-CN" sz="1400" dirty="0"/>
              <a:t>输入输出都是</a:t>
            </a:r>
            <a:r>
              <a:rPr lang="en-US" altLang="zh-CN" sz="1400" dirty="0"/>
              <a:t>(K, V)</a:t>
            </a:r>
            <a:r>
              <a:rPr lang="zh-CN" altLang="zh-CN" sz="1400" dirty="0"/>
              <a:t>，而</a:t>
            </a:r>
            <a:r>
              <a:rPr lang="en-US" altLang="zh-CN" sz="1400" dirty="0" err="1"/>
              <a:t>aggreateByKey</a:t>
            </a:r>
            <a:r>
              <a:rPr lang="zh-CN" altLang="zh-CN" sz="1400" dirty="0"/>
              <a:t>输出是</a:t>
            </a:r>
            <a:r>
              <a:rPr lang="en-US" altLang="zh-CN" sz="1400" dirty="0"/>
              <a:t>(K,U)</a:t>
            </a:r>
            <a:r>
              <a:rPr lang="zh-CN" altLang="zh-CN" sz="1400" dirty="0"/>
              <a:t>，可以不同于输入</a:t>
            </a:r>
            <a:r>
              <a:rPr lang="en-US" altLang="zh-CN" sz="1400" dirty="0"/>
              <a:t>(K, V) </a:t>
            </a:r>
            <a:r>
              <a:rPr lang="zh-CN" altLang="zh-CN" sz="1400" dirty="0"/>
              <a:t>，</a:t>
            </a:r>
            <a:r>
              <a:rPr lang="en-US" altLang="zh-CN" sz="1400" dirty="0" err="1"/>
              <a:t>aggreateByKey</a:t>
            </a:r>
            <a:r>
              <a:rPr lang="zh-CN" altLang="zh-CN" sz="1400" dirty="0"/>
              <a:t>的三个参数：</a:t>
            </a:r>
          </a:p>
          <a:p>
            <a:pPr marL="0" indent="0">
              <a:buNone/>
            </a:pPr>
            <a:r>
              <a:rPr lang="en-US" altLang="zh-CN" sz="1400" dirty="0" err="1"/>
              <a:t>zeroValue</a:t>
            </a:r>
            <a:r>
              <a:rPr lang="en-US" altLang="zh-CN" sz="1400" dirty="0"/>
              <a:t>: U</a:t>
            </a:r>
            <a:r>
              <a:rPr lang="zh-CN" altLang="zh-CN" sz="1400" dirty="0"/>
              <a:t>，初始值，比如空列表</a:t>
            </a:r>
            <a:r>
              <a:rPr lang="en-US" altLang="zh-CN" sz="1400" dirty="0"/>
              <a:t>{} </a:t>
            </a:r>
            <a:r>
              <a:rPr lang="zh-CN" altLang="zh-CN" sz="1400" dirty="0"/>
              <a:t>；</a:t>
            </a:r>
          </a:p>
          <a:p>
            <a:pPr marL="0" indent="0">
              <a:buNone/>
            </a:pPr>
            <a:r>
              <a:rPr lang="en-US" altLang="zh-CN" sz="1400" dirty="0" err="1"/>
              <a:t>seqOp</a:t>
            </a:r>
            <a:r>
              <a:rPr lang="en-US" altLang="zh-CN" sz="1400" dirty="0"/>
              <a:t>: (U,T)=&gt; U</a:t>
            </a:r>
            <a:r>
              <a:rPr lang="zh-CN" altLang="zh-CN" sz="1400" dirty="0"/>
              <a:t>，</a:t>
            </a:r>
            <a:r>
              <a:rPr lang="en-US" altLang="zh-CN" sz="1400" dirty="0" err="1"/>
              <a:t>seq</a:t>
            </a:r>
            <a:r>
              <a:rPr lang="zh-CN" altLang="zh-CN" sz="1400" dirty="0"/>
              <a:t>操作符，描述如何将</a:t>
            </a:r>
            <a:r>
              <a:rPr lang="en-US" altLang="zh-CN" sz="1400" dirty="0"/>
              <a:t>T</a:t>
            </a:r>
            <a:r>
              <a:rPr lang="zh-CN" altLang="zh-CN" sz="1400" dirty="0"/>
              <a:t>合并入</a:t>
            </a:r>
            <a:r>
              <a:rPr lang="en-US" altLang="zh-CN" sz="1400" dirty="0"/>
              <a:t>U</a:t>
            </a:r>
            <a:r>
              <a:rPr lang="zh-CN" altLang="zh-CN" sz="1400" dirty="0"/>
              <a:t>，比如如何将</a:t>
            </a:r>
            <a:r>
              <a:rPr lang="en-US" altLang="zh-CN" sz="1400" dirty="0"/>
              <a:t>item</a:t>
            </a:r>
            <a:r>
              <a:rPr lang="zh-CN" altLang="zh-CN" sz="1400" dirty="0"/>
              <a:t>合并到列表</a:t>
            </a:r>
            <a:r>
              <a:rPr lang="en-US" altLang="zh-CN" sz="1400" dirty="0"/>
              <a:t> </a:t>
            </a:r>
            <a:r>
              <a:rPr lang="zh-CN" altLang="zh-CN" sz="1400" dirty="0"/>
              <a:t>；</a:t>
            </a:r>
          </a:p>
          <a:p>
            <a:pPr marL="0" indent="0">
              <a:buNone/>
            </a:pPr>
            <a:r>
              <a:rPr lang="en-US" altLang="zh-CN" sz="1400" dirty="0" err="1"/>
              <a:t>combOp</a:t>
            </a:r>
            <a:r>
              <a:rPr lang="en-US" altLang="zh-CN" sz="1400" dirty="0"/>
              <a:t>: (U,U) =&gt;U</a:t>
            </a:r>
            <a:r>
              <a:rPr lang="zh-CN" altLang="zh-CN" sz="1400" dirty="0"/>
              <a:t>，</a:t>
            </a:r>
            <a:r>
              <a:rPr lang="en-US" altLang="zh-CN" sz="1400" dirty="0"/>
              <a:t>comb</a:t>
            </a:r>
            <a:r>
              <a:rPr lang="zh-CN" altLang="zh-CN" sz="1400" dirty="0"/>
              <a:t>操作符，描述如果合并两个</a:t>
            </a:r>
            <a:r>
              <a:rPr lang="en-US" altLang="zh-CN" sz="1400" dirty="0"/>
              <a:t>U</a:t>
            </a:r>
            <a:r>
              <a:rPr lang="zh-CN" altLang="zh-CN" sz="1400" dirty="0"/>
              <a:t>，比如合并两个列表</a:t>
            </a:r>
            <a:r>
              <a:rPr lang="en-US" altLang="zh-CN" sz="1400" dirty="0"/>
              <a:t> </a:t>
            </a:r>
            <a:r>
              <a:rPr lang="zh-CN" altLang="zh-CN" sz="1400" dirty="0"/>
              <a:t>；</a:t>
            </a:r>
          </a:p>
          <a:p>
            <a:pPr marL="0" indent="0">
              <a:buNone/>
            </a:pPr>
            <a:r>
              <a:rPr lang="zh-CN" altLang="zh-CN" sz="1400" dirty="0"/>
              <a:t>所以</a:t>
            </a:r>
            <a:r>
              <a:rPr lang="en-US" altLang="zh-CN" sz="1400" dirty="0" err="1"/>
              <a:t>aggreateByKey</a:t>
            </a:r>
            <a:r>
              <a:rPr lang="zh-CN" altLang="zh-CN" sz="1400" dirty="0"/>
              <a:t>可以看成更高抽象的，更灵活的</a:t>
            </a:r>
            <a:r>
              <a:rPr lang="en-US" altLang="zh-CN" sz="1400" dirty="0"/>
              <a:t>reduce</a:t>
            </a:r>
            <a:r>
              <a:rPr lang="zh-CN" altLang="zh-CN" sz="1400" dirty="0"/>
              <a:t>或</a:t>
            </a:r>
            <a:r>
              <a:rPr lang="en-US" altLang="zh-CN" sz="1400" dirty="0"/>
              <a:t>group </a:t>
            </a:r>
            <a:r>
              <a:rPr lang="zh-CN" altLang="zh-CN" sz="1400" dirty="0"/>
              <a:t>。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z = </a:t>
            </a:r>
            <a:r>
              <a:rPr lang="en-US" altLang="zh-CN" sz="1400" dirty="0" err="1"/>
              <a:t>sc.parallelize</a:t>
            </a:r>
            <a:r>
              <a:rPr lang="en-US" altLang="zh-CN" sz="1400" dirty="0"/>
              <a:t>(List(1,2,3,4,5,6), 2)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 smtClean="0"/>
              <a:t>z.aggreate</a:t>
            </a:r>
            <a:r>
              <a:rPr lang="en-US" altLang="zh-CN" sz="1400" dirty="0" smtClean="0"/>
              <a:t>(0</a:t>
            </a:r>
            <a:r>
              <a:rPr lang="en-US" altLang="zh-CN" sz="1400" dirty="0"/>
              <a:t>)(</a:t>
            </a:r>
            <a:r>
              <a:rPr lang="en-US" altLang="zh-CN" sz="1400" dirty="0" err="1"/>
              <a:t>math.max</a:t>
            </a:r>
            <a:r>
              <a:rPr lang="en-US" altLang="zh-CN" sz="1400" dirty="0"/>
              <a:t>(_, _), _ + _)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res40: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9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 z = </a:t>
            </a:r>
            <a:r>
              <a:rPr lang="en-US" altLang="zh-CN" sz="1400" dirty="0" err="1"/>
              <a:t>sc.parallelize</a:t>
            </a:r>
            <a:r>
              <a:rPr lang="en-US" altLang="zh-CN" sz="1400" dirty="0"/>
              <a:t>(List((1, 3), (1, 2), (1, 4), (2, 3)))  </a:t>
            </a:r>
          </a:p>
          <a:p>
            <a:pPr marL="0" indent="0">
              <a:buNone/>
            </a:pPr>
            <a:r>
              <a:rPr lang="en-US" altLang="zh-CN" sz="1400" dirty="0"/>
              <a:t> </a:t>
            </a:r>
            <a:r>
              <a:rPr lang="en-US" altLang="zh-CN" sz="1400" dirty="0" err="1"/>
              <a:t>z.aggregateByKey</a:t>
            </a:r>
            <a:r>
              <a:rPr lang="en-US" altLang="zh-CN" sz="1400" dirty="0"/>
              <a:t>(0)(</a:t>
            </a:r>
            <a:r>
              <a:rPr lang="en-US" altLang="zh-CN" sz="1400" dirty="0" err="1"/>
              <a:t>math.max</a:t>
            </a:r>
            <a:r>
              <a:rPr lang="en-US" altLang="zh-CN" sz="1400" dirty="0"/>
              <a:t>(_, _), _ + _)</a:t>
            </a:r>
          </a:p>
          <a:p>
            <a:pPr marL="0" indent="0">
              <a:buNone/>
            </a:pPr>
            <a:r>
              <a:rPr lang="en-US" altLang="zh-CN" sz="1400" dirty="0"/>
              <a:t>res2: Array[(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)] = Array((2,3), (</a:t>
            </a:r>
            <a:r>
              <a:rPr lang="en-US" altLang="zh-CN" sz="1400" dirty="0" smtClean="0"/>
              <a:t>1,9)) </a:t>
            </a:r>
            <a:endParaRPr lang="zh-CN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RDD </a:t>
            </a:r>
            <a:r>
              <a:rPr lang="zh-CN" altLang="zh-CN" dirty="0"/>
              <a:t>转换操作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13</a:t>
            </a:r>
            <a:r>
              <a:rPr lang="zh-CN" altLang="zh-CN" b="1" dirty="0"/>
              <a:t>）</a:t>
            </a:r>
            <a:r>
              <a:rPr lang="en-US" altLang="zh-CN" b="1" dirty="0" err="1"/>
              <a:t>combineByKey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 err="1"/>
              <a:t>combineByKey</a:t>
            </a:r>
            <a:r>
              <a:rPr lang="zh-CN" altLang="zh-CN" sz="1400" dirty="0"/>
              <a:t>是对</a:t>
            </a:r>
            <a:r>
              <a:rPr lang="en-US" altLang="zh-CN" sz="1400" dirty="0"/>
              <a:t>RDD</a:t>
            </a:r>
            <a:r>
              <a:rPr lang="zh-CN" altLang="zh-CN" sz="1400" dirty="0"/>
              <a:t>中的数据集按照</a:t>
            </a:r>
            <a:r>
              <a:rPr lang="en-US" altLang="zh-CN" sz="1400" dirty="0"/>
              <a:t>Key</a:t>
            </a:r>
            <a:r>
              <a:rPr lang="zh-CN" altLang="zh-CN" sz="1400" dirty="0"/>
              <a:t>进行聚合操作。聚合操作的逻辑是通过自定义函数提供给</a:t>
            </a:r>
            <a:r>
              <a:rPr lang="en-US" altLang="zh-CN" sz="1400" dirty="0" err="1"/>
              <a:t>combineByKey</a:t>
            </a:r>
            <a:r>
              <a:rPr lang="zh-CN" altLang="zh-CN" sz="1400" dirty="0"/>
              <a:t>。</a:t>
            </a:r>
          </a:p>
          <a:p>
            <a:pPr marL="0" indent="0">
              <a:buNone/>
            </a:pPr>
            <a:r>
              <a:rPr lang="en-US" altLang="zh-CN" sz="1400" u="sng" dirty="0" err="1"/>
              <a:t>combineByKey</a:t>
            </a:r>
            <a:r>
              <a:rPr lang="en-US" altLang="zh-CN" sz="1400" u="sng" dirty="0"/>
              <a:t>[C](</a:t>
            </a:r>
            <a:r>
              <a:rPr lang="en-US" altLang="zh-CN" sz="1400" u="sng" dirty="0" err="1"/>
              <a:t>createCombiner</a:t>
            </a:r>
            <a:r>
              <a:rPr lang="en-US" altLang="zh-CN" sz="1400" u="sng" dirty="0"/>
              <a:t>: (V) </a:t>
            </a:r>
            <a:r>
              <a:rPr lang="en-US" altLang="zh-CN" sz="1400" dirty="0"/>
              <a:t>⇒ C, </a:t>
            </a:r>
            <a:r>
              <a:rPr lang="en-US" altLang="zh-CN" sz="1400" dirty="0" err="1"/>
              <a:t>mergeValue</a:t>
            </a:r>
            <a:r>
              <a:rPr lang="en-US" altLang="zh-CN" sz="1400" dirty="0"/>
              <a:t>: (C, V) ⇒ C, </a:t>
            </a:r>
            <a:r>
              <a:rPr lang="en-US" altLang="zh-CN" sz="1400" dirty="0" err="1"/>
              <a:t>mergeCombiners</a:t>
            </a:r>
            <a:r>
              <a:rPr lang="en-US" altLang="zh-CN" sz="1400" dirty="0"/>
              <a:t>: (C, C) ⇒ C, </a:t>
            </a:r>
            <a:r>
              <a:rPr lang="en-US" altLang="zh-CN" sz="1400" dirty="0" err="1"/>
              <a:t>numPartitions</a:t>
            </a:r>
            <a:r>
              <a:rPr lang="en-US" altLang="zh-CN" sz="1400" dirty="0"/>
              <a:t>: 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):</a:t>
            </a:r>
            <a:r>
              <a:rPr lang="en-US" altLang="zh-CN" sz="1400" dirty="0">
                <a:hlinkClick r:id="rId2"/>
              </a:rPr>
              <a:t>RDD</a:t>
            </a:r>
            <a:r>
              <a:rPr lang="en-US" altLang="zh-CN" sz="1400" dirty="0"/>
              <a:t>[(K, C)]</a:t>
            </a:r>
            <a:r>
              <a:rPr lang="zh-CN" altLang="zh-CN" sz="1400" dirty="0"/>
              <a:t>把</a:t>
            </a:r>
            <a:r>
              <a:rPr lang="en-US" altLang="zh-CN" sz="1400" u="sng" dirty="0"/>
              <a:t>(K,V)</a:t>
            </a:r>
            <a:r>
              <a:rPr lang="en-US" altLang="zh-CN" sz="1400" dirty="0"/>
              <a:t> </a:t>
            </a:r>
            <a:r>
              <a:rPr lang="zh-CN" altLang="zh-CN" sz="1400" dirty="0"/>
              <a:t>类型的</a:t>
            </a:r>
            <a:r>
              <a:rPr lang="en-US" altLang="zh-CN" sz="1400" dirty="0"/>
              <a:t>RDD</a:t>
            </a:r>
            <a:r>
              <a:rPr lang="zh-CN" altLang="zh-CN" sz="1400" dirty="0"/>
              <a:t>转换为</a:t>
            </a:r>
            <a:r>
              <a:rPr lang="en-US" altLang="zh-CN" sz="1400" dirty="0"/>
              <a:t>(K,C)</a:t>
            </a:r>
            <a:r>
              <a:rPr lang="zh-CN" altLang="zh-CN" sz="1400" dirty="0"/>
              <a:t>类型的</a:t>
            </a:r>
            <a:r>
              <a:rPr lang="en-US" altLang="zh-CN" sz="1400" dirty="0"/>
              <a:t>RDD</a:t>
            </a:r>
            <a:r>
              <a:rPr lang="zh-CN" altLang="zh-CN" sz="1400" dirty="0"/>
              <a:t>，</a:t>
            </a:r>
            <a:r>
              <a:rPr lang="en-US" altLang="zh-CN" sz="1400" dirty="0"/>
              <a:t>C</a:t>
            </a:r>
            <a:r>
              <a:rPr lang="zh-CN" altLang="zh-CN" sz="1400" dirty="0"/>
              <a:t>和</a:t>
            </a:r>
            <a:r>
              <a:rPr lang="en-US" altLang="zh-CN" sz="1400" dirty="0"/>
              <a:t>V</a:t>
            </a:r>
            <a:r>
              <a:rPr lang="zh-CN" altLang="zh-CN" sz="1400" dirty="0"/>
              <a:t>可以不一样。</a:t>
            </a:r>
            <a:r>
              <a:rPr lang="en-US" altLang="zh-CN" sz="1400" dirty="0" err="1"/>
              <a:t>combineByKey</a:t>
            </a:r>
            <a:r>
              <a:rPr lang="zh-CN" altLang="zh-CN" sz="1400" dirty="0"/>
              <a:t>三个参数：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val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data = Array((1, 1.0), (1, 2.0), (1, 3.0), (2, 4.0), (2, 5.0), (2, 6.0))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rdd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sc.parallelize</a:t>
            </a:r>
            <a:r>
              <a:rPr lang="en-US" altLang="zh-CN" sz="1400" dirty="0"/>
              <a:t>(data, 2)  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combine1 = </a:t>
            </a:r>
            <a:r>
              <a:rPr lang="en-US" altLang="zh-CN" sz="1400" dirty="0" err="1"/>
              <a:t>rdd.combineByKey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createCombiner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v:Double</a:t>
            </a:r>
            <a:r>
              <a:rPr lang="en-US" altLang="zh-CN" sz="1400" dirty="0"/>
              <a:t>) =&gt; (</a:t>
            </a:r>
            <a:r>
              <a:rPr lang="en-US" altLang="zh-CN" sz="1400" dirty="0" err="1"/>
              <a:t>v:Double</a:t>
            </a:r>
            <a:r>
              <a:rPr lang="en-US" altLang="zh-CN" sz="1400" dirty="0"/>
              <a:t>, 1),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mergeValue</a:t>
            </a:r>
            <a:r>
              <a:rPr lang="en-US" altLang="zh-CN" sz="1400" dirty="0"/>
              <a:t> = (c:(Double,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), v:Double) =&gt; (c._1 + v, c._2 + 1),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mergeCombiners</a:t>
            </a:r>
            <a:r>
              <a:rPr lang="en-US" altLang="zh-CN" sz="1400" dirty="0"/>
              <a:t> = (c1:(Double,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), c2:(Double,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)) =&gt; (c1._1 + c2._1, c1._2 + c2._2),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numPartitions</a:t>
            </a:r>
            <a:r>
              <a:rPr lang="en-US" altLang="zh-CN" sz="1400" dirty="0"/>
              <a:t> = 2 )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combine1.collect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res0: Array[(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(Double,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))] = Array((2,(15.0,3)), (1,(6.0,3</a:t>
            </a:r>
            <a:r>
              <a:rPr lang="en-US" altLang="zh-CN" sz="1400" dirty="0" smtClean="0"/>
              <a:t>)))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56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RDD </a:t>
            </a:r>
            <a:r>
              <a:rPr lang="zh-CN" altLang="zh-CN" dirty="0"/>
              <a:t>转换操作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14</a:t>
            </a:r>
            <a:r>
              <a:rPr lang="zh-CN" altLang="zh-CN" b="1" dirty="0"/>
              <a:t>）</a:t>
            </a:r>
            <a:r>
              <a:rPr lang="en-US" altLang="zh-CN" b="1" dirty="0" err="1"/>
              <a:t>sortByKey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sz="1400" dirty="0" err="1"/>
              <a:t>sortByKey</a:t>
            </a:r>
            <a:r>
              <a:rPr lang="en-US" altLang="zh-CN" sz="1400" dirty="0"/>
              <a:t>([ascending],[</a:t>
            </a:r>
            <a:r>
              <a:rPr lang="en-US" altLang="zh-CN" sz="1400" dirty="0" err="1"/>
              <a:t>numTasks</a:t>
            </a:r>
            <a:r>
              <a:rPr lang="en-US" altLang="zh-CN" sz="1400" dirty="0"/>
              <a:t>])</a:t>
            </a:r>
            <a:r>
              <a:rPr lang="zh-CN" altLang="zh-CN" sz="1400" dirty="0"/>
              <a:t>是排序操作，对</a:t>
            </a:r>
            <a:r>
              <a:rPr lang="en-US" altLang="zh-CN" sz="1400" dirty="0"/>
              <a:t>(K,V)</a:t>
            </a:r>
            <a:r>
              <a:rPr lang="zh-CN" altLang="zh-CN" sz="1400" dirty="0"/>
              <a:t>类型的数据按照</a:t>
            </a:r>
            <a:r>
              <a:rPr lang="en-US" altLang="zh-CN" sz="1400" dirty="0"/>
              <a:t>K</a:t>
            </a:r>
            <a:r>
              <a:rPr lang="zh-CN" altLang="zh-CN" sz="1400" dirty="0"/>
              <a:t>进行排序，其中</a:t>
            </a:r>
            <a:r>
              <a:rPr lang="en-US" altLang="zh-CN" sz="1400" dirty="0"/>
              <a:t>K</a:t>
            </a:r>
            <a:r>
              <a:rPr lang="zh-CN" altLang="zh-CN" sz="1400" dirty="0"/>
              <a:t>需要实现</a:t>
            </a:r>
            <a:r>
              <a:rPr lang="en-US" altLang="zh-CN" sz="1400" dirty="0"/>
              <a:t>Ordered</a:t>
            </a:r>
            <a:r>
              <a:rPr lang="zh-CN" altLang="zh-CN" sz="1400" dirty="0"/>
              <a:t>方法。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 smtClean="0"/>
              <a:t>val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rdd14 = rdd0.sortByKey()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rdd14.collect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res36: Array[(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)] = Array((1,1), (1,2), (1,3), (2,1), (2,2), (2,3))</a:t>
            </a:r>
            <a:endParaRPr lang="zh-CN" altLang="zh-CN" sz="1400" dirty="0"/>
          </a:p>
          <a:p>
            <a:r>
              <a:rPr lang="en-US" altLang="zh-CN" b="1" dirty="0"/>
              <a:t>15</a:t>
            </a:r>
            <a:r>
              <a:rPr lang="zh-CN" altLang="zh-CN" b="1" dirty="0"/>
              <a:t>）</a:t>
            </a:r>
            <a:r>
              <a:rPr lang="en-US" altLang="zh-CN" b="1" dirty="0"/>
              <a:t>join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sz="1400" dirty="0"/>
              <a:t>join(</a:t>
            </a:r>
            <a:r>
              <a:rPr lang="en-US" altLang="zh-CN" sz="1400" dirty="0" err="1"/>
              <a:t>otherDataset</a:t>
            </a:r>
            <a:r>
              <a:rPr lang="en-US" altLang="zh-CN" sz="1400" dirty="0"/>
              <a:t>, [</a:t>
            </a:r>
            <a:r>
              <a:rPr lang="en-US" altLang="zh-CN" sz="1400" dirty="0" err="1"/>
              <a:t>numTasks</a:t>
            </a:r>
            <a:r>
              <a:rPr lang="en-US" altLang="zh-CN" sz="1400" dirty="0"/>
              <a:t>])</a:t>
            </a:r>
            <a:r>
              <a:rPr lang="zh-CN" altLang="zh-CN" sz="1400" dirty="0"/>
              <a:t>是连接操作，将输入数据集</a:t>
            </a:r>
            <a:r>
              <a:rPr lang="en-US" altLang="zh-CN" sz="1400" dirty="0"/>
              <a:t>(K,V)</a:t>
            </a:r>
            <a:r>
              <a:rPr lang="zh-CN" altLang="zh-CN" sz="1400" dirty="0"/>
              <a:t>和另外一个数据集</a:t>
            </a:r>
            <a:r>
              <a:rPr lang="en-US" altLang="zh-CN" sz="1400" dirty="0"/>
              <a:t>(K,W)</a:t>
            </a:r>
            <a:r>
              <a:rPr lang="zh-CN" altLang="zh-CN" sz="1400" dirty="0"/>
              <a:t>进行</a:t>
            </a:r>
            <a:r>
              <a:rPr lang="en-US" altLang="zh-CN" sz="1400" dirty="0"/>
              <a:t>Join</a:t>
            </a:r>
            <a:r>
              <a:rPr lang="zh-CN" altLang="zh-CN" sz="1400" dirty="0"/>
              <a:t>， 得到</a:t>
            </a:r>
            <a:r>
              <a:rPr lang="en-US" altLang="zh-CN" sz="1400" dirty="0"/>
              <a:t>(K, (V,W))</a:t>
            </a:r>
            <a:r>
              <a:rPr lang="zh-CN" altLang="zh-CN" sz="1400" dirty="0"/>
              <a:t>；该操作是对于相同</a:t>
            </a:r>
            <a:r>
              <a:rPr lang="en-US" altLang="zh-CN" sz="1400" dirty="0"/>
              <a:t>K</a:t>
            </a:r>
            <a:r>
              <a:rPr lang="zh-CN" altLang="zh-CN" sz="1400" dirty="0"/>
              <a:t>的</a:t>
            </a:r>
            <a:r>
              <a:rPr lang="en-US" altLang="zh-CN" sz="1400" dirty="0"/>
              <a:t>V</a:t>
            </a:r>
            <a:r>
              <a:rPr lang="zh-CN" altLang="zh-CN" sz="1400" dirty="0"/>
              <a:t>和</a:t>
            </a:r>
            <a:r>
              <a:rPr lang="en-US" altLang="zh-CN" sz="1400" dirty="0"/>
              <a:t>W</a:t>
            </a:r>
            <a:r>
              <a:rPr lang="zh-CN" altLang="zh-CN" sz="1400" dirty="0"/>
              <a:t>集合进行笛卡尔积</a:t>
            </a:r>
            <a:r>
              <a:rPr lang="en-US" altLang="zh-CN" sz="1400" dirty="0"/>
              <a:t> </a:t>
            </a:r>
            <a:r>
              <a:rPr lang="zh-CN" altLang="zh-CN" sz="1400" dirty="0"/>
              <a:t>操作，也即</a:t>
            </a:r>
            <a:r>
              <a:rPr lang="en-US" altLang="zh-CN" sz="1400" dirty="0"/>
              <a:t>V</a:t>
            </a:r>
            <a:r>
              <a:rPr lang="zh-CN" altLang="zh-CN" sz="1400" dirty="0"/>
              <a:t>和</a:t>
            </a:r>
            <a:r>
              <a:rPr lang="en-US" altLang="zh-CN" sz="1400" dirty="0"/>
              <a:t>W</a:t>
            </a:r>
            <a:r>
              <a:rPr lang="zh-CN" altLang="zh-CN" sz="1400" dirty="0"/>
              <a:t>的所有组合；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rdd15 = rdd0.join(rdd0)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rdd15.collect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res37: Array[(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))] = Array((1,(1,1)), (1,(1,2)), (1,(1,3)), (1,(2,1)), (1,(2,2)), (1,(2,3)), (1,(3,1)), (1,(3,2)), (1,(3,3)), (2,(1,1)), (2,(1,2)), (2,(1,3)), (2,(2,1)), (2,(2,2)), (2,(2,3)), (2,(3,1)), (2,(3,2)), (2,(3,3))) </a:t>
            </a:r>
            <a:endParaRPr lang="zh-CN" altLang="zh-CN" sz="1400" dirty="0"/>
          </a:p>
          <a:p>
            <a:pPr marL="0" indent="0">
              <a:buNone/>
            </a:pPr>
            <a:r>
              <a:rPr lang="zh-CN" altLang="zh-CN" sz="1400" dirty="0"/>
              <a:t>连接操作除</a:t>
            </a:r>
            <a:r>
              <a:rPr lang="en-US" altLang="zh-CN" sz="1400" dirty="0"/>
              <a:t>join </a:t>
            </a:r>
            <a:r>
              <a:rPr lang="zh-CN" altLang="zh-CN" sz="1400" dirty="0"/>
              <a:t>外，还有左连接、右连接、全连接操作函数：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leftOuterJoin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rightOuterJoin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fullOuterJoin</a:t>
            </a:r>
            <a:r>
              <a:rPr lang="zh-CN" altLang="zh-CN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67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RDD </a:t>
            </a:r>
            <a:r>
              <a:rPr lang="zh-CN" altLang="zh-CN" dirty="0"/>
              <a:t>转换操作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16</a:t>
            </a:r>
            <a:r>
              <a:rPr lang="zh-CN" altLang="zh-CN" b="1" dirty="0"/>
              <a:t>）</a:t>
            </a:r>
            <a:r>
              <a:rPr lang="en-US" altLang="zh-CN" b="1" dirty="0" err="1"/>
              <a:t>cogroup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 err="1"/>
              <a:t>cogroup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otherDataset</a:t>
            </a:r>
            <a:r>
              <a:rPr lang="en-US" altLang="zh-CN" sz="1400" dirty="0"/>
              <a:t>, [</a:t>
            </a:r>
            <a:r>
              <a:rPr lang="en-US" altLang="zh-CN" sz="1400" dirty="0" err="1"/>
              <a:t>numTasks</a:t>
            </a:r>
            <a:r>
              <a:rPr lang="en-US" altLang="zh-CN" sz="1400" dirty="0"/>
              <a:t>])</a:t>
            </a:r>
            <a:r>
              <a:rPr lang="zh-CN" altLang="zh-CN" sz="1400" dirty="0"/>
              <a:t>是将输入数据集</a:t>
            </a:r>
            <a:r>
              <a:rPr lang="en-US" altLang="zh-CN" sz="1400" dirty="0"/>
              <a:t>(K, V)</a:t>
            </a:r>
            <a:r>
              <a:rPr lang="zh-CN" altLang="zh-CN" sz="1400" dirty="0"/>
              <a:t>和另外一个数据集</a:t>
            </a:r>
            <a:r>
              <a:rPr lang="en-US" altLang="zh-CN" sz="1400" dirty="0"/>
              <a:t>(K, W)</a:t>
            </a:r>
            <a:r>
              <a:rPr lang="zh-CN" altLang="zh-CN" sz="1400" dirty="0"/>
              <a:t>进行</a:t>
            </a:r>
            <a:r>
              <a:rPr lang="en-US" altLang="zh-CN" sz="1400" dirty="0" err="1"/>
              <a:t>cogroup</a:t>
            </a:r>
            <a:r>
              <a:rPr lang="zh-CN" altLang="zh-CN" sz="1400" dirty="0"/>
              <a:t>，得到一个格式为</a:t>
            </a:r>
            <a:r>
              <a:rPr lang="en-US" altLang="zh-CN" sz="1400" dirty="0"/>
              <a:t>(K, </a:t>
            </a:r>
            <a:r>
              <a:rPr lang="en-US" altLang="zh-CN" sz="1400" dirty="0" err="1"/>
              <a:t>Seq</a:t>
            </a:r>
            <a:r>
              <a:rPr lang="en-US" altLang="zh-CN" sz="1400" dirty="0"/>
              <a:t>[V], </a:t>
            </a:r>
            <a:r>
              <a:rPr lang="en-US" altLang="zh-CN" sz="1400" dirty="0" err="1"/>
              <a:t>Seq</a:t>
            </a:r>
            <a:r>
              <a:rPr lang="en-US" altLang="zh-CN" sz="1400" dirty="0"/>
              <a:t>[W])</a:t>
            </a:r>
            <a:r>
              <a:rPr lang="zh-CN" altLang="zh-CN" sz="1400" dirty="0"/>
              <a:t>的数据集。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rdd16 = rdd0.cogroup(rdd0)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rdd16.collect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res38: Array[(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(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],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]))] = Array((1,(</a:t>
            </a:r>
            <a:r>
              <a:rPr lang="en-US" altLang="zh-CN" sz="1400" dirty="0" err="1"/>
              <a:t>ArrayBuffer</a:t>
            </a:r>
            <a:r>
              <a:rPr lang="en-US" altLang="zh-CN" sz="1400" dirty="0"/>
              <a:t>(1, 2, 3),</a:t>
            </a:r>
            <a:r>
              <a:rPr lang="en-US" altLang="zh-CN" sz="1400" dirty="0" err="1"/>
              <a:t>ArrayBuffer</a:t>
            </a:r>
            <a:r>
              <a:rPr lang="en-US" altLang="zh-CN" sz="1400" dirty="0"/>
              <a:t>(1, 2, 3))), (2,(</a:t>
            </a:r>
            <a:r>
              <a:rPr lang="en-US" altLang="zh-CN" sz="1400" dirty="0" err="1"/>
              <a:t>ArrayBuffer</a:t>
            </a:r>
            <a:r>
              <a:rPr lang="en-US" altLang="zh-CN" sz="1400" dirty="0"/>
              <a:t>(1, 2, 3),</a:t>
            </a:r>
            <a:r>
              <a:rPr lang="en-US" altLang="zh-CN" sz="1400" dirty="0" err="1"/>
              <a:t>ArrayBuffer</a:t>
            </a:r>
            <a:r>
              <a:rPr lang="en-US" altLang="zh-CN" sz="1400" dirty="0"/>
              <a:t>(1, 2, 3))))</a:t>
            </a:r>
            <a:endParaRPr lang="zh-CN" altLang="zh-CN" sz="1400" dirty="0"/>
          </a:p>
          <a:p>
            <a:r>
              <a:rPr lang="en-US" altLang="zh-CN" b="1" dirty="0"/>
              <a:t>17</a:t>
            </a:r>
            <a:r>
              <a:rPr lang="zh-CN" altLang="zh-CN" b="1" dirty="0"/>
              <a:t>）</a:t>
            </a:r>
            <a:r>
              <a:rPr lang="en-US" altLang="zh-CN" b="1" dirty="0" err="1"/>
              <a:t>cartesian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 err="1"/>
              <a:t>cartesian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otherDataset</a:t>
            </a:r>
            <a:r>
              <a:rPr lang="en-US" altLang="zh-CN" sz="1400" dirty="0"/>
              <a:t>)</a:t>
            </a:r>
            <a:r>
              <a:rPr lang="zh-CN" altLang="zh-CN" sz="1400" dirty="0"/>
              <a:t>是做笛卡尔积：对于数据集</a:t>
            </a:r>
            <a:r>
              <a:rPr lang="en-US" altLang="zh-CN" sz="1400" dirty="0"/>
              <a:t>T</a:t>
            </a:r>
            <a:r>
              <a:rPr lang="zh-CN" altLang="zh-CN" sz="1400" dirty="0"/>
              <a:t>和</a:t>
            </a:r>
            <a:r>
              <a:rPr lang="en-US" altLang="zh-CN" sz="1400" dirty="0"/>
              <a:t>U </a:t>
            </a:r>
            <a:r>
              <a:rPr lang="zh-CN" altLang="zh-CN" sz="1400" dirty="0"/>
              <a:t>进行笛卡尔积操作， 得到</a:t>
            </a:r>
            <a:r>
              <a:rPr lang="en-US" altLang="zh-CN" sz="1400" dirty="0"/>
              <a:t>(T, U)</a:t>
            </a:r>
            <a:r>
              <a:rPr lang="zh-CN" altLang="zh-CN" sz="1400" dirty="0"/>
              <a:t>格式的数据集。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rdd17 = rdd1.cartesian(rdd3)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rdd17.collect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res39: Array[(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)] = Array((1,12), (2,12), (3,12), (1,14), (1,16), (1,18), (2,14), (2,16), (2,18), (3,14), (3,16), (3,18), (4,12), (5,12), (6,12), (4,14), (4,16), (4,18), (5,14), (5,16), (5,18), (6,14), (6,16), (6,18), (7,12), (8,12), (9,12), (7,14), (7,16), (7,18), (8,14), (8,16), (8,18), (9,14), (9,16), (9,18</a:t>
            </a:r>
            <a:r>
              <a:rPr lang="en-US" altLang="zh-CN" sz="1400" dirty="0" smtClean="0"/>
              <a:t>))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197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zh-CN" altLang="en-US" dirty="0" smtClean="0"/>
              <a:t>三</a:t>
            </a:r>
            <a:r>
              <a:rPr lang="zh-CN" altLang="zh-CN" dirty="0" smtClean="0"/>
              <a:t>课</a:t>
            </a:r>
            <a:r>
              <a:rPr lang="en-US" altLang="zh-CN" dirty="0" smtClean="0"/>
              <a:t> </a:t>
            </a:r>
            <a:r>
              <a:rPr lang="en-US" altLang="zh-CN" dirty="0"/>
              <a:t>Spark </a:t>
            </a:r>
            <a:r>
              <a:rPr lang="en-US" altLang="zh-CN" dirty="0" err="1"/>
              <a:t>MLlib</a:t>
            </a:r>
            <a:r>
              <a:rPr lang="zh-CN" altLang="zh-CN" dirty="0"/>
              <a:t>基础</a:t>
            </a:r>
            <a:r>
              <a:rPr lang="zh-CN" altLang="zh-CN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第</a:t>
            </a:r>
            <a:r>
              <a:rPr lang="zh-CN" altLang="en-US" b="1" dirty="0" smtClean="0"/>
              <a:t>三</a:t>
            </a:r>
            <a:r>
              <a:rPr lang="zh-CN" altLang="zh-CN" b="1" dirty="0" smtClean="0"/>
              <a:t>课</a:t>
            </a:r>
            <a:r>
              <a:rPr lang="en-US" altLang="zh-CN" b="1" dirty="0" smtClean="0"/>
              <a:t> </a:t>
            </a:r>
            <a:r>
              <a:rPr lang="en-US" altLang="zh-CN" b="1" dirty="0"/>
              <a:t>Spark </a:t>
            </a:r>
            <a:r>
              <a:rPr lang="en-US" altLang="zh-CN" b="1" dirty="0" err="1"/>
              <a:t>MLlib</a:t>
            </a:r>
            <a:r>
              <a:rPr lang="zh-CN" altLang="zh-CN" b="1" dirty="0"/>
              <a:t>基础入门</a:t>
            </a:r>
            <a:endParaRPr lang="zh-CN" altLang="zh-CN" dirty="0"/>
          </a:p>
          <a:p>
            <a:r>
              <a:rPr lang="en-US" altLang="zh-CN" dirty="0" smtClean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Spark </a:t>
            </a:r>
            <a:r>
              <a:rPr lang="en-US" altLang="zh-CN" dirty="0" err="1"/>
              <a:t>MLlib</a:t>
            </a:r>
            <a:r>
              <a:rPr lang="zh-CN" altLang="zh-CN" dirty="0"/>
              <a:t>介绍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Spark RDD</a:t>
            </a:r>
            <a:r>
              <a:rPr lang="zh-CN" altLang="zh-CN" dirty="0"/>
              <a:t>操作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RDD</a:t>
            </a:r>
            <a:r>
              <a:rPr lang="zh-CN" altLang="zh-CN" dirty="0"/>
              <a:t>操作的代码实操 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RDD</a:t>
            </a:r>
            <a:r>
              <a:rPr lang="zh-CN" altLang="zh-CN" dirty="0"/>
              <a:t>的演变进化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 err="1"/>
              <a:t>DataFrame</a:t>
            </a:r>
            <a:r>
              <a:rPr lang="zh-CN" altLang="zh-CN" dirty="0"/>
              <a:t>、</a:t>
            </a:r>
            <a:r>
              <a:rPr lang="en-US" altLang="zh-CN" dirty="0" err="1"/>
              <a:t>DataSet</a:t>
            </a:r>
            <a:r>
              <a:rPr lang="zh-CN" altLang="zh-CN" dirty="0"/>
              <a:t>介绍</a:t>
            </a:r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 </a:t>
            </a:r>
            <a:r>
              <a:rPr lang="zh-CN" altLang="zh-CN" dirty="0" smtClean="0"/>
              <a:t>行动操作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reduce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/>
              <a:t>reduce(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)</a:t>
            </a:r>
            <a:r>
              <a:rPr lang="zh-CN" altLang="zh-CN" sz="1400" dirty="0"/>
              <a:t>是对数据集的所有元素执行聚集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)</a:t>
            </a:r>
            <a:r>
              <a:rPr lang="zh-CN" altLang="zh-CN" sz="1400" dirty="0"/>
              <a:t>函数，该函数必须是可交换的。</a:t>
            </a:r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rdd1 = </a:t>
            </a:r>
            <a:r>
              <a:rPr lang="en-US" altLang="zh-CN" sz="1400" dirty="0" err="1"/>
              <a:t>sc.parallelize</a:t>
            </a:r>
            <a:r>
              <a:rPr lang="en-US" altLang="zh-CN" sz="1400" dirty="0"/>
              <a:t>(1 to 9, 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val</a:t>
            </a:r>
            <a:r>
              <a:rPr lang="en-US" altLang="zh-CN" sz="1400" dirty="0"/>
              <a:t> rdd2 = rdd1.reduce(_ + _)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rdd2: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= 45</a:t>
            </a:r>
            <a:endParaRPr lang="zh-CN" altLang="zh-CN" sz="1400" dirty="0"/>
          </a:p>
          <a:p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collect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/>
              <a:t>collect</a:t>
            </a:r>
            <a:r>
              <a:rPr lang="zh-CN" altLang="zh-CN" sz="1400" dirty="0"/>
              <a:t>是将数据集中的所有元素以一个</a:t>
            </a:r>
            <a:r>
              <a:rPr lang="en-US" altLang="zh-CN" sz="1400" dirty="0"/>
              <a:t>array</a:t>
            </a:r>
            <a:r>
              <a:rPr lang="zh-CN" altLang="zh-CN" sz="1400" dirty="0"/>
              <a:t>的形式返回。</a:t>
            </a:r>
          </a:p>
          <a:p>
            <a:pPr marL="0" indent="0">
              <a:buNone/>
            </a:pPr>
            <a:r>
              <a:rPr lang="en-US" altLang="zh-CN" sz="1400" dirty="0"/>
              <a:t>rdd1.collect()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res8: Array[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Array(1, 2, 3, 4, 5, 6, 7, 8, 9)</a:t>
            </a:r>
            <a:endParaRPr lang="zh-CN" altLang="zh-CN" sz="1400" dirty="0"/>
          </a:p>
          <a:p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en-US" altLang="zh-CN" b="1" dirty="0"/>
              <a:t>count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1400" dirty="0"/>
              <a:t>返回数据集中元素的个数。</a:t>
            </a:r>
          </a:p>
          <a:p>
            <a:pPr marL="0" indent="0">
              <a:buNone/>
            </a:pPr>
            <a:r>
              <a:rPr lang="en-US" altLang="zh-CN" sz="1400" dirty="0"/>
              <a:t>rdd1.count()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res9: Long = 9</a:t>
            </a:r>
            <a:endParaRPr lang="zh-CN" altLang="zh-CN" sz="1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3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 </a:t>
            </a:r>
            <a:r>
              <a:rPr lang="zh-CN" altLang="zh-CN" dirty="0" smtClean="0"/>
              <a:t>行动操作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）</a:t>
            </a:r>
            <a:r>
              <a:rPr lang="en-US" altLang="zh-CN" b="1" dirty="0"/>
              <a:t>first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1400" dirty="0"/>
              <a:t>返回数据集中的第一个元素， 类似于</a:t>
            </a:r>
            <a:r>
              <a:rPr lang="en-US" altLang="zh-CN" sz="1400" dirty="0"/>
              <a:t>take(1)</a:t>
            </a:r>
            <a:r>
              <a:rPr lang="zh-CN" altLang="zh-CN" sz="1400" dirty="0"/>
              <a:t>。</a:t>
            </a:r>
          </a:p>
          <a:p>
            <a:pPr marL="0" indent="0">
              <a:buNone/>
            </a:pPr>
            <a:r>
              <a:rPr lang="en-US" altLang="zh-CN" sz="1400" dirty="0"/>
              <a:t>rdd1.first()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res10: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= 1</a:t>
            </a:r>
            <a:endParaRPr lang="zh-CN" altLang="zh-CN" sz="1400" dirty="0"/>
          </a:p>
          <a:p>
            <a:r>
              <a:rPr lang="en-US" altLang="zh-CN" b="1" dirty="0"/>
              <a:t>5</a:t>
            </a:r>
            <a:r>
              <a:rPr lang="zh-CN" altLang="zh-CN" b="1" dirty="0"/>
              <a:t>）</a:t>
            </a:r>
            <a:r>
              <a:rPr lang="en-US" altLang="zh-CN" b="1" dirty="0"/>
              <a:t>take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/>
              <a:t>Take(n)</a:t>
            </a:r>
            <a:r>
              <a:rPr lang="zh-CN" altLang="zh-CN" sz="1400" dirty="0"/>
              <a:t>返回一个包含数据集中前</a:t>
            </a:r>
            <a:r>
              <a:rPr lang="en-US" altLang="zh-CN" sz="1400" dirty="0"/>
              <a:t>n</a:t>
            </a:r>
            <a:r>
              <a:rPr lang="zh-CN" altLang="zh-CN" sz="1400" dirty="0"/>
              <a:t>个元素的数组， 当前该操作不能并行。</a:t>
            </a:r>
          </a:p>
          <a:p>
            <a:pPr marL="0" indent="0">
              <a:buNone/>
            </a:pPr>
            <a:r>
              <a:rPr lang="en-US" altLang="zh-CN" sz="1400" dirty="0"/>
              <a:t>rdd1.take(3)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res11: Array[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Array(1, 2, 3)</a:t>
            </a:r>
            <a:endParaRPr lang="zh-CN" altLang="zh-CN" sz="1400" dirty="0"/>
          </a:p>
          <a:p>
            <a:r>
              <a:rPr lang="en-US" altLang="zh-CN" b="1" dirty="0"/>
              <a:t>6</a:t>
            </a:r>
            <a:r>
              <a:rPr lang="zh-CN" altLang="zh-CN" b="1" dirty="0"/>
              <a:t>）</a:t>
            </a:r>
            <a:r>
              <a:rPr lang="en-US" altLang="zh-CN" b="1" dirty="0" err="1"/>
              <a:t>takeSample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 err="1"/>
              <a:t>takeSample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withReplacement,num</a:t>
            </a:r>
            <a:r>
              <a:rPr lang="en-US" altLang="zh-CN" sz="1400" dirty="0"/>
              <a:t>, [seed])</a:t>
            </a:r>
            <a:r>
              <a:rPr lang="zh-CN" altLang="zh-CN" sz="1400" dirty="0"/>
              <a:t>返回包含随机的</a:t>
            </a:r>
            <a:r>
              <a:rPr lang="en-US" altLang="zh-CN" sz="1400" dirty="0" err="1"/>
              <a:t>num</a:t>
            </a:r>
            <a:r>
              <a:rPr lang="zh-CN" altLang="zh-CN" sz="1400" dirty="0"/>
              <a:t>个元素的数组，和</a:t>
            </a:r>
            <a:r>
              <a:rPr lang="en-US" altLang="zh-CN" sz="1400" dirty="0"/>
              <a:t>Sample</a:t>
            </a:r>
            <a:r>
              <a:rPr lang="zh-CN" altLang="zh-CN" sz="1400" dirty="0"/>
              <a:t>不同，</a:t>
            </a:r>
            <a:r>
              <a:rPr lang="en-US" altLang="zh-CN" sz="1400" dirty="0" err="1"/>
              <a:t>takeSample</a:t>
            </a:r>
            <a:r>
              <a:rPr lang="en-US" altLang="zh-CN" sz="1400" dirty="0"/>
              <a:t> </a:t>
            </a:r>
            <a:r>
              <a:rPr lang="zh-CN" altLang="zh-CN" sz="1400" dirty="0"/>
              <a:t>是行动操作，所以返回的是数组而不是</a:t>
            </a:r>
            <a:r>
              <a:rPr lang="en-US" altLang="zh-CN" sz="1400" dirty="0"/>
              <a:t>RDD </a:t>
            </a:r>
            <a:r>
              <a:rPr lang="zh-CN" altLang="zh-CN" sz="1400" dirty="0"/>
              <a:t>，</a:t>
            </a:r>
            <a:r>
              <a:rPr lang="en-US" altLang="zh-CN" sz="1400" dirty="0"/>
              <a:t> </a:t>
            </a:r>
            <a:r>
              <a:rPr lang="zh-CN" altLang="zh-CN" sz="1400" dirty="0"/>
              <a:t>其中第一个参数</a:t>
            </a:r>
            <a:r>
              <a:rPr lang="en-US" altLang="zh-CN" sz="1400" dirty="0" err="1"/>
              <a:t>withReplacement</a:t>
            </a:r>
            <a:r>
              <a:rPr lang="zh-CN" altLang="zh-CN" sz="1400" dirty="0"/>
              <a:t>是抽样时是否放回，第二个参数</a:t>
            </a:r>
            <a:r>
              <a:rPr lang="en-US" altLang="zh-CN" sz="1400" dirty="0" err="1"/>
              <a:t>num</a:t>
            </a:r>
            <a:r>
              <a:rPr lang="zh-CN" altLang="zh-CN" sz="1400" dirty="0"/>
              <a:t>会精确指定抽样数，而不是</a:t>
            </a:r>
            <a:r>
              <a:rPr lang="zh-CN" altLang="zh-CN" sz="1400" dirty="0" smtClean="0"/>
              <a:t>比例。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rdd1.takeSample(true, 4)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res15: Array[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Array(9, 5, 5, 6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27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 </a:t>
            </a:r>
            <a:r>
              <a:rPr lang="zh-CN" altLang="zh-CN" dirty="0" smtClean="0"/>
              <a:t>行动操作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zh-CN" altLang="zh-CN" b="1" dirty="0"/>
              <a:t>）</a:t>
            </a:r>
            <a:r>
              <a:rPr lang="en-US" altLang="zh-CN" b="1" dirty="0" err="1"/>
              <a:t>takeOrdered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 err="1"/>
              <a:t>takeOrdered</a:t>
            </a:r>
            <a:r>
              <a:rPr lang="en-US" altLang="zh-CN" sz="1400" dirty="0"/>
              <a:t>(n</a:t>
            </a:r>
            <a:r>
              <a:rPr lang="zh-CN" altLang="zh-CN" sz="1400" dirty="0"/>
              <a:t>，</a:t>
            </a:r>
            <a:r>
              <a:rPr lang="en-US" altLang="zh-CN" sz="1400" dirty="0"/>
              <a:t> [ordering])</a:t>
            </a:r>
            <a:r>
              <a:rPr lang="zh-CN" altLang="zh-CN" sz="1400" dirty="0"/>
              <a:t>是返回包含随机的</a:t>
            </a:r>
            <a:r>
              <a:rPr lang="en-US" altLang="zh-CN" sz="1400" dirty="0"/>
              <a:t>n</a:t>
            </a:r>
            <a:r>
              <a:rPr lang="zh-CN" altLang="zh-CN" sz="1400" dirty="0"/>
              <a:t>个元素的数组，按照顺序输出。</a:t>
            </a:r>
          </a:p>
          <a:p>
            <a:pPr marL="0" indent="0">
              <a:buNone/>
            </a:pPr>
            <a:r>
              <a:rPr lang="en-US" altLang="zh-CN" sz="1400" dirty="0"/>
              <a:t>rdd1.takeOrdered(4)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res16: Array[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Array(1, 2, 3, 4)</a:t>
            </a:r>
            <a:endParaRPr lang="zh-CN" altLang="zh-CN" sz="1400" dirty="0"/>
          </a:p>
          <a:p>
            <a:r>
              <a:rPr lang="en-US" altLang="zh-CN" b="1" dirty="0"/>
              <a:t>8</a:t>
            </a:r>
            <a:r>
              <a:rPr lang="zh-CN" altLang="zh-CN" b="1" dirty="0"/>
              <a:t>）</a:t>
            </a:r>
            <a:r>
              <a:rPr lang="en-US" altLang="zh-CN" b="1" dirty="0" err="1"/>
              <a:t>saveAsTextFile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1400" dirty="0"/>
              <a:t>把数据集中的元素写到一个文本文件，</a:t>
            </a:r>
            <a:r>
              <a:rPr lang="en-US" altLang="zh-CN" sz="1400" dirty="0"/>
              <a:t>Spark</a:t>
            </a:r>
            <a:r>
              <a:rPr lang="zh-CN" altLang="zh-CN" sz="1400" dirty="0"/>
              <a:t>会对每个元素调用</a:t>
            </a:r>
            <a:r>
              <a:rPr lang="en-US" altLang="zh-CN" sz="1400" dirty="0" err="1"/>
              <a:t>toString</a:t>
            </a:r>
            <a:r>
              <a:rPr lang="zh-CN" altLang="zh-CN" sz="1400" dirty="0"/>
              <a:t>方法来把每个元素存成文本文件的一行。</a:t>
            </a:r>
          </a:p>
          <a:p>
            <a:r>
              <a:rPr lang="en-US" altLang="zh-CN" b="1" dirty="0"/>
              <a:t>9</a:t>
            </a:r>
            <a:r>
              <a:rPr lang="zh-CN" altLang="zh-CN" b="1" dirty="0"/>
              <a:t>）</a:t>
            </a:r>
            <a:r>
              <a:rPr lang="en-US" altLang="zh-CN" b="1" dirty="0" err="1"/>
              <a:t>countByKey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1400" dirty="0"/>
              <a:t>对于</a:t>
            </a:r>
            <a:r>
              <a:rPr lang="en-US" altLang="zh-CN" sz="1400" dirty="0"/>
              <a:t>(K, V)</a:t>
            </a:r>
            <a:r>
              <a:rPr lang="zh-CN" altLang="zh-CN" sz="1400" dirty="0"/>
              <a:t>类型的</a:t>
            </a:r>
            <a:r>
              <a:rPr lang="en-US" altLang="zh-CN" sz="1400" dirty="0"/>
              <a:t>RDD. </a:t>
            </a:r>
            <a:r>
              <a:rPr lang="zh-CN" altLang="zh-CN" sz="1400" dirty="0"/>
              <a:t>返回一个</a:t>
            </a:r>
            <a:r>
              <a:rPr lang="en-US" altLang="zh-CN" sz="1400" dirty="0"/>
              <a:t>(K,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</a:t>
            </a:r>
            <a:r>
              <a:rPr lang="zh-CN" altLang="zh-CN" sz="1400" dirty="0"/>
              <a:t>的</a:t>
            </a:r>
            <a:r>
              <a:rPr lang="en-US" altLang="zh-CN" sz="1400" dirty="0"/>
              <a:t>map</a:t>
            </a:r>
            <a:r>
              <a:rPr lang="zh-CN" altLang="zh-CN" sz="1400" dirty="0"/>
              <a:t>，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zh-CN" altLang="zh-CN" sz="1400" dirty="0"/>
              <a:t>为</a:t>
            </a:r>
            <a:r>
              <a:rPr lang="en-US" altLang="zh-CN" sz="1400" dirty="0"/>
              <a:t>K</a:t>
            </a:r>
            <a:r>
              <a:rPr lang="zh-CN" altLang="zh-CN" sz="1400" dirty="0"/>
              <a:t>的个数。</a:t>
            </a:r>
          </a:p>
          <a:p>
            <a:r>
              <a:rPr lang="en-US" altLang="zh-CN" b="1" dirty="0"/>
              <a:t>10</a:t>
            </a:r>
            <a:r>
              <a:rPr lang="zh-CN" altLang="zh-CN" b="1" dirty="0"/>
              <a:t>）</a:t>
            </a:r>
            <a:r>
              <a:rPr lang="en-US" altLang="zh-CN" b="1" dirty="0" err="1"/>
              <a:t>foreach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r>
              <a:rPr lang="en-US" altLang="zh-CN" sz="1400" dirty="0" err="1"/>
              <a:t>foreach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)</a:t>
            </a:r>
            <a:r>
              <a:rPr lang="zh-CN" altLang="zh-CN" sz="1400" dirty="0"/>
              <a:t>是对数据集中的每个元素都执行</a:t>
            </a:r>
            <a:r>
              <a:rPr lang="en-US" altLang="zh-CN" sz="1400" dirty="0" err="1"/>
              <a:t>func</a:t>
            </a:r>
            <a:r>
              <a:rPr lang="zh-CN" altLang="zh-CN" sz="1400" dirty="0"/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24711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Spark API</a:t>
            </a:r>
            <a:endParaRPr lang="en-US" altLang="zh-CN" b="1" dirty="0" smtClean="0">
              <a:hlinkClick r:id="rId2"/>
            </a:endParaRPr>
          </a:p>
          <a:p>
            <a:r>
              <a:rPr lang="en-US" altLang="zh-CN" b="1" dirty="0" smtClean="0">
                <a:hlinkClick r:id="rId2"/>
              </a:rPr>
              <a:t>http</a:t>
            </a:r>
            <a:r>
              <a:rPr lang="en-US" altLang="zh-CN" b="1" dirty="0">
                <a:hlinkClick r:id="rId2"/>
              </a:rPr>
              <a:t>://</a:t>
            </a:r>
            <a:r>
              <a:rPr lang="en-US" altLang="zh-CN" b="1" dirty="0" smtClean="0">
                <a:hlinkClick r:id="rId2"/>
              </a:rPr>
              <a:t>spark.apache.org/docs/latest/api/scala/index.html#org.apache.spark.package</a:t>
            </a:r>
            <a:endParaRPr lang="en-US" altLang="zh-CN" b="1" dirty="0" smtClean="0"/>
          </a:p>
          <a:p>
            <a:endParaRPr lang="en-US" altLang="zh-CN" b="1" dirty="0" smtClean="0">
              <a:hlinkClick r:id="rId3"/>
            </a:endParaRPr>
          </a:p>
          <a:p>
            <a:r>
              <a:rPr lang="en-US" altLang="zh-CN" b="1" dirty="0" smtClean="0"/>
              <a:t>Scala API</a:t>
            </a:r>
            <a:endParaRPr lang="en-US" altLang="zh-CN" b="1" dirty="0">
              <a:hlinkClick r:id="rId2"/>
            </a:endParaRPr>
          </a:p>
          <a:p>
            <a:r>
              <a:rPr lang="en-US" altLang="zh-CN" b="1" dirty="0" smtClean="0">
                <a:hlinkClick r:id="rId3"/>
              </a:rPr>
              <a:t>http</a:t>
            </a:r>
            <a:r>
              <a:rPr lang="en-US" altLang="zh-CN" b="1" dirty="0">
                <a:hlinkClick r:id="rId3"/>
              </a:rPr>
              <a:t>://www.scala-lang.org/api/2.10.4/#</a:t>
            </a:r>
            <a:r>
              <a:rPr lang="en-US" altLang="zh-CN" b="1" dirty="0" smtClean="0">
                <a:hlinkClick r:id="rId3"/>
              </a:rPr>
              <a:t>scala.Any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1400" b="1" dirty="0"/>
          </a:p>
          <a:p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48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/>
              <a:t>进化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endParaRPr lang="en-US" altLang="zh-CN" sz="1400" b="1" dirty="0"/>
          </a:p>
          <a:p>
            <a:endParaRPr lang="zh-CN" altLang="zh-CN" sz="1400" dirty="0"/>
          </a:p>
        </p:txBody>
      </p:sp>
      <p:sp>
        <p:nvSpPr>
          <p:cNvPr id="4" name="矩形 3"/>
          <p:cNvSpPr/>
          <p:nvPr/>
        </p:nvSpPr>
        <p:spPr>
          <a:xfrm>
            <a:off x="3078014" y="134156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RDD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74358" y="1341562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DataFrame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9414718" y="1341562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Dataset</a:t>
            </a:r>
            <a:endParaRPr lang="zh-CN" altLang="en-US" sz="2800" b="1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5238254" y="1701602"/>
            <a:ext cx="93610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8622630" y="1701602"/>
            <a:ext cx="79208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32472" y="22370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n-ea"/>
                <a:ea typeface="+mn-ea"/>
              </a:rPr>
              <a:t>1.0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6406" y="223726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n-ea"/>
                <a:ea typeface="+mn-ea"/>
              </a:rPr>
              <a:t>1.5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46766" y="223726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n-ea"/>
                <a:ea typeface="+mn-ea"/>
              </a:rPr>
              <a:t>2.0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3074" name="Picture 2" descr="http://img.blog.csdn.net/20160525140715749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0" y="1485578"/>
            <a:ext cx="288607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332472" y="2637706"/>
            <a:ext cx="8530518" cy="331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Dataset</a:t>
            </a:r>
            <a:r>
              <a:rPr lang="zh-CN" altLang="en-US" sz="2000" dirty="0"/>
              <a:t>将成为主流，会逐步取代</a:t>
            </a:r>
            <a:r>
              <a:rPr lang="en-US" altLang="zh-CN" sz="2000" dirty="0"/>
              <a:t>RDD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，当然这个取代只是在</a:t>
            </a:r>
            <a:r>
              <a:rPr lang="en-US" altLang="zh-CN" sz="2000" dirty="0"/>
              <a:t>Dataset</a:t>
            </a:r>
            <a:r>
              <a:rPr lang="zh-CN" altLang="en-US" sz="2000" dirty="0"/>
              <a:t>实现已有</a:t>
            </a:r>
            <a:r>
              <a:rPr lang="en-US" altLang="zh-CN" sz="2000" dirty="0"/>
              <a:t>RDD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DataFrame</a:t>
            </a:r>
            <a:r>
              <a:rPr lang="zh-CN" altLang="en-US" sz="2000" dirty="0"/>
              <a:t>、</a:t>
            </a:r>
            <a:r>
              <a:rPr lang="en-US" altLang="zh-CN" sz="2000" dirty="0"/>
              <a:t>Dataset</a:t>
            </a:r>
            <a:r>
              <a:rPr lang="zh-CN" altLang="en-US" sz="2000" dirty="0"/>
              <a:t>、</a:t>
            </a:r>
            <a:r>
              <a:rPr lang="en-US" altLang="zh-CN" sz="2000" dirty="0"/>
              <a:t>functions</a:t>
            </a:r>
            <a:r>
              <a:rPr lang="zh-CN" altLang="en-US" sz="2000" dirty="0"/>
              <a:t>这三个的</a:t>
            </a:r>
            <a:r>
              <a:rPr lang="en-US" altLang="zh-CN" sz="2000" dirty="0"/>
              <a:t>API</a:t>
            </a:r>
            <a:r>
              <a:rPr lang="zh-CN" altLang="en-US" sz="2000" dirty="0"/>
              <a:t>接口，基本上都能满足大家的工作需要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DataFrame</a:t>
            </a:r>
            <a:r>
              <a:rPr lang="en-US" altLang="zh-CN" sz="2000" dirty="0" smtClean="0"/>
              <a:t>/Dataset</a:t>
            </a:r>
            <a:r>
              <a:rPr lang="zh-CN" altLang="en-US" sz="2000" dirty="0"/>
              <a:t>的</a:t>
            </a:r>
            <a:r>
              <a:rPr lang="en-US" altLang="zh-CN" sz="2000" dirty="0"/>
              <a:t>API</a:t>
            </a:r>
            <a:r>
              <a:rPr lang="zh-CN" altLang="en-US" sz="2000" dirty="0"/>
              <a:t>类似于</a:t>
            </a:r>
            <a:r>
              <a:rPr lang="en-US" altLang="zh-CN" sz="2000" dirty="0"/>
              <a:t>RDD</a:t>
            </a:r>
            <a:r>
              <a:rPr lang="zh-CN" altLang="en-US" sz="2000" dirty="0" smtClean="0"/>
              <a:t>的。</a:t>
            </a:r>
            <a:endParaRPr lang="en-US" altLang="zh-CN" sz="2000" dirty="0" smtClean="0"/>
          </a:p>
          <a:p>
            <a:r>
              <a:rPr lang="zh-CN" altLang="en-US" sz="2000" dirty="0" smtClean="0"/>
              <a:t>对于</a:t>
            </a:r>
            <a:r>
              <a:rPr lang="en-US" altLang="zh-CN" sz="2000" dirty="0"/>
              <a:t>functions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，主要包括</a:t>
            </a:r>
            <a:r>
              <a:rPr lang="zh-CN" altLang="en-US" sz="2000" dirty="0"/>
              <a:t>：聚合操作函数、集合操作函数、时间日期函数、数学函数、排序函数、字符串处理函数等等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193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DataSet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58" y="1773610"/>
            <a:ext cx="64484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1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DataSet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http://img.blog.csdn.net/20160525140715749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26" y="1073934"/>
            <a:ext cx="3240360" cy="5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5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case </a:t>
            </a:r>
            <a:r>
              <a:rPr lang="en-US" altLang="zh-CN" b="1" dirty="0" err="1"/>
              <a:t>class</a:t>
            </a:r>
            <a:r>
              <a:rPr lang="en-US" altLang="zh-CN" dirty="0" err="1"/>
              <a:t>Employee</a:t>
            </a:r>
            <a:r>
              <a:rPr lang="en-US" altLang="zh-CN" dirty="0"/>
              <a:t>(id: </a:t>
            </a:r>
            <a:r>
              <a:rPr lang="en-US" altLang="zh-CN" dirty="0" err="1"/>
              <a:t>Int</a:t>
            </a:r>
            <a:r>
              <a:rPr lang="en-US" altLang="zh-CN" dirty="0"/>
              <a:t>, name: String)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/>
              <a:t>// </a:t>
            </a:r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  </a:t>
            </a:r>
            <a:r>
              <a:rPr lang="en-US" altLang="zh-CN" b="1" dirty="0" err="1" smtClean="0"/>
              <a:t>val</a:t>
            </a:r>
            <a:r>
              <a:rPr lang="en-US" altLang="zh-CN" b="1" dirty="0" smtClean="0"/>
              <a:t> </a:t>
            </a:r>
            <a:r>
              <a:rPr lang="en-US" altLang="zh-CN" dirty="0" err="1" smtClean="0"/>
              <a:t>listOfEmployees</a:t>
            </a:r>
            <a:r>
              <a:rPr lang="en-US" altLang="zh-CN" dirty="0"/>
              <a:t>= List(Employee(1," </a:t>
            </a:r>
            <a:r>
              <a:rPr lang="en-US" altLang="zh-CN" dirty="0" err="1"/>
              <a:t>huangmeiling</a:t>
            </a:r>
            <a:r>
              <a:rPr lang="en-US" altLang="zh-CN" dirty="0"/>
              <a:t>  "), Employee(2," sunbow  "), Employee(3," </a:t>
            </a:r>
            <a:r>
              <a:rPr lang="en-US" altLang="zh-CN" dirty="0" err="1"/>
              <a:t>json</a:t>
            </a:r>
            <a:r>
              <a:rPr lang="en-US" altLang="zh-CN" dirty="0"/>
              <a:t>  "))</a:t>
            </a:r>
          </a:p>
          <a:p>
            <a:pPr marL="0" indent="0">
              <a:buNone/>
            </a:pPr>
            <a:r>
              <a:rPr lang="en-US" altLang="zh-CN" dirty="0"/>
              <a:t>   </a:t>
            </a:r>
            <a:r>
              <a:rPr lang="en-US" altLang="zh-CN" b="1" dirty="0" err="1" smtClean="0"/>
              <a:t>val</a:t>
            </a:r>
            <a:r>
              <a:rPr lang="en-US" altLang="zh-CN" b="1" dirty="0" smtClean="0"/>
              <a:t> </a:t>
            </a:r>
            <a:r>
              <a:rPr lang="en-US" altLang="zh-CN" dirty="0" err="1" smtClean="0"/>
              <a:t>empFrame</a:t>
            </a:r>
            <a:r>
              <a:rPr lang="en-US" altLang="zh-CN" dirty="0"/>
              <a:t>= </a:t>
            </a:r>
            <a:r>
              <a:rPr lang="en-US" altLang="zh-CN" dirty="0" err="1"/>
              <a:t>sqlContext.createDataFrame</a:t>
            </a:r>
            <a:r>
              <a:rPr lang="en-US" altLang="zh-CN" dirty="0"/>
              <a:t>(</a:t>
            </a:r>
            <a:r>
              <a:rPr lang="en-US" altLang="zh-CN" dirty="0" err="1"/>
              <a:t>listOfEmployees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   </a:t>
            </a:r>
            <a:r>
              <a:rPr lang="en-US" altLang="zh-CN" dirty="0" err="1"/>
              <a:t>empFrame.show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/>
              <a:t>// </a:t>
            </a:r>
            <a:r>
              <a:rPr lang="zh-CN" altLang="en-US" dirty="0"/>
              <a:t>聚合操作</a:t>
            </a:r>
          </a:p>
          <a:p>
            <a:pPr marL="0" indent="0">
              <a:buNone/>
            </a:pPr>
            <a:r>
              <a:rPr lang="zh-CN" altLang="en-US" dirty="0"/>
              <a:t>   </a:t>
            </a:r>
            <a:r>
              <a:rPr lang="en-US" altLang="zh-CN" b="1" dirty="0" err="1" smtClean="0"/>
              <a:t>val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aa1</a:t>
            </a:r>
            <a:r>
              <a:rPr lang="en-US" altLang="zh-CN" dirty="0"/>
              <a:t>= </a:t>
            </a:r>
            <a:r>
              <a:rPr lang="en-US" altLang="zh-CN" dirty="0" err="1"/>
              <a:t>empFrame.groupBy</a:t>
            </a:r>
            <a:r>
              <a:rPr lang="en-US" altLang="zh-CN" dirty="0"/>
              <a:t>().</a:t>
            </a:r>
            <a:r>
              <a:rPr lang="en-US" altLang="zh-CN" dirty="0" err="1"/>
              <a:t>agg</a:t>
            </a:r>
            <a:r>
              <a:rPr lang="en-US" altLang="zh-CN" dirty="0"/>
              <a:t>(max(</a:t>
            </a:r>
            <a:r>
              <a:rPr lang="en-US" altLang="zh-CN" dirty="0" err="1"/>
              <a:t>empFrame</a:t>
            </a:r>
            <a:r>
              <a:rPr lang="en-US" altLang="zh-CN" dirty="0"/>
              <a:t>("name")), </a:t>
            </a:r>
            <a:r>
              <a:rPr lang="en-US" altLang="zh-CN" dirty="0" err="1"/>
              <a:t>avg</a:t>
            </a:r>
            <a:r>
              <a:rPr lang="en-US" altLang="zh-CN" dirty="0"/>
              <a:t>(</a:t>
            </a:r>
            <a:r>
              <a:rPr lang="en-US" altLang="zh-CN" dirty="0" err="1"/>
              <a:t>empFrame</a:t>
            </a:r>
            <a:r>
              <a:rPr lang="en-US" altLang="zh-CN" dirty="0"/>
              <a:t>("id</a:t>
            </a:r>
            <a:r>
              <a:rPr lang="en-US" altLang="zh-CN" dirty="0" smtClean="0"/>
              <a:t>")))</a:t>
            </a: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662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DataFrame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en-US" altLang="zh-CN" dirty="0"/>
              <a:t> </a:t>
            </a:r>
            <a:r>
              <a:rPr lang="zh-CN" altLang="en-US" dirty="0"/>
              <a:t>字符串操作</a:t>
            </a:r>
          </a:p>
          <a:p>
            <a:pPr marL="0" indent="0">
              <a:buNone/>
            </a:pPr>
            <a:r>
              <a:rPr lang="zh-CN" altLang="en-US" dirty="0"/>
              <a:t>   </a:t>
            </a:r>
            <a:r>
              <a:rPr lang="en-US" altLang="zh-CN" b="1" dirty="0" err="1" smtClean="0"/>
              <a:t>val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df2</a:t>
            </a:r>
            <a:r>
              <a:rPr lang="en-US" altLang="zh-CN" dirty="0"/>
              <a:t>= </a:t>
            </a:r>
            <a:r>
              <a:rPr lang="en-US" altLang="zh-CN" dirty="0" err="1"/>
              <a:t>empFrame.select</a:t>
            </a:r>
            <a:r>
              <a:rPr lang="en-US" altLang="zh-CN" dirty="0"/>
              <a:t>(</a:t>
            </a:r>
            <a:r>
              <a:rPr lang="en-US" altLang="zh-CN" dirty="0" err="1"/>
              <a:t>empFrame</a:t>
            </a:r>
            <a:r>
              <a:rPr lang="en-US" altLang="zh-CN" dirty="0"/>
              <a:t>("id"), </a:t>
            </a:r>
            <a:r>
              <a:rPr lang="en-US" altLang="zh-CN" u="sng" dirty="0"/>
              <a:t>trim</a:t>
            </a:r>
            <a:r>
              <a:rPr lang="en-US" altLang="zh-CN" dirty="0"/>
              <a:t>(</a:t>
            </a:r>
            <a:r>
              <a:rPr lang="en-US" altLang="zh-CN" dirty="0" err="1"/>
              <a:t>empFrame</a:t>
            </a:r>
            <a:r>
              <a:rPr lang="en-US" altLang="zh-CN" dirty="0"/>
              <a:t>("name")))</a:t>
            </a:r>
          </a:p>
          <a:p>
            <a:pPr marL="0" indent="0">
              <a:buNone/>
            </a:pPr>
            <a:r>
              <a:rPr lang="en-US" altLang="zh-CN" b="1" dirty="0"/>
              <a:t>   </a:t>
            </a:r>
            <a:r>
              <a:rPr lang="en-US" altLang="zh-CN" b="1" dirty="0" err="1"/>
              <a:t>val</a:t>
            </a:r>
            <a:r>
              <a:rPr lang="en-US" altLang="zh-CN" dirty="0"/>
              <a:t> </a:t>
            </a:r>
            <a:r>
              <a:rPr lang="en-US" altLang="zh-CN" dirty="0" smtClean="0"/>
              <a:t> df3</a:t>
            </a:r>
            <a:r>
              <a:rPr lang="en-US" altLang="zh-CN" dirty="0"/>
              <a:t>= </a:t>
            </a:r>
            <a:r>
              <a:rPr lang="en-US" altLang="zh-CN" dirty="0" err="1"/>
              <a:t>empFrame.select</a:t>
            </a:r>
            <a:r>
              <a:rPr lang="en-US" altLang="zh-CN" dirty="0"/>
              <a:t>(</a:t>
            </a:r>
            <a:r>
              <a:rPr lang="en-US" altLang="zh-CN" dirty="0" err="1"/>
              <a:t>empFrame</a:t>
            </a:r>
            <a:r>
              <a:rPr lang="en-US" altLang="zh-CN" dirty="0"/>
              <a:t>("id"), </a:t>
            </a:r>
            <a:r>
              <a:rPr lang="en-US" altLang="zh-CN" u="sng" dirty="0"/>
              <a:t>split</a:t>
            </a:r>
            <a:r>
              <a:rPr lang="en-US" altLang="zh-CN" dirty="0"/>
              <a:t>(</a:t>
            </a:r>
            <a:r>
              <a:rPr lang="en-US" altLang="zh-CN" dirty="0" err="1"/>
              <a:t>empFrame</a:t>
            </a:r>
            <a:r>
              <a:rPr lang="en-US" altLang="zh-CN" dirty="0"/>
              <a:t>("name"), "o"))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/>
              <a:t>// </a:t>
            </a:r>
            <a:r>
              <a:rPr lang="zh-CN" altLang="en-US" dirty="0"/>
              <a:t>其它操作</a:t>
            </a:r>
          </a:p>
          <a:p>
            <a:pPr marL="0" indent="0">
              <a:buNone/>
            </a:pPr>
            <a:r>
              <a:rPr lang="zh-CN" altLang="en-US" dirty="0"/>
              <a:t>   </a:t>
            </a:r>
            <a:r>
              <a:rPr lang="en-US" altLang="zh-CN" b="1" dirty="0" err="1" smtClean="0"/>
              <a:t>val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bb</a:t>
            </a:r>
            <a:r>
              <a:rPr lang="en-US" altLang="zh-CN" dirty="0"/>
              <a:t> = </a:t>
            </a:r>
            <a:r>
              <a:rPr lang="en-US" altLang="zh-CN" dirty="0" err="1"/>
              <a:t>empFrame.select</a:t>
            </a:r>
            <a:r>
              <a:rPr lang="en-US" altLang="zh-CN" dirty="0"/>
              <a:t>(</a:t>
            </a:r>
            <a:r>
              <a:rPr lang="en-US" altLang="zh-CN" dirty="0" err="1"/>
              <a:t>cos</a:t>
            </a:r>
            <a:r>
              <a:rPr lang="en-US" altLang="zh-CN" dirty="0"/>
              <a:t>(</a:t>
            </a:r>
            <a:r>
              <a:rPr lang="en-US" altLang="zh-CN" dirty="0" err="1"/>
              <a:t>empFrame</a:t>
            </a:r>
            <a:r>
              <a:rPr lang="en-US" altLang="zh-CN" dirty="0"/>
              <a:t>("id")), </a:t>
            </a:r>
            <a:r>
              <a:rPr lang="en-US" altLang="zh-CN" dirty="0" err="1"/>
              <a:t>empFrame</a:t>
            </a:r>
            <a:r>
              <a:rPr lang="en-US" altLang="zh-CN" dirty="0"/>
              <a:t>("id"), </a:t>
            </a:r>
            <a:r>
              <a:rPr lang="en-US" altLang="zh-CN" dirty="0" err="1"/>
              <a:t>empFrame</a:t>
            </a:r>
            <a:r>
              <a:rPr lang="en-US" altLang="zh-CN" dirty="0"/>
              <a:t>("id") +10, </a:t>
            </a:r>
            <a:r>
              <a:rPr lang="en-US" altLang="zh-CN" dirty="0" err="1"/>
              <a:t>empFrame</a:t>
            </a:r>
            <a:r>
              <a:rPr lang="en-US" altLang="zh-CN" dirty="0"/>
              <a:t>("name").</a:t>
            </a:r>
            <a:r>
              <a:rPr lang="en-US" altLang="zh-CN" dirty="0" err="1"/>
              <a:t>substr</a:t>
            </a:r>
            <a:r>
              <a:rPr lang="en-US" altLang="zh-CN" dirty="0"/>
              <a:t>(0, 3))</a:t>
            </a:r>
          </a:p>
          <a:p>
            <a:pPr marL="0" indent="0">
              <a:buNone/>
            </a:pPr>
            <a:r>
              <a:rPr lang="en-US" altLang="zh-CN" b="1" dirty="0"/>
              <a:t>   </a:t>
            </a:r>
            <a:r>
              <a:rPr lang="en-US" altLang="zh-CN" b="1" dirty="0" err="1"/>
              <a:t>val</a:t>
            </a:r>
            <a:r>
              <a:rPr lang="en-US" altLang="zh-CN" dirty="0"/>
              <a:t> </a:t>
            </a:r>
            <a:r>
              <a:rPr lang="en-US" altLang="zh-CN" dirty="0" smtClean="0"/>
              <a:t> cc</a:t>
            </a:r>
            <a:r>
              <a:rPr lang="en-US" altLang="zh-CN" dirty="0"/>
              <a:t> = </a:t>
            </a:r>
            <a:r>
              <a:rPr lang="en-US" altLang="zh-CN" dirty="0" err="1"/>
              <a:t>empFrame.select</a:t>
            </a:r>
            <a:r>
              <a:rPr lang="en-US" altLang="zh-CN" dirty="0"/>
              <a:t>(max(</a:t>
            </a:r>
            <a:r>
              <a:rPr lang="en-US" altLang="zh-CN" dirty="0" err="1"/>
              <a:t>empFrame</a:t>
            </a:r>
            <a:r>
              <a:rPr lang="en-US" altLang="zh-CN" dirty="0"/>
              <a:t>("id")), max(</a:t>
            </a:r>
            <a:r>
              <a:rPr lang="en-US" altLang="zh-CN" dirty="0" err="1"/>
              <a:t>empFrame</a:t>
            </a:r>
            <a:r>
              <a:rPr lang="en-US" altLang="zh-CN" dirty="0"/>
              <a:t>("name")))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0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DataSet</a:t>
            </a:r>
            <a:r>
              <a:rPr lang="en-US" altLang="zh-CN" dirty="0"/>
              <a:t> API</a:t>
            </a:r>
            <a:r>
              <a:rPr lang="zh-CN" altLang="en-US" dirty="0"/>
              <a:t>将</a:t>
            </a:r>
            <a:r>
              <a:rPr lang="en-US" altLang="zh-CN" dirty="0"/>
              <a:t>RDD</a:t>
            </a:r>
            <a:r>
              <a:rPr lang="zh-CN" altLang="en-US" dirty="0"/>
              <a:t>和</a:t>
            </a:r>
            <a:r>
              <a:rPr lang="en-US" altLang="zh-CN" dirty="0" err="1"/>
              <a:t>DataFrame</a:t>
            </a:r>
            <a:r>
              <a:rPr lang="zh-CN" altLang="en-US" dirty="0"/>
              <a:t>两者的优点整合起来，</a:t>
            </a:r>
            <a:r>
              <a:rPr lang="en-US" altLang="zh-CN" dirty="0" err="1"/>
              <a:t>DataSet</a:t>
            </a:r>
            <a:r>
              <a:rPr lang="zh-CN" altLang="en-US" dirty="0"/>
              <a:t>中的许多</a:t>
            </a:r>
            <a:r>
              <a:rPr lang="en-US" altLang="zh-CN" dirty="0"/>
              <a:t>API</a:t>
            </a:r>
            <a:r>
              <a:rPr lang="zh-CN" altLang="en-US" dirty="0"/>
              <a:t>模仿了</a:t>
            </a:r>
            <a:r>
              <a:rPr lang="en-US" altLang="zh-CN" dirty="0"/>
              <a:t>RDD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，虽然两者的实现很不一样。所以大多数调用</a:t>
            </a:r>
            <a:r>
              <a:rPr lang="en-US" altLang="zh-CN" dirty="0"/>
              <a:t>RDD API</a:t>
            </a:r>
            <a:r>
              <a:rPr lang="zh-CN" altLang="en-US" dirty="0"/>
              <a:t>编写的程序可以很容易地迁移到</a:t>
            </a:r>
            <a:r>
              <a:rPr lang="en-US" altLang="zh-CN" dirty="0" err="1"/>
              <a:t>DataSet</a:t>
            </a:r>
            <a:r>
              <a:rPr lang="en-US" altLang="zh-CN" dirty="0"/>
              <a:t> API</a:t>
            </a:r>
            <a:r>
              <a:rPr lang="zh-CN" altLang="en-US" dirty="0"/>
              <a:t>中，下面我将简单地展示几个片段来说明如何将</a:t>
            </a:r>
            <a:r>
              <a:rPr lang="en-US" altLang="zh-CN" dirty="0"/>
              <a:t>RDD</a:t>
            </a:r>
            <a:r>
              <a:rPr lang="zh-CN" altLang="en-US" dirty="0"/>
              <a:t>编写的程序迁移到</a:t>
            </a:r>
            <a:r>
              <a:rPr lang="en-US" altLang="zh-CN" dirty="0" err="1"/>
              <a:t>DataSet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/>
              <a:t>1</a:t>
            </a:r>
            <a:r>
              <a:rPr lang="zh-CN" altLang="en-US" b="1" dirty="0"/>
              <a:t>、加载文件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RDD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rdd</a:t>
            </a:r>
            <a:r>
              <a:rPr lang="en-US" altLang="zh-CN" dirty="0"/>
              <a:t> = </a:t>
            </a:r>
            <a:r>
              <a:rPr lang="en-US" altLang="zh-CN" dirty="0" err="1"/>
              <a:t>sparkContext.textFile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src</a:t>
            </a:r>
            <a:r>
              <a:rPr lang="en-US" altLang="zh-CN" dirty="0"/>
              <a:t>/main/resources/data.txt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Dataset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ds = </a:t>
            </a:r>
            <a:r>
              <a:rPr lang="en-US" altLang="zh-CN" dirty="0" err="1"/>
              <a:t>sparkSession.</a:t>
            </a:r>
            <a:r>
              <a:rPr lang="en-US" altLang="zh-CN" dirty="0" err="1"/>
              <a:t>read</a:t>
            </a:r>
            <a:r>
              <a:rPr lang="en-US" altLang="zh-CN" dirty="0" err="1"/>
              <a:t>.</a:t>
            </a:r>
            <a:r>
              <a:rPr lang="en-US" altLang="zh-CN" dirty="0" err="1"/>
              <a:t>text</a:t>
            </a:r>
            <a:r>
              <a:rPr lang="en-US" altLang="zh-CN" dirty="0"/>
              <a:t>(</a:t>
            </a:r>
            <a:r>
              <a:rPr lang="en-US" altLang="zh-CN" dirty="0"/>
              <a:t>"</a:t>
            </a:r>
            <a:r>
              <a:rPr lang="en-US" altLang="zh-CN" dirty="0" err="1"/>
              <a:t>src</a:t>
            </a:r>
            <a:r>
              <a:rPr lang="en-US" altLang="zh-CN" dirty="0"/>
              <a:t>/main/resources/data.txt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70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/>
              <a:t>MLlib</a:t>
            </a:r>
            <a:r>
              <a:rPr lang="zh-CN" altLang="zh-CN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84477"/>
              </p:ext>
            </p:extLst>
          </p:nvPr>
        </p:nvGraphicFramePr>
        <p:xfrm>
          <a:off x="1781870" y="2277666"/>
          <a:ext cx="8163617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Visio" r:id="rId3" imgW="5813177" imgH="1691134" progId="Visio.Drawing.11">
                  <p:embed/>
                </p:oleObj>
              </mc:Choice>
              <mc:Fallback>
                <p:oleObj name="Visio" r:id="rId3" imgW="5813177" imgH="16911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870" y="2277666"/>
                        <a:ext cx="8163617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、计算总数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RDD</a:t>
            </a:r>
          </a:p>
          <a:p>
            <a:pPr marL="0" indent="0">
              <a:buNone/>
            </a:pPr>
            <a:r>
              <a:rPr lang="en-US" altLang="zh-CN" dirty="0" err="1"/>
              <a:t>rdd.</a:t>
            </a:r>
            <a:r>
              <a:rPr lang="en-US" altLang="zh-CN" dirty="0" err="1"/>
              <a:t>count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Dataset</a:t>
            </a:r>
          </a:p>
          <a:p>
            <a:pPr marL="0" indent="0">
              <a:buNone/>
            </a:pPr>
            <a:r>
              <a:rPr lang="en-US" altLang="zh-CN" dirty="0" err="1"/>
              <a:t>ds.</a:t>
            </a:r>
            <a:r>
              <a:rPr lang="en-US" altLang="zh-CN" dirty="0" err="1"/>
              <a:t>count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0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 err="1"/>
              <a:t>WordCount</a:t>
            </a:r>
            <a:r>
              <a:rPr lang="zh-CN" altLang="en-US" b="1" dirty="0"/>
              <a:t>实例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RDD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wordsRDD</a:t>
            </a:r>
            <a:r>
              <a:rPr lang="en-US" altLang="zh-CN" dirty="0"/>
              <a:t> = </a:t>
            </a:r>
            <a:r>
              <a:rPr lang="en-US" altLang="zh-CN" dirty="0" err="1"/>
              <a:t>rdd.flatMap</a:t>
            </a:r>
            <a:r>
              <a:rPr lang="en-US" altLang="zh-CN" dirty="0"/>
              <a:t>(</a:t>
            </a:r>
            <a:r>
              <a:rPr lang="en-US" altLang="zh-CN" dirty="0"/>
              <a:t>value</a:t>
            </a:r>
            <a:r>
              <a:rPr lang="en-US" altLang="zh-CN" dirty="0"/>
              <a:t> =&gt; </a:t>
            </a:r>
            <a:r>
              <a:rPr lang="en-US" altLang="zh-CN" dirty="0" err="1"/>
              <a:t>value</a:t>
            </a:r>
            <a:r>
              <a:rPr lang="en-US" altLang="zh-CN" dirty="0" err="1"/>
              <a:t>.</a:t>
            </a:r>
            <a:r>
              <a:rPr lang="en-US" altLang="zh-CN" dirty="0" err="1"/>
              <a:t>split</a:t>
            </a:r>
            <a:r>
              <a:rPr lang="en-US" altLang="zh-CN" dirty="0"/>
              <a:t>(</a:t>
            </a:r>
            <a:r>
              <a:rPr lang="en-US" altLang="zh-CN" dirty="0"/>
              <a:t>"\\s+"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wordsPair</a:t>
            </a:r>
            <a:r>
              <a:rPr lang="en-US" altLang="zh-CN" dirty="0"/>
              <a:t> = </a:t>
            </a:r>
            <a:r>
              <a:rPr lang="en-US" altLang="zh-CN" dirty="0" err="1"/>
              <a:t>wordsRDD.map</a:t>
            </a:r>
            <a:r>
              <a:rPr lang="en-US" altLang="zh-CN" dirty="0"/>
              <a:t>(</a:t>
            </a:r>
            <a:r>
              <a:rPr lang="en-US" altLang="zh-CN" dirty="0"/>
              <a:t>word</a:t>
            </a:r>
            <a:r>
              <a:rPr lang="en-US" altLang="zh-CN" dirty="0"/>
              <a:t> =&gt; (</a:t>
            </a:r>
            <a:r>
              <a:rPr lang="en-US" altLang="zh-CN" dirty="0"/>
              <a:t>word</a:t>
            </a:r>
            <a:r>
              <a:rPr lang="en-US" altLang="zh-CN" dirty="0"/>
              <a:t>,</a:t>
            </a:r>
            <a:r>
              <a:rPr lang="en-US" altLang="zh-CN" dirty="0"/>
              <a:t>1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wordCount</a:t>
            </a:r>
            <a:r>
              <a:rPr lang="en-US" altLang="zh-CN" dirty="0"/>
              <a:t> = </a:t>
            </a:r>
            <a:r>
              <a:rPr lang="en-US" altLang="zh-CN" dirty="0" err="1"/>
              <a:t>wordsPair.reduceByKey</a:t>
            </a:r>
            <a:r>
              <a:rPr lang="en-US" altLang="zh-CN" dirty="0"/>
              <a:t>(_+_)1</a:t>
            </a:r>
          </a:p>
          <a:p>
            <a:pPr marL="0" indent="0">
              <a:buNone/>
            </a:pPr>
            <a:r>
              <a:rPr lang="en-US" altLang="zh-CN" dirty="0" smtClean="0"/>
              <a:t>Dataset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sparkSession.implicits</a:t>
            </a:r>
            <a:r>
              <a:rPr lang="en-US" altLang="zh-CN" dirty="0"/>
              <a:t>._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wordsDs</a:t>
            </a:r>
            <a:r>
              <a:rPr lang="en-US" altLang="zh-CN" dirty="0"/>
              <a:t> = </a:t>
            </a:r>
            <a:r>
              <a:rPr lang="en-US" altLang="zh-CN" dirty="0" err="1"/>
              <a:t>ds.flatMap</a:t>
            </a:r>
            <a:r>
              <a:rPr lang="en-US" altLang="zh-CN" dirty="0"/>
              <a:t>(</a:t>
            </a:r>
            <a:r>
              <a:rPr lang="en-US" altLang="zh-CN" dirty="0"/>
              <a:t>value</a:t>
            </a:r>
            <a:r>
              <a:rPr lang="en-US" altLang="zh-CN" dirty="0"/>
              <a:t> =&gt; </a:t>
            </a:r>
            <a:r>
              <a:rPr lang="en-US" altLang="zh-CN" dirty="0" err="1"/>
              <a:t>value</a:t>
            </a:r>
            <a:r>
              <a:rPr lang="en-US" altLang="zh-CN" dirty="0" err="1"/>
              <a:t>.split</a:t>
            </a:r>
            <a:r>
              <a:rPr lang="en-US" altLang="zh-CN" dirty="0"/>
              <a:t>(</a:t>
            </a:r>
            <a:r>
              <a:rPr lang="en-US" altLang="zh-CN" dirty="0"/>
              <a:t>"\\s+"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wordsPairDs</a:t>
            </a:r>
            <a:r>
              <a:rPr lang="en-US" altLang="zh-CN" dirty="0"/>
              <a:t> = </a:t>
            </a:r>
            <a:r>
              <a:rPr lang="en-US" altLang="zh-CN" dirty="0" err="1"/>
              <a:t>wordsDs.groupByKey</a:t>
            </a:r>
            <a:r>
              <a:rPr lang="en-US" altLang="zh-CN" dirty="0"/>
              <a:t>(</a:t>
            </a:r>
            <a:r>
              <a:rPr lang="en-US" altLang="zh-CN" dirty="0"/>
              <a:t>value</a:t>
            </a:r>
            <a:r>
              <a:rPr lang="en-US" altLang="zh-CN" dirty="0"/>
              <a:t> =&gt; </a:t>
            </a:r>
            <a:r>
              <a:rPr lang="en-US" altLang="zh-CN" dirty="0"/>
              <a:t>value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wordCountDs</a:t>
            </a:r>
            <a:r>
              <a:rPr lang="en-US" altLang="zh-CN" dirty="0"/>
              <a:t> = </a:t>
            </a:r>
            <a:r>
              <a:rPr lang="en-US" altLang="zh-CN" dirty="0" err="1"/>
              <a:t>wordsPairDs.count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2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、缓存</a:t>
            </a:r>
            <a:r>
              <a:rPr lang="en-US" altLang="zh-CN" b="1" dirty="0"/>
              <a:t>(Caching)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RDD</a:t>
            </a:r>
          </a:p>
          <a:p>
            <a:pPr marL="0" indent="0">
              <a:buNone/>
            </a:pPr>
            <a:r>
              <a:rPr lang="en-US" altLang="zh-CN" dirty="0" err="1"/>
              <a:t>rdd</a:t>
            </a:r>
            <a:r>
              <a:rPr lang="en-US" altLang="zh-CN" dirty="0" err="1"/>
              <a:t>.cache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Dataset</a:t>
            </a:r>
          </a:p>
          <a:p>
            <a:pPr marL="0" indent="0">
              <a:buNone/>
            </a:pPr>
            <a:r>
              <a:rPr lang="en-US" altLang="zh-CN" dirty="0" err="1"/>
              <a:t>ds</a:t>
            </a:r>
            <a:r>
              <a:rPr lang="en-US" altLang="zh-CN" dirty="0" err="1"/>
              <a:t>.cache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b="1" dirty="0"/>
              <a:t>5</a:t>
            </a:r>
            <a:r>
              <a:rPr lang="zh-CN" altLang="en-US" b="1" dirty="0"/>
              <a:t>、过滤</a:t>
            </a:r>
            <a:r>
              <a:rPr lang="en-US" altLang="zh-CN" b="1" dirty="0"/>
              <a:t>(Filter)</a:t>
            </a:r>
          </a:p>
          <a:p>
            <a:pPr marL="0" indent="0">
              <a:buNone/>
            </a:pPr>
            <a:r>
              <a:rPr lang="en-US" altLang="zh-CN" dirty="0"/>
              <a:t>RDD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filteredRDD</a:t>
            </a:r>
            <a:r>
              <a:rPr lang="en-US" altLang="zh-CN" dirty="0"/>
              <a:t> = </a:t>
            </a:r>
            <a:r>
              <a:rPr lang="en-US" altLang="zh-CN" dirty="0" err="1"/>
              <a:t>wordsRDD.</a:t>
            </a:r>
            <a:r>
              <a:rPr lang="en-US" altLang="zh-CN" dirty="0" err="1"/>
              <a:t>filter</a:t>
            </a:r>
            <a:r>
              <a:rPr lang="en-US" altLang="zh-CN" dirty="0"/>
              <a:t>(</a:t>
            </a:r>
            <a:r>
              <a:rPr lang="en-US" altLang="zh-CN" dirty="0"/>
              <a:t>value</a:t>
            </a:r>
            <a:r>
              <a:rPr lang="en-US" altLang="zh-CN" dirty="0"/>
              <a:t> =&gt; </a:t>
            </a:r>
            <a:r>
              <a:rPr lang="en-US" altLang="zh-CN" dirty="0"/>
              <a:t>value</a:t>
            </a:r>
            <a:r>
              <a:rPr lang="en-US" altLang="zh-CN" dirty="0"/>
              <a:t> ==</a:t>
            </a:r>
            <a:r>
              <a:rPr lang="en-US" altLang="zh-CN" dirty="0"/>
              <a:t>"hello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Dataset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filteredDS</a:t>
            </a:r>
            <a:r>
              <a:rPr lang="en-US" altLang="zh-CN" dirty="0"/>
              <a:t> = </a:t>
            </a:r>
            <a:r>
              <a:rPr lang="en-US" altLang="zh-CN" dirty="0" err="1"/>
              <a:t>wordsDs.</a:t>
            </a:r>
            <a:r>
              <a:rPr lang="en-US" altLang="zh-CN" dirty="0" err="1"/>
              <a:t>filter</a:t>
            </a:r>
            <a:r>
              <a:rPr lang="en-US" altLang="zh-CN" dirty="0"/>
              <a:t>(</a:t>
            </a:r>
            <a:r>
              <a:rPr lang="en-US" altLang="zh-CN" dirty="0"/>
              <a:t>value</a:t>
            </a:r>
            <a:r>
              <a:rPr lang="en-US" altLang="zh-CN" dirty="0"/>
              <a:t> =&gt; </a:t>
            </a:r>
            <a:r>
              <a:rPr lang="en-US" altLang="zh-CN" dirty="0"/>
              <a:t>value</a:t>
            </a:r>
            <a:r>
              <a:rPr lang="en-US" altLang="zh-CN" dirty="0"/>
              <a:t> ==</a:t>
            </a:r>
            <a:r>
              <a:rPr lang="en-US" altLang="zh-CN" dirty="0"/>
              <a:t>"hello"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5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Map Partitions</a:t>
            </a:r>
          </a:p>
          <a:p>
            <a:pPr marL="0" indent="0">
              <a:buNone/>
            </a:pPr>
            <a:r>
              <a:rPr lang="en-US" altLang="zh-CN" dirty="0"/>
              <a:t>RDD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mapPartitionsRDD</a:t>
            </a:r>
            <a:r>
              <a:rPr lang="en-US" altLang="zh-CN" dirty="0"/>
              <a:t> = </a:t>
            </a:r>
            <a:r>
              <a:rPr lang="en-US" altLang="zh-CN" dirty="0" err="1"/>
              <a:t>rdd.mapPartitions</a:t>
            </a:r>
            <a:r>
              <a:rPr lang="en-US" altLang="zh-CN" dirty="0"/>
              <a:t>(iterator =&gt; </a:t>
            </a:r>
            <a:r>
              <a:rPr lang="en-US" altLang="zh-CN" dirty="0"/>
              <a:t>List</a:t>
            </a:r>
            <a:r>
              <a:rPr lang="en-US" altLang="zh-CN" dirty="0"/>
              <a:t>(</a:t>
            </a:r>
            <a:r>
              <a:rPr lang="en-US" altLang="zh-CN" dirty="0" err="1"/>
              <a:t>iterator.count</a:t>
            </a:r>
            <a:r>
              <a:rPr lang="en-US" altLang="zh-CN" dirty="0"/>
              <a:t>(value =&gt; </a:t>
            </a:r>
            <a:r>
              <a:rPr lang="en-US" altLang="zh-CN" dirty="0"/>
              <a:t>true</a:t>
            </a:r>
            <a:r>
              <a:rPr lang="en-US" altLang="zh-CN" dirty="0"/>
              <a:t>)).iterator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Dataset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mapPartitionsDs</a:t>
            </a:r>
            <a:r>
              <a:rPr lang="en-US" altLang="zh-CN" dirty="0"/>
              <a:t> = </a:t>
            </a:r>
            <a:r>
              <a:rPr lang="en-US" altLang="zh-CN" dirty="0" err="1"/>
              <a:t>ds.mapPartitions</a:t>
            </a:r>
            <a:r>
              <a:rPr lang="en-US" altLang="zh-CN" dirty="0"/>
              <a:t>(iterator =&gt; </a:t>
            </a:r>
            <a:r>
              <a:rPr lang="en-US" altLang="zh-CN" dirty="0"/>
              <a:t>List</a:t>
            </a:r>
            <a:r>
              <a:rPr lang="en-US" altLang="zh-CN" dirty="0"/>
              <a:t>(</a:t>
            </a:r>
            <a:r>
              <a:rPr lang="en-US" altLang="zh-CN" dirty="0" err="1"/>
              <a:t>iterator.count</a:t>
            </a:r>
            <a:r>
              <a:rPr lang="en-US" altLang="zh-CN" dirty="0"/>
              <a:t>(value =&gt; </a:t>
            </a:r>
            <a:r>
              <a:rPr lang="en-US" altLang="zh-CN" dirty="0"/>
              <a:t>true</a:t>
            </a:r>
            <a:r>
              <a:rPr lang="en-US" altLang="zh-CN" dirty="0"/>
              <a:t>)).iterator)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3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 err="1"/>
              <a:t>reduceByKey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RDD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reduceCountByRDD</a:t>
            </a:r>
            <a:r>
              <a:rPr lang="en-US" altLang="zh-CN" dirty="0"/>
              <a:t> =</a:t>
            </a:r>
            <a:r>
              <a:rPr lang="en-US" altLang="zh-CN" dirty="0"/>
              <a:t> </a:t>
            </a:r>
            <a:r>
              <a:rPr lang="en-US" altLang="zh-CN" dirty="0" err="1"/>
              <a:t>wordsPair.reduceByKey</a:t>
            </a:r>
            <a:r>
              <a:rPr lang="en-US" altLang="zh-CN" dirty="0" smtClean="0"/>
              <a:t>(_+_)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Dataset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reduceCountByDs</a:t>
            </a:r>
            <a:r>
              <a:rPr lang="en-US" altLang="zh-CN" dirty="0"/>
              <a:t> = </a:t>
            </a:r>
            <a:r>
              <a:rPr lang="en-US" altLang="zh-CN" dirty="0" err="1"/>
              <a:t>wordsPairDs.mapGroups</a:t>
            </a:r>
            <a:r>
              <a:rPr lang="en-US" altLang="zh-CN" dirty="0"/>
              <a:t>((</a:t>
            </a:r>
            <a:r>
              <a:rPr lang="en-US" altLang="zh-CN" dirty="0" err="1"/>
              <a:t>key,values</a:t>
            </a:r>
            <a:r>
              <a:rPr lang="en-US" altLang="zh-CN" dirty="0"/>
              <a:t>) =&gt;(</a:t>
            </a:r>
            <a:r>
              <a:rPr lang="en-US" altLang="zh-CN" dirty="0" err="1"/>
              <a:t>key,values.length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5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RDD</a:t>
            </a:r>
            <a:r>
              <a:rPr lang="zh-CN" altLang="en-US" dirty="0"/>
              <a:t>和</a:t>
            </a:r>
            <a:r>
              <a:rPr lang="en-US" altLang="zh-CN" dirty="0" err="1"/>
              <a:t>DataSet</a:t>
            </a:r>
            <a:r>
              <a:rPr lang="zh-CN" altLang="en-US" dirty="0"/>
              <a:t>互相转换</a:t>
            </a:r>
          </a:p>
          <a:p>
            <a:pPr marL="0" indent="0">
              <a:buNone/>
            </a:pPr>
            <a:r>
              <a:rPr lang="en-US" altLang="zh-CN" dirty="0"/>
              <a:t>RDD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dsToRDD</a:t>
            </a:r>
            <a:r>
              <a:rPr lang="en-US" altLang="zh-CN" dirty="0"/>
              <a:t> =</a:t>
            </a:r>
            <a:r>
              <a:rPr lang="en-US" altLang="zh-CN" dirty="0"/>
              <a:t> </a:t>
            </a:r>
            <a:r>
              <a:rPr lang="en-US" altLang="zh-CN" dirty="0" err="1" smtClean="0"/>
              <a:t>ds.rdd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Dataset </a:t>
            </a:r>
            <a:br>
              <a:rPr lang="en-US" altLang="zh-CN" dirty="0"/>
            </a:br>
            <a:r>
              <a:rPr lang="zh-CN" altLang="en-US" dirty="0"/>
              <a:t>将</a:t>
            </a:r>
            <a:r>
              <a:rPr lang="en-US" altLang="zh-CN" dirty="0"/>
              <a:t>RDD</a:t>
            </a:r>
            <a:r>
              <a:rPr lang="zh-CN" altLang="en-US" dirty="0"/>
              <a:t>转换成</a:t>
            </a:r>
            <a:r>
              <a:rPr lang="en-US" altLang="zh-CN" dirty="0" err="1"/>
              <a:t>DataFrame</a:t>
            </a:r>
            <a:r>
              <a:rPr lang="zh-CN" altLang="en-US" dirty="0"/>
              <a:t>需要做一些工作，比如需要指定特定的模式。下面展示如何将</a:t>
            </a:r>
            <a:r>
              <a:rPr lang="en-US" altLang="zh-CN" dirty="0"/>
              <a:t>RDD[String]</a:t>
            </a:r>
            <a:r>
              <a:rPr lang="zh-CN" altLang="en-US" dirty="0"/>
              <a:t>转换成</a:t>
            </a:r>
            <a:r>
              <a:rPr lang="en-US" altLang="zh-CN" dirty="0" err="1"/>
              <a:t>DataFrame</a:t>
            </a:r>
            <a:r>
              <a:rPr lang="en-US" altLang="zh-CN" dirty="0"/>
              <a:t>[String]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rddStringToRowRDD</a:t>
            </a:r>
            <a:r>
              <a:rPr lang="en-US" altLang="zh-CN" dirty="0"/>
              <a:t> = </a:t>
            </a:r>
            <a:r>
              <a:rPr lang="en-US" altLang="zh-CN" dirty="0" err="1"/>
              <a:t>rdd.map</a:t>
            </a:r>
            <a:r>
              <a:rPr lang="en-US" altLang="zh-CN" dirty="0"/>
              <a:t>(</a:t>
            </a:r>
            <a:r>
              <a:rPr lang="en-US" altLang="zh-CN" dirty="0"/>
              <a:t>value</a:t>
            </a:r>
            <a:r>
              <a:rPr lang="en-US" altLang="zh-CN" dirty="0"/>
              <a:t> =&gt; Row(</a:t>
            </a:r>
            <a:r>
              <a:rPr lang="en-US" altLang="zh-CN" dirty="0"/>
              <a:t>value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dfschema</a:t>
            </a:r>
            <a:r>
              <a:rPr lang="en-US" altLang="zh-CN" dirty="0"/>
              <a:t> = </a:t>
            </a:r>
            <a:r>
              <a:rPr lang="en-US" altLang="zh-CN" dirty="0" err="1"/>
              <a:t>StructType</a:t>
            </a:r>
            <a:r>
              <a:rPr lang="en-US" altLang="zh-CN" dirty="0"/>
              <a:t>(Array(</a:t>
            </a:r>
            <a:r>
              <a:rPr lang="en-US" altLang="zh-CN" dirty="0" err="1"/>
              <a:t>StructField</a:t>
            </a:r>
            <a:r>
              <a:rPr lang="en-US" altLang="zh-CN" dirty="0"/>
              <a:t>(</a:t>
            </a:r>
            <a:r>
              <a:rPr lang="en-US" altLang="zh-CN" dirty="0"/>
              <a:t>"value"</a:t>
            </a:r>
            <a:r>
              <a:rPr lang="en-US" altLang="zh-CN" dirty="0"/>
              <a:t>,</a:t>
            </a:r>
            <a:r>
              <a:rPr lang="en-US" altLang="zh-CN" dirty="0" err="1"/>
              <a:t>StringType</a:t>
            </a:r>
            <a:r>
              <a:rPr lang="en-US" altLang="zh-CN" dirty="0" smtClean="0"/>
              <a:t>)))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rddToDF</a:t>
            </a:r>
            <a:r>
              <a:rPr lang="en-US" altLang="zh-CN" dirty="0"/>
              <a:t> = </a:t>
            </a:r>
            <a:r>
              <a:rPr lang="en-US" altLang="zh-CN" dirty="0" err="1"/>
              <a:t>sparkSession.createDataFrame</a:t>
            </a:r>
            <a:r>
              <a:rPr lang="en-US" altLang="zh-CN" dirty="0"/>
              <a:t>(</a:t>
            </a:r>
            <a:r>
              <a:rPr lang="en-US" altLang="zh-CN" dirty="0" err="1"/>
              <a:t>rddStringToRowRDD,dfschema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rDDToDataSet</a:t>
            </a:r>
            <a:r>
              <a:rPr lang="en-US" altLang="zh-CN" dirty="0"/>
              <a:t> = rddToDF.</a:t>
            </a:r>
            <a:r>
              <a:rPr lang="en-US" altLang="zh-CN" dirty="0"/>
              <a:t>as</a:t>
            </a:r>
            <a:r>
              <a:rPr lang="en-US" altLang="zh-CN" dirty="0"/>
              <a:t>[String]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、基于</a:t>
            </a:r>
            <a:r>
              <a:rPr lang="en-US" altLang="zh-CN" dirty="0"/>
              <a:t>Double</a:t>
            </a:r>
            <a:r>
              <a:rPr lang="zh-CN" altLang="en-US" dirty="0"/>
              <a:t>的操作</a:t>
            </a:r>
          </a:p>
          <a:p>
            <a:pPr marL="0" indent="0">
              <a:buNone/>
            </a:pPr>
            <a:r>
              <a:rPr lang="en-US" altLang="zh-CN" dirty="0"/>
              <a:t>RDD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doubleRDD</a:t>
            </a:r>
            <a:r>
              <a:rPr lang="en-US" altLang="zh-CN" dirty="0"/>
              <a:t> = </a:t>
            </a:r>
            <a:r>
              <a:rPr lang="en-US" altLang="zh-CN" dirty="0" err="1"/>
              <a:t>sparkContext.makeRDD</a:t>
            </a:r>
            <a:r>
              <a:rPr lang="en-US" altLang="zh-CN" dirty="0"/>
              <a:t>(List(</a:t>
            </a:r>
            <a:r>
              <a:rPr lang="en-US" altLang="zh-CN" dirty="0"/>
              <a:t>1.0</a:t>
            </a:r>
            <a:r>
              <a:rPr lang="en-US" altLang="zh-CN" dirty="0"/>
              <a:t>,</a:t>
            </a:r>
            <a:r>
              <a:rPr lang="en-US" altLang="zh-CN" dirty="0"/>
              <a:t>5.0</a:t>
            </a:r>
            <a:r>
              <a:rPr lang="en-US" altLang="zh-CN" dirty="0"/>
              <a:t>,</a:t>
            </a:r>
            <a:r>
              <a:rPr lang="en-US" altLang="zh-CN" dirty="0"/>
              <a:t>8.9</a:t>
            </a:r>
            <a:r>
              <a:rPr lang="en-US" altLang="zh-CN" dirty="0"/>
              <a:t>,</a:t>
            </a:r>
            <a:r>
              <a:rPr lang="en-US" altLang="zh-CN" dirty="0"/>
              <a:t>9.0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rddSum</a:t>
            </a:r>
            <a:r>
              <a:rPr lang="en-US" altLang="zh-CN" dirty="0"/>
              <a:t> =</a:t>
            </a:r>
            <a:r>
              <a:rPr lang="en-US" altLang="zh-CN" dirty="0" err="1"/>
              <a:t>doubleRDD.sum</a:t>
            </a:r>
            <a:r>
              <a:rPr lang="en-US" altLang="zh-CN" dirty="0"/>
              <a:t>()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rddMean</a:t>
            </a:r>
            <a:r>
              <a:rPr lang="en-US" altLang="zh-CN" dirty="0"/>
              <a:t> = </a:t>
            </a:r>
            <a:r>
              <a:rPr lang="en-US" altLang="zh-CN" dirty="0" err="1"/>
              <a:t>doubleRDD.mean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Dataset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rowRDD</a:t>
            </a:r>
            <a:r>
              <a:rPr lang="en-US" altLang="zh-CN" dirty="0"/>
              <a:t> = </a:t>
            </a:r>
            <a:r>
              <a:rPr lang="en-US" altLang="zh-CN" dirty="0" err="1"/>
              <a:t>doubleRDD</a:t>
            </a:r>
            <a:r>
              <a:rPr lang="en-US" altLang="zh-CN" dirty="0" err="1"/>
              <a:t>.map</a:t>
            </a:r>
            <a:r>
              <a:rPr lang="en-US" altLang="zh-CN" dirty="0"/>
              <a:t>(value =&gt; </a:t>
            </a:r>
            <a:r>
              <a:rPr lang="en-US" altLang="zh-CN" dirty="0" err="1"/>
              <a:t>Row</a:t>
            </a:r>
            <a:r>
              <a:rPr lang="en-US" altLang="zh-CN" dirty="0" err="1"/>
              <a:t>.fromSeq</a:t>
            </a:r>
            <a:r>
              <a:rPr lang="en-US" altLang="zh-CN" dirty="0"/>
              <a:t>(List(value)))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schema = </a:t>
            </a:r>
            <a:r>
              <a:rPr lang="en-US" altLang="zh-CN" dirty="0" err="1"/>
              <a:t>StructType</a:t>
            </a:r>
            <a:r>
              <a:rPr lang="en-US" altLang="zh-CN" dirty="0"/>
              <a:t>(Array(</a:t>
            </a:r>
            <a:r>
              <a:rPr lang="en-US" altLang="zh-CN" dirty="0" err="1"/>
              <a:t>StructField</a:t>
            </a:r>
            <a:r>
              <a:rPr lang="en-US" altLang="zh-CN" dirty="0"/>
              <a:t>(</a:t>
            </a:r>
            <a:r>
              <a:rPr lang="en-US" altLang="zh-CN" dirty="0"/>
              <a:t>"value"</a:t>
            </a:r>
            <a:r>
              <a:rPr lang="en-US" altLang="zh-CN" dirty="0"/>
              <a:t>,</a:t>
            </a:r>
            <a:r>
              <a:rPr lang="en-US" altLang="zh-CN" dirty="0" err="1"/>
              <a:t>DoubleType</a:t>
            </a:r>
            <a:r>
              <a:rPr lang="en-US" altLang="zh-CN" dirty="0"/>
              <a:t>)))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doubleDS</a:t>
            </a:r>
            <a:r>
              <a:rPr lang="en-US" altLang="zh-CN" dirty="0"/>
              <a:t> = </a:t>
            </a:r>
            <a:r>
              <a:rPr lang="en-US" altLang="zh-CN" dirty="0" err="1"/>
              <a:t>sparkSession</a:t>
            </a:r>
            <a:r>
              <a:rPr lang="en-US" altLang="zh-CN" dirty="0" err="1"/>
              <a:t>.createDataFrame</a:t>
            </a:r>
            <a:r>
              <a:rPr lang="en-US" altLang="zh-CN" dirty="0"/>
              <a:t>(</a:t>
            </a:r>
            <a:r>
              <a:rPr lang="en-US" altLang="zh-CN" dirty="0" err="1"/>
              <a:t>rowRDD,schema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org</a:t>
            </a:r>
            <a:r>
              <a:rPr lang="en-US" altLang="zh-CN" dirty="0" err="1"/>
              <a:t>.apache.spark.sql.functions</a:t>
            </a:r>
            <a:r>
              <a:rPr lang="en-US" altLang="zh-CN" dirty="0"/>
              <a:t>._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doubleDS.agg</a:t>
            </a:r>
            <a:r>
              <a:rPr lang="en-US" altLang="zh-CN" dirty="0" smtClean="0"/>
              <a:t>(sum</a:t>
            </a:r>
            <a:r>
              <a:rPr lang="en-US" altLang="zh-CN" dirty="0"/>
              <a:t>(</a:t>
            </a:r>
            <a:r>
              <a:rPr lang="en-US" altLang="zh-CN" dirty="0"/>
              <a:t>"value"</a:t>
            </a:r>
            <a:r>
              <a:rPr lang="en-US" altLang="zh-CN" dirty="0"/>
              <a:t>))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doubleDS.agg</a:t>
            </a:r>
            <a:r>
              <a:rPr lang="en-US" altLang="zh-CN" dirty="0" smtClean="0"/>
              <a:t>(mean</a:t>
            </a:r>
            <a:r>
              <a:rPr lang="en-US" altLang="zh-CN" dirty="0"/>
              <a:t>(</a:t>
            </a:r>
            <a:r>
              <a:rPr lang="en-US" altLang="zh-CN" dirty="0"/>
              <a:t>"value"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1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10</a:t>
            </a:r>
            <a:r>
              <a:rPr lang="zh-CN" altLang="en-US" b="1" dirty="0"/>
              <a:t>、</a:t>
            </a:r>
            <a:r>
              <a:rPr lang="en-US" altLang="zh-CN" b="1" dirty="0"/>
              <a:t>Reduce 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RDD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rddReduce</a:t>
            </a:r>
            <a:r>
              <a:rPr lang="en-US" altLang="zh-CN" dirty="0"/>
              <a:t> = </a:t>
            </a:r>
            <a:r>
              <a:rPr lang="en-US" altLang="zh-CN" dirty="0" err="1"/>
              <a:t>doubleRDD.reduce</a:t>
            </a:r>
            <a:r>
              <a:rPr lang="en-US" altLang="zh-CN" dirty="0"/>
              <a:t>((</a:t>
            </a:r>
            <a:r>
              <a:rPr lang="en-US" altLang="zh-CN" dirty="0" err="1"/>
              <a:t>a,b</a:t>
            </a:r>
            <a:r>
              <a:rPr lang="en-US" altLang="zh-CN" dirty="0"/>
              <a:t>) =&gt; a +b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Dataset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dsReduce</a:t>
            </a:r>
            <a:r>
              <a:rPr lang="en-US" altLang="zh-CN" dirty="0"/>
              <a:t> = </a:t>
            </a:r>
            <a:r>
              <a:rPr lang="en-US" altLang="zh-CN" dirty="0" err="1"/>
              <a:t>doubleDS.reduce</a:t>
            </a:r>
            <a:r>
              <a:rPr lang="en-US" altLang="zh-CN" dirty="0"/>
              <a:t>((row1,row2) =&gt;Row(row1.getDouble(0) + row2.getDouble(0)))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38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90389"/>
              </p:ext>
            </p:extLst>
          </p:nvPr>
        </p:nvGraphicFramePr>
        <p:xfrm>
          <a:off x="2645966" y="1269554"/>
          <a:ext cx="539115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Visio" r:id="rId3" imgW="5549630" imgH="4944284" progId="Visio.Drawing.11">
                  <p:embed/>
                </p:oleObj>
              </mc:Choice>
              <mc:Fallback>
                <p:oleObj name="Visio" r:id="rId3" imgW="5549630" imgH="49442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966" y="1269554"/>
                        <a:ext cx="5391150" cy="481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1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课程的基础环境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Spark1.6.1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Spark1.5.1</a:t>
            </a:r>
            <a:r>
              <a:rPr lang="zh-CN" altLang="en-US" dirty="0"/>
              <a:t> 、</a:t>
            </a:r>
            <a:r>
              <a:rPr lang="en-US" altLang="zh-CN" dirty="0" smtClean="0"/>
              <a:t>Spark1.4.1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spark-shell --executor-memory 2g --driver-memory 1g --total-executor-cores 2  --</a:t>
            </a:r>
            <a:r>
              <a:rPr lang="en-US" altLang="zh-CN" dirty="0" err="1"/>
              <a:t>num</a:t>
            </a:r>
            <a:r>
              <a:rPr lang="en-US" altLang="zh-CN" dirty="0"/>
              <a:t>-executors </a:t>
            </a:r>
            <a:r>
              <a:rPr lang="en-US" altLang="zh-CN" dirty="0" smtClean="0"/>
              <a:t>1 </a:t>
            </a:r>
            <a:r>
              <a:rPr lang="en-US" altLang="zh-CN" dirty="0"/>
              <a:t>--master spark://</a:t>
            </a:r>
            <a:r>
              <a:rPr lang="en-US" altLang="zh-CN" dirty="0" smtClean="0"/>
              <a:t>192.168.180.156:7077</a:t>
            </a:r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50" y="2637706"/>
            <a:ext cx="7344816" cy="356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6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/>
              <a:t>是什么？</a:t>
            </a:r>
            <a:r>
              <a:rPr lang="en-US" altLang="zh-CN" dirty="0"/>
              <a:t>Resilient Distributed Datasets</a:t>
            </a:r>
            <a:r>
              <a:rPr lang="zh-CN" altLang="en-US" dirty="0"/>
              <a:t>（</a:t>
            </a:r>
            <a:r>
              <a:rPr lang="en-US" altLang="zh-CN" dirty="0"/>
              <a:t>RDD</a:t>
            </a:r>
            <a:r>
              <a:rPr lang="zh-CN" altLang="en-US" dirty="0"/>
              <a:t>，） 弹性分布式数据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 smtClean="0"/>
              <a:t>存储在硬盘或者内存上</a:t>
            </a:r>
            <a:endParaRPr lang="en-US" altLang="zh-CN" dirty="0" smtClean="0"/>
          </a:p>
          <a:p>
            <a:r>
              <a:rPr lang="zh-CN" altLang="en-US" dirty="0" smtClean="0"/>
              <a:t>分区</a:t>
            </a:r>
            <a:endParaRPr lang="en-US" altLang="zh-CN" dirty="0" smtClean="0"/>
          </a:p>
          <a:p>
            <a:r>
              <a:rPr lang="zh-CN" altLang="en-US" dirty="0" smtClean="0"/>
              <a:t>每一行（每个元素）</a:t>
            </a:r>
            <a:endParaRPr lang="en-US" altLang="zh-CN" dirty="0" smtClean="0"/>
          </a:p>
          <a:p>
            <a:r>
              <a:rPr lang="zh-CN" altLang="en-US" dirty="0"/>
              <a:t>父子依赖（血缘）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66" y="1826802"/>
            <a:ext cx="44958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8" y="3645818"/>
            <a:ext cx="49339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8" y="1357533"/>
            <a:ext cx="6543675" cy="419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98" y="1125538"/>
            <a:ext cx="7226300" cy="52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50" y="1413570"/>
            <a:ext cx="4824536" cy="457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8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RDD </a:t>
            </a:r>
            <a:r>
              <a:rPr lang="zh-CN" altLang="zh-CN" dirty="0" smtClean="0"/>
              <a:t>创建</a:t>
            </a:r>
            <a:r>
              <a:rPr lang="zh-CN" altLang="zh-CN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）数据</a:t>
            </a:r>
            <a:r>
              <a:rPr lang="zh-CN" altLang="zh-CN" b="1" dirty="0" smtClean="0"/>
              <a:t>集合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data = Array(1, 2,3, 4, 5, 6, 7, 8, 9)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distData</a:t>
            </a:r>
            <a:r>
              <a:rPr lang="en-US" altLang="zh-CN" dirty="0"/>
              <a:t> = </a:t>
            </a:r>
            <a:r>
              <a:rPr lang="en-US" altLang="zh-CN" dirty="0" err="1"/>
              <a:t>sc.parallelize</a:t>
            </a:r>
            <a:r>
              <a:rPr lang="en-US" altLang="zh-CN" dirty="0"/>
              <a:t>(data, 3)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2" y="3069754"/>
            <a:ext cx="93821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6848</TotalTime>
  <Words>1809</Words>
  <Application>Microsoft Office PowerPoint</Application>
  <PresentationFormat>自定义</PresentationFormat>
  <Paragraphs>306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Visio</vt:lpstr>
      <vt:lpstr>Spark机器学习案例实战—03</vt:lpstr>
      <vt:lpstr>第三课 Spark MLlib基础入门</vt:lpstr>
      <vt:lpstr>Spark MLlib介绍</vt:lpstr>
      <vt:lpstr>Spark Mllib 介绍</vt:lpstr>
      <vt:lpstr>课程的基础环境</vt:lpstr>
      <vt:lpstr>Spark RDD介绍</vt:lpstr>
      <vt:lpstr>Spark RDD介绍</vt:lpstr>
      <vt:lpstr>Spark RDD介绍</vt:lpstr>
      <vt:lpstr>Spark RDD 创建操作</vt:lpstr>
      <vt:lpstr>Spark RDD 创建操作</vt:lpstr>
      <vt:lpstr>Spark RDD 转换操作</vt:lpstr>
      <vt:lpstr>Spark RDD 转换操作</vt:lpstr>
      <vt:lpstr>Spark RDD 转换操作</vt:lpstr>
      <vt:lpstr>Spark RDD 转换操作</vt:lpstr>
      <vt:lpstr>Spark RDD 转换操作</vt:lpstr>
      <vt:lpstr>Spark RDD 转换操作</vt:lpstr>
      <vt:lpstr>Spark RDD 转换操作</vt:lpstr>
      <vt:lpstr>Spark RDD 转换操作</vt:lpstr>
      <vt:lpstr>Spark RDD 转换操作</vt:lpstr>
      <vt:lpstr>Spark RDD 行动操作</vt:lpstr>
      <vt:lpstr>Spark RDD 行动操作</vt:lpstr>
      <vt:lpstr>Spark RDD 行动操作</vt:lpstr>
      <vt:lpstr>API</vt:lpstr>
      <vt:lpstr>RDD进化</vt:lpstr>
      <vt:lpstr>DataFrame/DataSet</vt:lpstr>
      <vt:lpstr>DataFrame/DataSet</vt:lpstr>
      <vt:lpstr>DataFrame</vt:lpstr>
      <vt:lpstr>DataFrame</vt:lpstr>
      <vt:lpstr>DataSet</vt:lpstr>
      <vt:lpstr>DataSet</vt:lpstr>
      <vt:lpstr>DataSet</vt:lpstr>
      <vt:lpstr>DataSet</vt:lpstr>
      <vt:lpstr>DataSet</vt:lpstr>
      <vt:lpstr>DataSet</vt:lpstr>
      <vt:lpstr>DataSet</vt:lpstr>
      <vt:lpstr>DataSet</vt:lpstr>
      <vt:lpstr>DataSet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MLlib机器学习</dc:title>
  <dc:creator>黄美灵</dc:creator>
  <cp:lastModifiedBy>sunbow</cp:lastModifiedBy>
  <cp:revision>347</cp:revision>
  <cp:lastPrinted>2012-03-16T05:44:49Z</cp:lastPrinted>
  <dcterms:modified xsi:type="dcterms:W3CDTF">2016-10-07T10:30:54Z</dcterms:modified>
</cp:coreProperties>
</file>