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0" r:id="rId3"/>
    <p:sldId id="301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7" r:id="rId41"/>
    <p:sldId id="354" r:id="rId42"/>
    <p:sldId id="355" r:id="rId43"/>
    <p:sldId id="356" r:id="rId44"/>
    <p:sldId id="265" r:id="rId45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96552" autoAdjust="0"/>
  </p:normalViewPr>
  <p:slideViewPr>
    <p:cSldViewPr>
      <p:cViewPr>
        <p:scale>
          <a:sx n="77" d="100"/>
          <a:sy n="77" d="100"/>
        </p:scale>
        <p:origin x="-288" y="-36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33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02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/>
          </p:cNvSpPr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Spark 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大数据</a:t>
            </a:r>
            <a:r>
              <a:rPr lang="zh-CN" altLang="en-US" sz="130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企业定制课程  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讲师</a:t>
            </a:r>
            <a:r>
              <a:rPr lang="en-US" altLang="zh-CN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黄美灵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>
            <a:grpSpLocks/>
          </p:cNvGrpSpPr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  <a:pPr>
                <a:defRPr/>
              </a:pPr>
              <a:t>2016/10/7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>
            <a:spLocks/>
          </p:cNvSpPr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Spark 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大数据企业定制课程  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讲师</a:t>
            </a:r>
            <a:r>
              <a:rPr lang="en-US" altLang="zh-CN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黄美灵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>
            <a:grpSpLocks/>
          </p:cNvGrpSpPr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netlib.org/blas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816263" y="5302437"/>
            <a:ext cx="10668285" cy="844324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dirty="0"/>
              <a:t>Spark</a:t>
            </a:r>
            <a:r>
              <a:rPr lang="zh-CN" altLang="zh-CN" dirty="0"/>
              <a:t>机器学习案例实战</a:t>
            </a:r>
            <a:r>
              <a:rPr lang="en-US" altLang="zh-CN" dirty="0"/>
              <a:t>—</a:t>
            </a:r>
            <a:r>
              <a:rPr lang="en-US" altLang="zh-CN" dirty="0" smtClean="0"/>
              <a:t>04</a:t>
            </a:r>
            <a:endParaRPr lang="zh-CN" altLang="en-US" dirty="0" smtClean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878" y="1629594"/>
            <a:ext cx="8495110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Breeze</a:t>
            </a:r>
            <a:r>
              <a:rPr lang="zh-CN" altLang="zh-CN" dirty="0"/>
              <a:t>元素访问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a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(1,2,3,4,5,6,7,8,9,10)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a: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(1, 2, 3, 4, 5, 6, 7, 8, 9, 10)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a(0)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res2: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= 1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a(1 to 4)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res4: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(2, 3, 4, 5)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a(5 to 0 by -1)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res5: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(6, 5, 4, 3, 2, 1)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a(1 to -1)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res6: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(2, 3, 4, 5, 6, 7, 8, 9, 10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77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Breeze</a:t>
            </a:r>
            <a:r>
              <a:rPr lang="zh-CN" altLang="zh-CN" dirty="0"/>
              <a:t>元素访问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a( -1 )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res7: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= 10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m = </a:t>
            </a:r>
            <a:r>
              <a:rPr lang="en-US" altLang="zh-CN" sz="1400" dirty="0" err="1"/>
              <a:t>DenseMatrix</a:t>
            </a:r>
            <a:r>
              <a:rPr lang="en-US" altLang="zh-CN" sz="1400" dirty="0"/>
              <a:t>((1.0,2.0,3.0), (3.0,4.0,5.0))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m: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1.0  2.0  3.0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3.0  4.0  5.0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m(0,1)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res8: Double = 2.0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m(::,1)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res9: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[Double]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(2.0, 4.0)</a:t>
            </a:r>
            <a:endParaRPr lang="zh-CN" altLang="zh-CN" sz="1400" dirty="0"/>
          </a:p>
          <a:p>
            <a:pPr marL="0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102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Breeze</a:t>
            </a:r>
            <a:r>
              <a:rPr lang="zh-CN" altLang="zh-CN" dirty="0"/>
              <a:t>元素操作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09600" y="1232764"/>
          <a:ext cx="10985499" cy="4970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5598"/>
                <a:gridCol w="3390125"/>
                <a:gridCol w="2746375"/>
                <a:gridCol w="2423401"/>
              </a:tblGrid>
              <a:tr h="3550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操作名称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Breeze</a:t>
                      </a:r>
                      <a:r>
                        <a:rPr lang="zh-CN" sz="1000" kern="0" dirty="0">
                          <a:effectLst/>
                        </a:rPr>
                        <a:t>函数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对应</a:t>
                      </a:r>
                      <a:r>
                        <a:rPr lang="en-US" sz="1000" kern="0">
                          <a:effectLst/>
                        </a:rPr>
                        <a:t>Matlab</a:t>
                      </a:r>
                      <a:r>
                        <a:rPr lang="zh-CN" sz="1000" kern="0">
                          <a:effectLst/>
                        </a:rPr>
                        <a:t>函数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对应</a:t>
                      </a:r>
                      <a:r>
                        <a:rPr lang="en-US" sz="1000" kern="0">
                          <a:effectLst/>
                        </a:rPr>
                        <a:t>Numpy</a:t>
                      </a:r>
                      <a:r>
                        <a:rPr lang="zh-CN" sz="1000" kern="0">
                          <a:effectLst/>
                        </a:rPr>
                        <a:t>函数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</a:tr>
              <a:tr h="3550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调整矩阵形状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a.reshape(3, 2)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reshape(a, 3, 2)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a.reshape(3,2)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</a:tr>
              <a:tr h="3550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矩阵转成向量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a.toDenseVector (Makes copy)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a(:)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a.flatten()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</a:tr>
              <a:tr h="3550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复制下三角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lowerTriangular(a)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tril(a)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tril(a)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</a:tr>
              <a:tr h="3550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复制上三角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upperTriangular(a)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triu(a)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triu(a)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</a:tr>
              <a:tr h="3550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矩阵复制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a.copy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　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np.copy(a)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</a:tr>
              <a:tr h="3550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取对象线元素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diag(a)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NA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diagonal(a)(Numpy &gt;= 1.9)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</a:tr>
              <a:tr h="3550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子集赋数值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a(1 to 4) := 5.0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a(2:5) = 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a[1:4] = 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</a:tr>
              <a:tr h="3550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子集赋向量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a(1 to 4) := DenseVector(1.0,2.0,3.0)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a(2:5) = [1 2 3]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a[1:4] = array([1,2,3])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</a:tr>
              <a:tr h="3550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矩阵赋值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a(1 to 3,1 to 3) := 5.0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a(2:4,2:4) = 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a[1:3,1:3] = 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</a:tr>
              <a:tr h="3550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矩阵列赋值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a(::, 2) := 5.0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a(:,3) = 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a[:,2] = 5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</a:tr>
              <a:tr h="3550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垂直连接矩阵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DenseMatrix.vertcat(a,b)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[a ; b]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vstack((a,b))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</a:tr>
              <a:tr h="3550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横向连接矩阵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DenseMatrix.horzcat(d,e)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[a , b]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hstack((a,b))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</a:tr>
              <a:tr h="3550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向量连接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DenseVector.vertcat(a,b)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[a b]</a:t>
                      </a:r>
                      <a:endParaRPr lang="zh-CN" sz="1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concatenate((</a:t>
                      </a:r>
                      <a:r>
                        <a:rPr lang="en-US" sz="1000" kern="0" dirty="0" err="1">
                          <a:effectLst/>
                        </a:rPr>
                        <a:t>a,b</a:t>
                      </a:r>
                      <a:r>
                        <a:rPr lang="en-US" sz="1000" kern="0" dirty="0">
                          <a:effectLst/>
                        </a:rPr>
                        <a:t>))</a:t>
                      </a:r>
                      <a:endParaRPr lang="zh-CN" sz="1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345" marR="6234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6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Breeze</a:t>
            </a:r>
            <a:r>
              <a:rPr lang="zh-CN" altLang="zh-CN" dirty="0"/>
              <a:t>元素操作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m = </a:t>
            </a:r>
            <a:r>
              <a:rPr lang="en-US" altLang="zh-CN" sz="1400" dirty="0" err="1"/>
              <a:t>DenseMatrix</a:t>
            </a:r>
            <a:r>
              <a:rPr lang="en-US" altLang="zh-CN" sz="1400" dirty="0"/>
              <a:t>((1.0,2.0,3.0), (3.0,4.0,5.0))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m: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1.0  2.0  3.0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3.0  4.0  5.0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m.reshape</a:t>
            </a:r>
            <a:r>
              <a:rPr lang="en-US" altLang="zh-CN" sz="1400" dirty="0"/>
              <a:t>(3, 2)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res11: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1.0  4.0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3.0  3.0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2.0  5.0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m.toDenseVector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res12: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[Double]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(1.0, 3.0, 2.0, 4.0, 3.0, 5.0</a:t>
            </a:r>
            <a:r>
              <a:rPr lang="en-US" altLang="zh-CN" sz="1400" dirty="0" smtClean="0"/>
              <a:t>)</a:t>
            </a: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057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Breeze</a:t>
            </a:r>
            <a:r>
              <a:rPr lang="zh-CN" altLang="zh-CN" dirty="0"/>
              <a:t>元素操作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m = </a:t>
            </a:r>
            <a:r>
              <a:rPr lang="en-US" altLang="zh-CN" sz="1400" dirty="0" err="1"/>
              <a:t>DenseMatrix</a:t>
            </a:r>
            <a:r>
              <a:rPr lang="en-US" altLang="zh-CN" sz="1400" dirty="0"/>
              <a:t>((1.0,2.0,3.0), (4.0,5.0,6.0) , (7.0,8.0,9.0))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m: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1.0  2.0  3.0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4.0  5.0  6.0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7.0  8.0  9.0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m = </a:t>
            </a:r>
            <a:r>
              <a:rPr lang="en-US" altLang="zh-CN" sz="1400" dirty="0" err="1"/>
              <a:t>DenseMatrix</a:t>
            </a:r>
            <a:r>
              <a:rPr lang="en-US" altLang="zh-CN" sz="1400" dirty="0"/>
              <a:t>((1.0,2.0,3.0), (4.0,5.0,6.0) , (7.0,8.0,9.0))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m: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1.0  2.0  3.0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4.0  5.0  6.0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7.0  8.0  9.0  </a:t>
            </a:r>
            <a:endParaRPr lang="zh-CN" altLang="zh-CN" sz="1400" dirty="0"/>
          </a:p>
          <a:p>
            <a:pPr marL="0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25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Breeze</a:t>
            </a:r>
            <a:r>
              <a:rPr lang="zh-CN" altLang="zh-CN" dirty="0"/>
              <a:t>元素操作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lowerTriangular</a:t>
            </a:r>
            <a:r>
              <a:rPr lang="en-US" altLang="zh-CN" sz="1400" dirty="0"/>
              <a:t>(m)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res19: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1.0  0.0  0.0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4.0  5.0  0.0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7.0  8.0  9.0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upperTriangular</a:t>
            </a:r>
            <a:r>
              <a:rPr lang="en-US" altLang="zh-CN" sz="1400" dirty="0"/>
              <a:t>(m)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res20: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1.0  2.0  3.0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0.0  5.0  6.0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0.0  0.0  9.0  </a:t>
            </a:r>
            <a:endParaRPr lang="zh-CN" altLang="zh-CN" sz="1400" dirty="0"/>
          </a:p>
          <a:p>
            <a:pPr marL="0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02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Breeze</a:t>
            </a:r>
            <a:r>
              <a:rPr lang="zh-CN" altLang="zh-CN" dirty="0"/>
              <a:t>元素操作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 </a:t>
            </a:r>
            <a:r>
              <a:rPr lang="en-US" altLang="zh-CN" sz="1400" dirty="0" err="1"/>
              <a:t>m.copy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res21: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1.0  2.0  3.0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4.0  5.0  6.0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7.0  8.0  9.0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diag</a:t>
            </a:r>
            <a:r>
              <a:rPr lang="en-US" altLang="zh-CN" sz="1400" dirty="0"/>
              <a:t>(m)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res22: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[Double]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(1.0, 5.0, 9.0)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 smtClean="0"/>
              <a:t>scala</a:t>
            </a:r>
            <a:r>
              <a:rPr lang="en-US" altLang="zh-CN" sz="1400" dirty="0" smtClean="0"/>
              <a:t>&gt; m(::, 2) := 5.0</a:t>
            </a:r>
            <a:endParaRPr lang="zh-CN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res23: </a:t>
            </a:r>
            <a:r>
              <a:rPr lang="en-US" altLang="zh-CN" sz="1400" dirty="0" err="1" smtClean="0"/>
              <a:t>breeze.linalg.DenseVector</a:t>
            </a:r>
            <a:r>
              <a:rPr lang="en-US" altLang="zh-CN" sz="1400" dirty="0" smtClean="0"/>
              <a:t>[Double] = </a:t>
            </a:r>
            <a:r>
              <a:rPr lang="en-US" altLang="zh-CN" sz="1400" dirty="0" err="1" smtClean="0"/>
              <a:t>DenseVector</a:t>
            </a:r>
            <a:r>
              <a:rPr lang="en-US" altLang="zh-CN" sz="1400" dirty="0" smtClean="0"/>
              <a:t>(5.0, 5.0, 5.0)</a:t>
            </a:r>
            <a:endParaRPr lang="zh-CN" altLang="zh-CN" sz="1400" dirty="0" smtClean="0"/>
          </a:p>
          <a:p>
            <a:pPr marL="0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40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Breeze</a:t>
            </a:r>
            <a:r>
              <a:rPr lang="zh-CN" altLang="zh-CN" dirty="0"/>
              <a:t>元素操作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m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res24: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1.0  2.0  5.0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4.0  5.0  5.0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7.0  8.0  5.0   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m(1 to 2,1 to 2) := 5.0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res32: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5.0  5.0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5.0  5.0   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m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res33: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1.0  2.0  5.0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4.0  5.0  5.0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7.0  5.0  5.0  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5283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Breeze</a:t>
            </a:r>
            <a:r>
              <a:rPr lang="zh-CN" altLang="zh-CN" dirty="0"/>
              <a:t>元素操作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a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(1,2,3,4,5,6,7,8,9,10)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a: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(1, 2, 3, 4, 5, 6, 7, 8, 9, 10</a:t>
            </a:r>
            <a:r>
              <a:rPr lang="en-US" altLang="zh-CN" sz="1400" dirty="0" smtClean="0"/>
              <a:t>)</a:t>
            </a: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a(1 to 4) := 5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res27: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(5, 5, 5, 5</a:t>
            </a:r>
            <a:r>
              <a:rPr lang="en-US" altLang="zh-CN" sz="1400" dirty="0" smtClean="0"/>
              <a:t>)</a:t>
            </a: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a(1 to 4) :=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(1,2,3,4)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res29: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(1, 2, 3, 4)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a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res30: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(1, 1, 2, 3, 4, 6, 7, 8, 9, 10)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a1 = </a:t>
            </a:r>
            <a:r>
              <a:rPr lang="en-US" altLang="zh-CN" sz="1400" dirty="0" err="1"/>
              <a:t>DenseMatrix</a:t>
            </a:r>
            <a:r>
              <a:rPr lang="en-US" altLang="zh-CN" sz="1400" dirty="0"/>
              <a:t>((1.0,2.0,3.0), (4.0,5.0,6.0))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a1: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1.0  2.0  3.0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4.0  5.0  6.0  </a:t>
            </a:r>
            <a:endParaRPr lang="zh-CN" altLang="zh-CN" sz="1400" dirty="0"/>
          </a:p>
          <a:p>
            <a:pPr marL="0" indent="0">
              <a:buNone/>
            </a:pP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9129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Breeze</a:t>
            </a:r>
            <a:r>
              <a:rPr lang="zh-CN" altLang="zh-CN" dirty="0"/>
              <a:t>元素操作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a2 = </a:t>
            </a:r>
            <a:r>
              <a:rPr lang="en-US" altLang="zh-CN" sz="1400" dirty="0" err="1"/>
              <a:t>DenseMatrix</a:t>
            </a:r>
            <a:r>
              <a:rPr lang="en-US" altLang="zh-CN" sz="1400" dirty="0"/>
              <a:t>((1.0,1.0,1.0), (2.0,2.0,2.0))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a2: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1.0  1.0  1.0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2.0  2.0  2.0   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DenseMatrix.vertcat</a:t>
            </a:r>
            <a:r>
              <a:rPr lang="en-US" altLang="zh-CN" sz="1400" dirty="0"/>
              <a:t>(a1,a2)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res34: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1.0  2.0  3.0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4.0  5.0  6.0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1.0  1.0  1.0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2.0  2.0  2.0   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DenseMatrix.horzcat</a:t>
            </a:r>
            <a:r>
              <a:rPr lang="en-US" altLang="zh-CN" sz="1400" dirty="0"/>
              <a:t>(a1,a2)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res35: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1.0  2.0  3.0  1.0  1.0  1.0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4.0  5.0  6.0  2.0  2.0  2.0  </a:t>
            </a:r>
            <a:endParaRPr lang="zh-CN" altLang="zh-CN" sz="1400" dirty="0"/>
          </a:p>
          <a:p>
            <a:pPr marL="0" indent="0">
              <a:buNone/>
            </a:pP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5373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err="1"/>
              <a:t>MLlib</a:t>
            </a:r>
            <a:r>
              <a:rPr lang="zh-CN" altLang="zh-CN" dirty="0"/>
              <a:t>矩阵向量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Spark </a:t>
            </a:r>
            <a:r>
              <a:rPr lang="en-US" altLang="zh-CN" dirty="0" err="1" smtClean="0"/>
              <a:t>MLlib</a:t>
            </a:r>
            <a:r>
              <a:rPr lang="zh-CN" altLang="zh-CN" dirty="0"/>
              <a:t>底层的向量、矩阵运算使用了</a:t>
            </a:r>
            <a:r>
              <a:rPr lang="en-US" altLang="zh-CN" dirty="0"/>
              <a:t>Breeze</a:t>
            </a:r>
            <a:r>
              <a:rPr lang="zh-CN" altLang="zh-CN" dirty="0"/>
              <a:t>库，</a:t>
            </a:r>
            <a:r>
              <a:rPr lang="en-US" altLang="zh-CN" dirty="0"/>
              <a:t>Breeze</a:t>
            </a:r>
            <a:r>
              <a:rPr lang="zh-CN" altLang="zh-CN" dirty="0"/>
              <a:t>库提供了</a:t>
            </a:r>
            <a:r>
              <a:rPr lang="en-US" altLang="zh-CN" dirty="0"/>
              <a:t>Vector/Matrix</a:t>
            </a:r>
            <a:r>
              <a:rPr lang="zh-CN" altLang="zh-CN" dirty="0"/>
              <a:t>的实现以及相应计算的接口（</a:t>
            </a:r>
            <a:r>
              <a:rPr lang="en-US" altLang="zh-CN" dirty="0" err="1"/>
              <a:t>Linalg</a:t>
            </a:r>
            <a:r>
              <a:rPr lang="zh-CN" altLang="zh-CN" dirty="0"/>
              <a:t>）。但是在</a:t>
            </a:r>
            <a:r>
              <a:rPr lang="en-US" altLang="zh-CN" dirty="0" err="1"/>
              <a:t>MLlib</a:t>
            </a:r>
            <a:r>
              <a:rPr lang="zh-CN" altLang="zh-CN" dirty="0"/>
              <a:t>里面同时也提供了</a:t>
            </a:r>
            <a:r>
              <a:rPr lang="en-US" altLang="zh-CN" dirty="0"/>
              <a:t>Vector</a:t>
            </a:r>
            <a:r>
              <a:rPr lang="zh-CN" altLang="zh-CN" dirty="0"/>
              <a:t>和</a:t>
            </a:r>
            <a:r>
              <a:rPr lang="en-US" altLang="zh-CN" dirty="0" err="1"/>
              <a:t>Linalg</a:t>
            </a:r>
            <a:r>
              <a:rPr lang="zh-CN" altLang="zh-CN" dirty="0"/>
              <a:t>等的实现。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918" y="2565698"/>
            <a:ext cx="6732748" cy="279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Breeze</a:t>
            </a:r>
            <a:r>
              <a:rPr lang="zh-CN" altLang="zh-CN" dirty="0"/>
              <a:t>元素操作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b1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(1,2,3,4)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b1: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(1, 2, 3, 4)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b2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(1,1,1,1)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b2: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(1, 1, 1, 1)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DenseVector.vertcat</a:t>
            </a:r>
            <a:r>
              <a:rPr lang="en-US" altLang="zh-CN" sz="1400" dirty="0"/>
              <a:t>(b1,b2)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res36: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(1, 2, 3, 4, 1, 1, 1, 1)</a:t>
            </a:r>
            <a:endParaRPr lang="zh-CN" altLang="zh-CN" sz="1400" dirty="0"/>
          </a:p>
          <a:p>
            <a:pPr marL="0" indent="0">
              <a:buNone/>
            </a:pP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16377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Breeze</a:t>
            </a:r>
            <a:r>
              <a:rPr lang="zh-CN" altLang="zh-CN" dirty="0"/>
              <a:t>数值计算函数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538846"/>
              </p:ext>
            </p:extLst>
          </p:nvPr>
        </p:nvGraphicFramePr>
        <p:xfrm>
          <a:off x="557734" y="1485578"/>
          <a:ext cx="10985501" cy="4170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5598"/>
                <a:gridCol w="3357169"/>
                <a:gridCol w="2779332"/>
                <a:gridCol w="2423402"/>
              </a:tblGrid>
              <a:tr h="3791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操作名称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Breeze</a:t>
                      </a:r>
                      <a:r>
                        <a:rPr lang="zh-CN" sz="1200" kern="0" dirty="0">
                          <a:effectLst/>
                        </a:rPr>
                        <a:t>函数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对应</a:t>
                      </a:r>
                      <a:r>
                        <a:rPr lang="en-US" sz="1200" kern="0">
                          <a:effectLst/>
                        </a:rPr>
                        <a:t>Matlab</a:t>
                      </a:r>
                      <a:r>
                        <a:rPr lang="zh-CN" sz="1200" kern="0">
                          <a:effectLst/>
                        </a:rPr>
                        <a:t>函数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对应</a:t>
                      </a:r>
                      <a:r>
                        <a:rPr lang="en-US" sz="1200" kern="0">
                          <a:effectLst/>
                        </a:rPr>
                        <a:t>Numpy</a:t>
                      </a:r>
                      <a:r>
                        <a:rPr lang="zh-CN" sz="1200" kern="0">
                          <a:effectLst/>
                        </a:rPr>
                        <a:t>函数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</a:tr>
              <a:tr h="3791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元素加法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+ 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+ 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+ 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</a:tr>
              <a:tr h="3791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元素乘法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:* 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.* 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* 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</a:tr>
              <a:tr h="3791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元素除法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:/ 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./ 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/ 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</a:tr>
              <a:tr h="3791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元素比较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:&lt; 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&lt; 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&lt; 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</a:tr>
              <a:tr h="3791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元素相等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:== 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== b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== 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</a:tr>
              <a:tr h="3791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元素追加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:+= 1.0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+= 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+= 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</a:tr>
              <a:tr h="3791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元素追乘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:*= 2.0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*= 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*= 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</a:tr>
              <a:tr h="3791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向量点积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dot b,a.t * b†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dot(a,b)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dot(a,b)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</a:tr>
              <a:tr h="3791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元素最大值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max(a)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max(a)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a.max()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</a:tr>
              <a:tr h="3791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元素最大值及位置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argmax(a)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[v i] = max(a); i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</a:rPr>
                        <a:t>a.argmax</a:t>
                      </a:r>
                      <a:r>
                        <a:rPr lang="en-US" sz="1200" kern="0" dirty="0">
                          <a:effectLst/>
                        </a:rPr>
                        <a:t>()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2041" marR="6204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96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Breeze</a:t>
            </a:r>
            <a:r>
              <a:rPr lang="zh-CN" altLang="zh-CN" dirty="0"/>
              <a:t>数值计算函数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a = </a:t>
            </a:r>
            <a:r>
              <a:rPr lang="en-US" altLang="zh-CN" sz="1400" dirty="0" err="1"/>
              <a:t>DenseMatrix</a:t>
            </a:r>
            <a:r>
              <a:rPr lang="en-US" altLang="zh-CN" sz="1400" dirty="0"/>
              <a:t>((1.0,2.0,3.0), (4.0,5.0,6.0))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a: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1.0  2.0  3.0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4.0  5.0  6.0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b = </a:t>
            </a:r>
            <a:r>
              <a:rPr lang="en-US" altLang="zh-CN" sz="1400" dirty="0" err="1"/>
              <a:t>DenseMatrix</a:t>
            </a:r>
            <a:r>
              <a:rPr lang="en-US" altLang="zh-CN" sz="1400" dirty="0"/>
              <a:t>((1.0,1.0,1.0), (2.0,2.0,2.0))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b: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1.0  1.0  1.0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2.0  2.0  2.0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a + b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res37: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2.0  3.0  4.0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6.0  7.0  8.0 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04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Breeze</a:t>
            </a:r>
            <a:r>
              <a:rPr lang="zh-CN" altLang="zh-CN" dirty="0"/>
              <a:t>数值计算函数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a :* b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res38: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1.0  2.0   3.0 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8.0  10.0  12.0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a :/ b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res39: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1.0  2.0  3.0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2.0  2.5  3.0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a :&lt; b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res40: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[Boolean]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false  </a:t>
            </a:r>
            <a:r>
              <a:rPr lang="en-US" altLang="zh-CN" sz="1400" dirty="0" err="1"/>
              <a:t>false</a:t>
            </a:r>
            <a:r>
              <a:rPr lang="en-US" altLang="zh-CN" sz="1400" dirty="0"/>
              <a:t>  </a:t>
            </a:r>
            <a:r>
              <a:rPr lang="en-US" altLang="zh-CN" sz="1400" dirty="0" err="1"/>
              <a:t>false</a:t>
            </a:r>
            <a:r>
              <a:rPr lang="en-US" altLang="zh-CN" sz="1400" dirty="0"/>
              <a:t>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false  </a:t>
            </a:r>
            <a:r>
              <a:rPr lang="en-US" altLang="zh-CN" sz="1400" dirty="0" err="1"/>
              <a:t>false</a:t>
            </a:r>
            <a:r>
              <a:rPr lang="en-US" altLang="zh-CN" sz="1400" dirty="0"/>
              <a:t>  </a:t>
            </a:r>
            <a:r>
              <a:rPr lang="en-US" altLang="zh-CN" sz="1400" dirty="0" err="1"/>
              <a:t>false</a:t>
            </a:r>
            <a:r>
              <a:rPr lang="en-US" altLang="zh-CN" sz="1400" dirty="0"/>
              <a:t>  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8891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Breeze</a:t>
            </a:r>
            <a:r>
              <a:rPr lang="zh-CN" altLang="zh-CN" dirty="0"/>
              <a:t>数值计算函数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a :== b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res41: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[Boolean]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true   false  </a:t>
            </a:r>
            <a:r>
              <a:rPr lang="en-US" altLang="zh-CN" sz="1400" dirty="0" err="1"/>
              <a:t>false</a:t>
            </a:r>
            <a:r>
              <a:rPr lang="en-US" altLang="zh-CN" sz="1400" dirty="0"/>
              <a:t>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false  </a:t>
            </a:r>
            <a:r>
              <a:rPr lang="en-US" altLang="zh-CN" sz="1400" dirty="0" err="1"/>
              <a:t>false</a:t>
            </a:r>
            <a:r>
              <a:rPr lang="en-US" altLang="zh-CN" sz="1400" dirty="0"/>
              <a:t>  </a:t>
            </a:r>
            <a:r>
              <a:rPr lang="en-US" altLang="zh-CN" sz="1400" dirty="0" err="1"/>
              <a:t>false</a:t>
            </a:r>
            <a:r>
              <a:rPr lang="en-US" altLang="zh-CN" sz="1400" dirty="0"/>
              <a:t>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a :+= 1.0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res42: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2.0  3.0  4.0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5.0  6.0  7.0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a :*= 2.0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res43: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4.0   6.0   8.0 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10.0  12.0  14.0  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360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Breeze</a:t>
            </a:r>
            <a:r>
              <a:rPr lang="zh-CN" altLang="zh-CN" dirty="0"/>
              <a:t>数值计算函数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max(a)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res47: Double = 14.0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argmax</a:t>
            </a:r>
            <a:r>
              <a:rPr lang="en-US" altLang="zh-CN" sz="1400" dirty="0"/>
              <a:t>(a)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res48: 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) = (1,2)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(1, 2, 3, 4) dot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(1, 1, 1, 1)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res50: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= 10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5011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Breeze</a:t>
            </a:r>
            <a:r>
              <a:rPr lang="zh-CN" altLang="zh-CN" dirty="0"/>
              <a:t>求和函数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503649"/>
              </p:ext>
            </p:extLst>
          </p:nvPr>
        </p:nvGraphicFramePr>
        <p:xfrm>
          <a:off x="609600" y="2296156"/>
          <a:ext cx="10985499" cy="2843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3401"/>
                <a:gridCol w="3392322"/>
                <a:gridCol w="2746375"/>
                <a:gridCol w="2423401"/>
              </a:tblGrid>
              <a:tr h="4739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操作名称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Breeze</a:t>
                      </a:r>
                      <a:r>
                        <a:rPr lang="zh-CN" sz="1200" kern="0">
                          <a:effectLst/>
                        </a:rPr>
                        <a:t>函数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对应</a:t>
                      </a:r>
                      <a:r>
                        <a:rPr lang="en-US" sz="1200" kern="0">
                          <a:effectLst/>
                        </a:rPr>
                        <a:t>Matlab</a:t>
                      </a:r>
                      <a:r>
                        <a:rPr lang="zh-CN" sz="1200" kern="0">
                          <a:effectLst/>
                        </a:rPr>
                        <a:t>函数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对应</a:t>
                      </a:r>
                      <a:r>
                        <a:rPr lang="en-US" sz="1200" kern="0">
                          <a:effectLst/>
                        </a:rPr>
                        <a:t>Numpy</a:t>
                      </a:r>
                      <a:r>
                        <a:rPr lang="zh-CN" sz="1200" kern="0">
                          <a:effectLst/>
                        </a:rPr>
                        <a:t>函数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</a:tr>
              <a:tr h="4739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元素求和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sum(a)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sum(sum(a))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a.sum()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</a:tr>
              <a:tr h="4739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每一列求和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sum(a, Axis._0) orsum(a(::, *))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sum(a)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sum(a,0)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</a:tr>
              <a:tr h="4739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每一行求和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sum(a, Axis._1) orsum(a(*, ::))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sum(a')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sum(a,1)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</a:tr>
              <a:tr h="4739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对角线元素和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trace(a)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trace(a)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a.trace()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</a:tr>
              <a:tr h="4739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累积和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accumulate(a)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cumsum(a)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</a:rPr>
                        <a:t>a.cumsum</a:t>
                      </a:r>
                      <a:r>
                        <a:rPr lang="en-US" sz="1200" kern="0" dirty="0">
                          <a:effectLst/>
                        </a:rPr>
                        <a:t>()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6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Breeze</a:t>
            </a:r>
            <a:r>
              <a:rPr lang="zh-CN" altLang="zh-CN" dirty="0"/>
              <a:t>求和函数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a = </a:t>
            </a:r>
            <a:r>
              <a:rPr lang="en-US" altLang="zh-CN" sz="1400" dirty="0" err="1"/>
              <a:t>DenseMatrix</a:t>
            </a:r>
            <a:r>
              <a:rPr lang="en-US" altLang="zh-CN" sz="1400" dirty="0"/>
              <a:t>((1.0,2.0,3.0), (4.0,5.0,6.0) , (7.0,8.0,9.0))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a: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1.0  2.0  3.0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4.0  5.0  6.0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7.0  8.0  9.0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sum(a)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res51: Double = 45.0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sum(a, Axis._0)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res52: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12.0  15.0  18.0  </a:t>
            </a:r>
            <a:endParaRPr lang="zh-CN" altLang="zh-CN" sz="1400" dirty="0"/>
          </a:p>
          <a:p>
            <a:pPr marL="0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5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Breeze</a:t>
            </a:r>
            <a:r>
              <a:rPr lang="zh-CN" altLang="zh-CN" dirty="0"/>
              <a:t>求和函数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sum(a, Axis._1)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res53: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[Double]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(6.0, 15.0, 24.0)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trace(a)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res54: Double = 15.0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accumulate(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(1, 2, 3, 4))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res56: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(1, 3, 6, 10)</a:t>
            </a:r>
            <a:endParaRPr lang="zh-CN" altLang="zh-CN" sz="1400" dirty="0"/>
          </a:p>
          <a:p>
            <a:pPr marL="0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72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Breeze</a:t>
            </a:r>
            <a:r>
              <a:rPr lang="zh-CN" altLang="zh-CN" dirty="0"/>
              <a:t>布尔函数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687847"/>
              </p:ext>
            </p:extLst>
          </p:nvPr>
        </p:nvGraphicFramePr>
        <p:xfrm>
          <a:off x="485726" y="2061642"/>
          <a:ext cx="10985499" cy="2326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3401"/>
                <a:gridCol w="3392322"/>
                <a:gridCol w="2746375"/>
                <a:gridCol w="2423401"/>
              </a:tblGrid>
              <a:tr h="3877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操作名称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Breeze</a:t>
                      </a:r>
                      <a:r>
                        <a:rPr lang="zh-CN" sz="1200" kern="0">
                          <a:effectLst/>
                        </a:rPr>
                        <a:t>函数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对应</a:t>
                      </a:r>
                      <a:r>
                        <a:rPr lang="en-US" sz="1200" kern="0">
                          <a:effectLst/>
                        </a:rPr>
                        <a:t>Matlab</a:t>
                      </a:r>
                      <a:r>
                        <a:rPr lang="zh-CN" sz="1200" kern="0">
                          <a:effectLst/>
                        </a:rPr>
                        <a:t>函数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对应</a:t>
                      </a:r>
                      <a:r>
                        <a:rPr lang="en-US" sz="1200" kern="0">
                          <a:effectLst/>
                        </a:rPr>
                        <a:t>Numpy</a:t>
                      </a:r>
                      <a:r>
                        <a:rPr lang="zh-CN" sz="1200" kern="0">
                          <a:effectLst/>
                        </a:rPr>
                        <a:t>函数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</a:tr>
              <a:tr h="3877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元素与操作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:&amp; 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&amp;&amp; 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&amp; 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</a:tr>
              <a:tr h="3877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元素或操作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:| 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|| 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| 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</a:tr>
              <a:tr h="3877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元素非操作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!a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~a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~a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</a:tr>
              <a:tr h="3877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任意元素非零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any(a)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any(a)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any(a)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</a:tr>
              <a:tr h="3877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所有元素非零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all(a)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all(a)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all(a)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85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Breeze</a:t>
            </a:r>
            <a:r>
              <a:rPr lang="zh-CN" altLang="zh-CN" dirty="0"/>
              <a:t>创建函数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在使用</a:t>
            </a:r>
            <a:r>
              <a:rPr lang="en-US" altLang="zh-CN" dirty="0"/>
              <a:t>Breeze </a:t>
            </a:r>
            <a:r>
              <a:rPr lang="zh-CN" altLang="zh-CN" dirty="0"/>
              <a:t>库时，需要导入相关包：</a:t>
            </a:r>
          </a:p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breeze.linalg</a:t>
            </a:r>
            <a:r>
              <a:rPr lang="en-US" altLang="zh-CN" dirty="0"/>
              <a:t>._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breeze.numerics</a:t>
            </a:r>
            <a:r>
              <a:rPr lang="en-US" altLang="zh-CN" dirty="0" smtClean="0"/>
              <a:t>._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http://www.scalanlp.org/api/breeze/index.html#breeze.linalg.package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Breeze</a:t>
            </a:r>
            <a:r>
              <a:rPr lang="zh-CN" altLang="zh-CN" dirty="0"/>
              <a:t>布尔函数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a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(true, false, true)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a: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[Boolean]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(true, false, true)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b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(false, true, true)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b: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[Boolean]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(false, true, true)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a :&amp; b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res57: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[Boolean]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(false, false, true)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a :| b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res58: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[Boolean]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(true, true, true)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!a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res59: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[Boolean]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(false, true, false)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30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Breeze</a:t>
            </a:r>
            <a:r>
              <a:rPr lang="zh-CN" altLang="zh-CN" dirty="0"/>
              <a:t>布尔函数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 smtClean="0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a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(1.0, 0.0, -2.0)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a: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[Double]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(1.0, 0.0, -2.0)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any(a)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res60: Boolean = true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all(a)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res61: Boolean = false</a:t>
            </a:r>
            <a:endParaRPr lang="zh-CN" altLang="zh-CN" sz="1400" dirty="0"/>
          </a:p>
          <a:p>
            <a:pPr marL="0" indent="0">
              <a:buNone/>
            </a:pPr>
            <a:endParaRPr lang="zh-CN" altLang="en-US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44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Breeze</a:t>
            </a:r>
            <a:r>
              <a:rPr lang="zh-CN" altLang="zh-CN" dirty="0"/>
              <a:t>线性代数函数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637564"/>
              </p:ext>
            </p:extLst>
          </p:nvPr>
        </p:nvGraphicFramePr>
        <p:xfrm>
          <a:off x="1119489" y="1196973"/>
          <a:ext cx="9965721" cy="5041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0431"/>
                <a:gridCol w="3077415"/>
                <a:gridCol w="2007096"/>
                <a:gridCol w="2680779"/>
              </a:tblGrid>
              <a:tr h="336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操作名称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Breeze</a:t>
                      </a:r>
                      <a:r>
                        <a:rPr lang="zh-CN" sz="1200" kern="0">
                          <a:effectLst/>
                        </a:rPr>
                        <a:t>函数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对应</a:t>
                      </a:r>
                      <a:r>
                        <a:rPr lang="en-US" sz="1200" kern="0">
                          <a:effectLst/>
                        </a:rPr>
                        <a:t>Matlab</a:t>
                      </a:r>
                      <a:r>
                        <a:rPr lang="zh-CN" sz="1200" kern="0">
                          <a:effectLst/>
                        </a:rPr>
                        <a:t>函数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对应</a:t>
                      </a:r>
                      <a:r>
                        <a:rPr lang="en-US" sz="1200" kern="0">
                          <a:effectLst/>
                        </a:rPr>
                        <a:t>Numpy</a:t>
                      </a:r>
                      <a:r>
                        <a:rPr lang="zh-CN" sz="1200" kern="0">
                          <a:effectLst/>
                        </a:rPr>
                        <a:t>函数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</a:tr>
              <a:tr h="336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线性求解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\ 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 \ 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linalg.solve(a,b)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</a:tr>
              <a:tr h="336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转置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a.t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a'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a.conj.transpose()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</a:tr>
              <a:tr h="336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求特征值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det(a)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det(a)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linalg.det(a)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</a:tr>
              <a:tr h="336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求逆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inv(a)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inv(a)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linalg.inv(a)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</a:tr>
              <a:tr h="336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求伪逆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pinv(a)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pinv(a)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linalg.pinv(a)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</a:tr>
              <a:tr h="336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求范数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norm(a)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norm(a)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norm(a)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</a:tr>
              <a:tr h="336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特征值和特征向量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eigSym(a)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[v,l] = eig(a)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linalg.eig(a)[0]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</a:tr>
              <a:tr h="336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特征值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val (er, ei, _) = eig(a) (</a:t>
                      </a:r>
                      <a:r>
                        <a:rPr lang="zh-CN" sz="1200" kern="0">
                          <a:effectLst/>
                        </a:rPr>
                        <a:t>实部与虚部分开</a:t>
                      </a:r>
                      <a:r>
                        <a:rPr lang="en-US" sz="1200" kern="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eig(a)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linalg.eig(a)[0]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</a:tr>
              <a:tr h="336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特征向量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eig(a)._3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[v,l] = eig(a)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linalg.eig(a)[1]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</a:tr>
              <a:tr h="336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奇异值分解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val svd.SVD(u,s,v) = svd(a)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svd(a)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linalg.svd(a)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</a:tr>
              <a:tr h="336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求矩阵的秩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rank(a)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rank(a)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rank(a)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</a:tr>
              <a:tr h="336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矩阵长度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a.length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size(a)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a.size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</a:tr>
              <a:tr h="336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矩阵行数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a.rows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size(a,1)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a.shape[0]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</a:tr>
              <a:tr h="336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矩阵列数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a.cols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size(a,2)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</a:rPr>
                        <a:t>a.shape</a:t>
                      </a:r>
                      <a:r>
                        <a:rPr lang="en-US" sz="1200" kern="0" dirty="0">
                          <a:effectLst/>
                        </a:rPr>
                        <a:t>[1]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6282" marR="56282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9188" y="1196975"/>
            <a:ext cx="1220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21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Breeze</a:t>
            </a:r>
            <a:r>
              <a:rPr lang="zh-CN" altLang="zh-CN" dirty="0"/>
              <a:t>线性代数函数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9188" y="1196975"/>
            <a:ext cx="1220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a = </a:t>
            </a:r>
            <a:r>
              <a:rPr lang="en-US" altLang="zh-CN" sz="1400" dirty="0" err="1"/>
              <a:t>DenseMatrix</a:t>
            </a:r>
            <a:r>
              <a:rPr lang="en-US" altLang="zh-CN" sz="1400" dirty="0"/>
              <a:t>((1.0,2.0,3.0), (4.0,5.0,6.0) , (7.0,8.0,9.0))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a: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1.0  2.0  3.0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4.0  5.0  6.0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7.0  8.0  9.0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b = </a:t>
            </a:r>
            <a:r>
              <a:rPr lang="en-US" altLang="zh-CN" sz="1400" dirty="0" err="1"/>
              <a:t>DenseMatrix</a:t>
            </a:r>
            <a:r>
              <a:rPr lang="en-US" altLang="zh-CN" sz="1400" dirty="0"/>
              <a:t>((1.0,1.0,1.0), (1.0,1.0,1.0) , (1.0,1.0,1.0))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b: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1.0  1.0  1.0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1.0  1.0  1.0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1.0  1.0  1.0  </a:t>
            </a:r>
            <a:endParaRPr lang="zh-CN" altLang="zh-CN" sz="1400" dirty="0"/>
          </a:p>
          <a:p>
            <a:pPr marL="0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74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Breeze</a:t>
            </a:r>
            <a:r>
              <a:rPr lang="zh-CN" altLang="zh-CN" dirty="0"/>
              <a:t>线性代数函数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9188" y="1196975"/>
            <a:ext cx="1220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a \ b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res74: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-2.5  -2.5  -2.5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4.0   4.0   4.0 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-1.5  -1.5  -1.5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a.t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res63: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1.0  4.0  7.0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2.0  5.0  8.0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3.0  6.0  9.0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det</a:t>
            </a:r>
            <a:r>
              <a:rPr lang="en-US" altLang="zh-CN" sz="1400" dirty="0"/>
              <a:t>(a)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res64: Double = 6.661338147750939E-16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8553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Breeze</a:t>
            </a:r>
            <a:r>
              <a:rPr lang="zh-CN" altLang="zh-CN" dirty="0"/>
              <a:t>线性代数函数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9188" y="1196975"/>
            <a:ext cx="1220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a \ b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res74: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-2.5  -2.5  -2.5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4.0   4.0   4.0 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-1.5  -1.5  -1.5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a.t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res63: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1.0  4.0  7.0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2.0  5.0  8.0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3.0  6.0  9.0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det</a:t>
            </a:r>
            <a:r>
              <a:rPr lang="en-US" altLang="zh-CN" sz="1400" dirty="0"/>
              <a:t>(a)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res64: Double = 6.661338147750939E-16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6383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Breeze</a:t>
            </a:r>
            <a:r>
              <a:rPr lang="zh-CN" altLang="zh-CN" dirty="0"/>
              <a:t>取整函数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9188" y="1196975"/>
            <a:ext cx="1220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417632"/>
              </p:ext>
            </p:extLst>
          </p:nvPr>
        </p:nvGraphicFramePr>
        <p:xfrm>
          <a:off x="3025140" y="2774950"/>
          <a:ext cx="6154420" cy="1998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645"/>
                <a:gridCol w="1889760"/>
                <a:gridCol w="1260475"/>
                <a:gridCol w="1653540"/>
              </a:tblGrid>
              <a:tr h="3143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操作名称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Breeze</a:t>
                      </a:r>
                      <a:r>
                        <a:rPr lang="zh-CN" sz="1400" kern="0">
                          <a:effectLst/>
                        </a:rPr>
                        <a:t>函数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对应</a:t>
                      </a:r>
                      <a:r>
                        <a:rPr lang="en-US" sz="1400" kern="0">
                          <a:effectLst/>
                        </a:rPr>
                        <a:t>Matlab</a:t>
                      </a:r>
                      <a:r>
                        <a:rPr lang="zh-CN" sz="1400" kern="0">
                          <a:effectLst/>
                        </a:rPr>
                        <a:t>函数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对应</a:t>
                      </a:r>
                      <a:r>
                        <a:rPr lang="en-US" sz="1400" kern="0">
                          <a:effectLst/>
                        </a:rPr>
                        <a:t>Numpy</a:t>
                      </a:r>
                      <a:r>
                        <a:rPr lang="zh-CN" sz="1400" kern="0">
                          <a:effectLst/>
                        </a:rPr>
                        <a:t>函数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43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四舍五入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round(a)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round(a)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around(a)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43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最小整数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ceil(a)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ceil(a)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ceil(a)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43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最大整数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floor(a)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floor(a)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floor(a)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43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符号函数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signum(a)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sign(a)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sign(a)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143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取正数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abs(a)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abs(a)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abs(a)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22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Breeze</a:t>
            </a:r>
            <a:r>
              <a:rPr lang="zh-CN" altLang="zh-CN" dirty="0"/>
              <a:t>取整函数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9188" y="1196975"/>
            <a:ext cx="1220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a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(1.2, 0.6, -2.3)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a: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[Double]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(1.2, 0.6, -2.3</a:t>
            </a:r>
            <a:r>
              <a:rPr lang="en-US" altLang="zh-CN" sz="1400" dirty="0" smtClean="0"/>
              <a:t>)</a:t>
            </a: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round(a)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res75: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[Long]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(1, 1, -2</a:t>
            </a:r>
            <a:r>
              <a:rPr lang="en-US" altLang="zh-CN" sz="1400" dirty="0" smtClean="0"/>
              <a:t>)</a:t>
            </a: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ceil(a)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res76: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[Double]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(2.0, 1.0, -2.0</a:t>
            </a:r>
            <a:r>
              <a:rPr lang="en-US" altLang="zh-CN" sz="1400" dirty="0" smtClean="0"/>
              <a:t>)</a:t>
            </a: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floor(a)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res77: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[Double]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(1.0, 0.0, -3.0)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signum</a:t>
            </a:r>
            <a:r>
              <a:rPr lang="en-US" altLang="zh-CN" sz="1400" dirty="0"/>
              <a:t>(a)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res78: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[Double]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(1.0, 1.0, -1.0)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abs(a)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res79: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[Double]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(1.2, 0.6, 2.3)</a:t>
            </a:r>
            <a:endParaRPr lang="zh-CN" altLang="zh-CN" sz="1400" dirty="0"/>
          </a:p>
          <a:p>
            <a:pPr marL="0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982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Breeze</a:t>
            </a:r>
            <a:r>
              <a:rPr lang="zh-CN" altLang="en-US" dirty="0" smtClean="0"/>
              <a:t>其它</a:t>
            </a:r>
            <a:r>
              <a:rPr lang="zh-CN" altLang="zh-CN" dirty="0" smtClean="0"/>
              <a:t>函数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9188" y="1196975"/>
            <a:ext cx="1220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dirty="0" smtClean="0"/>
              <a:t>Breeze</a:t>
            </a:r>
            <a:r>
              <a:rPr lang="zh-CN" altLang="zh-CN" sz="1400" dirty="0"/>
              <a:t>三角函数</a:t>
            </a:r>
          </a:p>
          <a:p>
            <a:pPr marL="0" indent="0">
              <a:buNone/>
            </a:pPr>
            <a:r>
              <a:rPr lang="en-US" altLang="zh-CN" sz="1400" dirty="0"/>
              <a:t>Breeze</a:t>
            </a:r>
            <a:r>
              <a:rPr lang="zh-CN" altLang="zh-CN" sz="1400" dirty="0"/>
              <a:t>三角函数包括：</a:t>
            </a:r>
          </a:p>
          <a:p>
            <a:pPr marL="0" indent="0">
              <a:buNone/>
            </a:pPr>
            <a:r>
              <a:rPr lang="en-US" altLang="zh-CN" sz="1400" dirty="0"/>
              <a:t>sin, </a:t>
            </a:r>
            <a:r>
              <a:rPr lang="en-US" altLang="zh-CN" sz="1400" dirty="0" err="1"/>
              <a:t>sinh</a:t>
            </a:r>
            <a:r>
              <a:rPr lang="en-US" altLang="zh-CN" sz="1400" dirty="0"/>
              <a:t>, </a:t>
            </a:r>
            <a:r>
              <a:rPr lang="en-US" altLang="zh-CN" sz="1400" dirty="0" err="1"/>
              <a:t>asin</a:t>
            </a:r>
            <a:r>
              <a:rPr lang="en-US" altLang="zh-CN" sz="1400" dirty="0"/>
              <a:t>, </a:t>
            </a:r>
            <a:r>
              <a:rPr lang="en-US" altLang="zh-CN" sz="1400" dirty="0" err="1"/>
              <a:t>asinh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cos, </a:t>
            </a:r>
            <a:r>
              <a:rPr lang="en-US" altLang="zh-CN" sz="1400" dirty="0" err="1"/>
              <a:t>cosh</a:t>
            </a:r>
            <a:r>
              <a:rPr lang="en-US" altLang="zh-CN" sz="1400" dirty="0"/>
              <a:t>, </a:t>
            </a:r>
            <a:r>
              <a:rPr lang="en-US" altLang="zh-CN" sz="1400" dirty="0" err="1"/>
              <a:t>acos</a:t>
            </a:r>
            <a:r>
              <a:rPr lang="en-US" altLang="zh-CN" sz="1400" dirty="0"/>
              <a:t>, </a:t>
            </a:r>
            <a:r>
              <a:rPr lang="en-US" altLang="zh-CN" sz="1400" dirty="0" err="1"/>
              <a:t>acosh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tan, </a:t>
            </a:r>
            <a:r>
              <a:rPr lang="en-US" altLang="zh-CN" sz="1400" dirty="0" err="1"/>
              <a:t>tanh</a:t>
            </a:r>
            <a:r>
              <a:rPr lang="en-US" altLang="zh-CN" sz="1400" dirty="0"/>
              <a:t>, </a:t>
            </a:r>
            <a:r>
              <a:rPr lang="en-US" altLang="zh-CN" sz="1400" dirty="0" err="1"/>
              <a:t>atan</a:t>
            </a:r>
            <a:r>
              <a:rPr lang="en-US" altLang="zh-CN" sz="1400" dirty="0"/>
              <a:t>, </a:t>
            </a:r>
            <a:r>
              <a:rPr lang="en-US" altLang="zh-CN" sz="1400" dirty="0" err="1"/>
              <a:t>atanh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atan2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sinc</a:t>
            </a:r>
            <a:r>
              <a:rPr lang="en-US" altLang="zh-CN" sz="1400" dirty="0"/>
              <a:t>(x) </a:t>
            </a:r>
            <a:r>
              <a:rPr lang="zh-CN" altLang="zh-CN" sz="1400" dirty="0"/>
              <a:t>，即</a:t>
            </a:r>
            <a:r>
              <a:rPr lang="en-US" altLang="zh-CN" sz="1400" dirty="0"/>
              <a:t>sin(x)/x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sincpi</a:t>
            </a:r>
            <a:r>
              <a:rPr lang="en-US" altLang="zh-CN" sz="1400" dirty="0"/>
              <a:t>(x) </a:t>
            </a:r>
            <a:r>
              <a:rPr lang="zh-CN" altLang="zh-CN" sz="1400" dirty="0"/>
              <a:t>，即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sinc</a:t>
            </a:r>
            <a:r>
              <a:rPr lang="en-US" altLang="zh-CN" sz="1400" dirty="0"/>
              <a:t>(x * Pi)</a:t>
            </a:r>
            <a:endParaRPr lang="zh-CN" altLang="zh-CN" sz="1400" dirty="0"/>
          </a:p>
          <a:p>
            <a:r>
              <a:rPr lang="en-US" altLang="zh-CN" sz="1400" dirty="0" smtClean="0"/>
              <a:t>Breeze</a:t>
            </a:r>
            <a:r>
              <a:rPr lang="zh-CN" altLang="zh-CN" sz="1400" dirty="0"/>
              <a:t>对数和指数函数</a:t>
            </a:r>
          </a:p>
          <a:p>
            <a:pPr marL="0" indent="0">
              <a:buNone/>
            </a:pPr>
            <a:r>
              <a:rPr lang="en-US" altLang="zh-CN" sz="1400" dirty="0"/>
              <a:t>Breeze</a:t>
            </a:r>
            <a:r>
              <a:rPr lang="zh-CN" altLang="zh-CN" sz="1400" dirty="0"/>
              <a:t>对数和指数函数包括：</a:t>
            </a:r>
          </a:p>
          <a:p>
            <a:pPr marL="0" indent="0">
              <a:buNone/>
            </a:pPr>
            <a:r>
              <a:rPr lang="en-US" altLang="zh-CN" sz="1400" dirty="0"/>
              <a:t>log, </a:t>
            </a:r>
            <a:r>
              <a:rPr lang="en-US" altLang="zh-CN" sz="1400" dirty="0" err="1"/>
              <a:t>exp</a:t>
            </a:r>
            <a:r>
              <a:rPr lang="en-US" altLang="zh-CN" sz="1400" dirty="0"/>
              <a:t> log10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log1p, expm1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sqrt</a:t>
            </a:r>
            <a:r>
              <a:rPr lang="en-US" altLang="zh-CN" sz="1400" dirty="0"/>
              <a:t>, </a:t>
            </a:r>
            <a:r>
              <a:rPr lang="en-US" altLang="zh-CN" sz="1400" dirty="0" err="1"/>
              <a:t>sbrt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pow</a:t>
            </a:r>
            <a:endParaRPr lang="zh-CN" altLang="zh-CN" sz="1400" dirty="0"/>
          </a:p>
          <a:p>
            <a:pPr marL="0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665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BLAS</a:t>
            </a:r>
            <a:r>
              <a:rPr lang="zh-CN" altLang="zh-CN" dirty="0"/>
              <a:t>介绍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9188" y="1196975"/>
            <a:ext cx="1220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BLAS</a:t>
            </a:r>
            <a:r>
              <a:rPr lang="zh-CN" altLang="zh-CN" sz="1800" dirty="0"/>
              <a:t>按照功能被分为三个级别：</a:t>
            </a:r>
            <a:r>
              <a:rPr lang="en-US" altLang="zh-CN" sz="1800" dirty="0"/>
              <a:t> </a:t>
            </a:r>
            <a:endParaRPr lang="zh-CN" altLang="zh-CN" sz="1800" dirty="0"/>
          </a:p>
          <a:p>
            <a:r>
              <a:rPr lang="en-US" altLang="zh-CN" sz="1800" dirty="0"/>
              <a:t>Level 1</a:t>
            </a:r>
            <a:r>
              <a:rPr lang="zh-CN" altLang="zh-CN" sz="1800" dirty="0"/>
              <a:t>：矢量</a:t>
            </a:r>
            <a:r>
              <a:rPr lang="en-US" altLang="zh-CN" sz="1800" dirty="0"/>
              <a:t>-</a:t>
            </a:r>
            <a:r>
              <a:rPr lang="zh-CN" altLang="zh-CN" sz="1800" dirty="0"/>
              <a:t>矢量运算，比如点积（</a:t>
            </a:r>
            <a:r>
              <a:rPr lang="en-US" altLang="zh-CN" sz="1800" dirty="0" err="1"/>
              <a:t>ddot</a:t>
            </a:r>
            <a:r>
              <a:rPr lang="en-US" altLang="zh-CN" sz="1800" dirty="0"/>
              <a:t>)</a:t>
            </a:r>
            <a:r>
              <a:rPr lang="zh-CN" altLang="zh-CN" sz="1800" dirty="0"/>
              <a:t>，加法和数乘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daxpy</a:t>
            </a:r>
            <a:r>
              <a:rPr lang="en-US" altLang="zh-CN" sz="1800" dirty="0"/>
              <a:t>)</a:t>
            </a:r>
            <a:r>
              <a:rPr lang="zh-CN" altLang="zh-CN" sz="1800" dirty="0"/>
              <a:t>，</a:t>
            </a:r>
            <a:r>
              <a:rPr lang="en-US" altLang="zh-CN" sz="1800" dirty="0"/>
              <a:t> </a:t>
            </a:r>
            <a:r>
              <a:rPr lang="zh-CN" altLang="zh-CN" sz="1800" dirty="0"/>
              <a:t>绝对值的和（</a:t>
            </a:r>
            <a:r>
              <a:rPr lang="en-US" altLang="zh-CN" sz="1800" dirty="0" err="1"/>
              <a:t>dasum</a:t>
            </a:r>
            <a:r>
              <a:rPr lang="en-US" altLang="zh-CN" sz="1800" dirty="0"/>
              <a:t>)</a:t>
            </a:r>
            <a:r>
              <a:rPr lang="zh-CN" altLang="zh-CN" sz="1800" dirty="0"/>
              <a:t>，等等；</a:t>
            </a:r>
          </a:p>
          <a:p>
            <a:r>
              <a:rPr lang="en-US" altLang="zh-CN" sz="1800" dirty="0"/>
              <a:t>Level 2</a:t>
            </a:r>
            <a:r>
              <a:rPr lang="zh-CN" altLang="zh-CN" sz="1800" dirty="0"/>
              <a:t>：矩阵</a:t>
            </a:r>
            <a:r>
              <a:rPr lang="en-US" altLang="zh-CN" sz="1800" dirty="0"/>
              <a:t>-</a:t>
            </a:r>
            <a:r>
              <a:rPr lang="zh-CN" altLang="zh-CN" sz="1800" dirty="0"/>
              <a:t>矢量运算，最重要的函数是一般的矩阵向量乘法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dgemv</a:t>
            </a:r>
            <a:r>
              <a:rPr lang="en-US" altLang="zh-CN" sz="1800" dirty="0"/>
              <a:t>)</a:t>
            </a:r>
            <a:r>
              <a:rPr lang="zh-CN" altLang="zh-CN" sz="1800" dirty="0"/>
              <a:t>；</a:t>
            </a:r>
          </a:p>
          <a:p>
            <a:r>
              <a:rPr lang="en-US" altLang="zh-CN" sz="1800" dirty="0"/>
              <a:t>Level 3</a:t>
            </a:r>
            <a:r>
              <a:rPr lang="zh-CN" altLang="zh-CN" sz="1800" dirty="0"/>
              <a:t>：矩阵</a:t>
            </a:r>
            <a:r>
              <a:rPr lang="en-US" altLang="zh-CN" sz="1800" dirty="0"/>
              <a:t>-</a:t>
            </a:r>
            <a:r>
              <a:rPr lang="zh-CN" altLang="zh-CN" sz="1800" dirty="0"/>
              <a:t>矩阵运算，最重要的函数是一般的矩阵乘法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dgemm</a:t>
            </a:r>
            <a:r>
              <a:rPr lang="en-US" altLang="zh-CN" sz="1800" dirty="0"/>
              <a:t>)</a:t>
            </a:r>
            <a:r>
              <a:rPr lang="zh-CN" altLang="zh-CN" sz="1800" dirty="0"/>
              <a:t>；</a:t>
            </a:r>
          </a:p>
          <a:p>
            <a:r>
              <a:rPr lang="zh-CN" altLang="zh-CN" sz="1800" dirty="0"/>
              <a:t>每一种函数操作都区分不同数据类型（单精度、双精度、复数</a:t>
            </a:r>
            <a:r>
              <a:rPr lang="zh-CN" altLang="zh-CN" sz="1800" dirty="0" smtClean="0"/>
              <a:t>）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202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Breeze</a:t>
            </a:r>
            <a:r>
              <a:rPr lang="zh-CN" altLang="zh-CN" dirty="0"/>
              <a:t>创建函数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764995"/>
              </p:ext>
            </p:extLst>
          </p:nvPr>
        </p:nvGraphicFramePr>
        <p:xfrm>
          <a:off x="1997894" y="909514"/>
          <a:ext cx="7877451" cy="5563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4068"/>
                <a:gridCol w="3125772"/>
                <a:gridCol w="1510895"/>
                <a:gridCol w="1496716"/>
              </a:tblGrid>
              <a:tr h="2732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操作名称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Breeze</a:t>
                      </a:r>
                      <a:r>
                        <a:rPr lang="zh-CN" sz="1200" kern="0" dirty="0">
                          <a:effectLst/>
                        </a:rPr>
                        <a:t>函数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对应</a:t>
                      </a:r>
                      <a:r>
                        <a:rPr lang="en-US" sz="1200" kern="0" dirty="0" err="1">
                          <a:effectLst/>
                        </a:rPr>
                        <a:t>Matlab</a:t>
                      </a:r>
                      <a:r>
                        <a:rPr lang="zh-CN" sz="1200" kern="0" dirty="0">
                          <a:effectLst/>
                        </a:rPr>
                        <a:t>函数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对应</a:t>
                      </a:r>
                      <a:r>
                        <a:rPr lang="en-US" sz="1200" kern="0">
                          <a:effectLst/>
                        </a:rPr>
                        <a:t>Numpy</a:t>
                      </a:r>
                      <a:r>
                        <a:rPr lang="zh-CN" sz="1200" kern="0">
                          <a:effectLst/>
                        </a:rPr>
                        <a:t>函数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</a:tr>
              <a:tr h="2732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全</a:t>
                      </a:r>
                      <a:r>
                        <a:rPr lang="en-US" sz="1200" kern="0">
                          <a:effectLst/>
                        </a:rPr>
                        <a:t>0</a:t>
                      </a:r>
                      <a:r>
                        <a:rPr lang="zh-CN" sz="1200" kern="0">
                          <a:effectLst/>
                        </a:rPr>
                        <a:t>矩阵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DenseMatrix.zeros[Double](n,m)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</a:rPr>
                        <a:t>zeros</a:t>
                      </a:r>
                      <a:r>
                        <a:rPr lang="en-US" sz="1200" kern="0" dirty="0">
                          <a:effectLst/>
                        </a:rPr>
                        <a:t>(</a:t>
                      </a:r>
                      <a:r>
                        <a:rPr lang="en-US" sz="1200" kern="0" dirty="0" err="1">
                          <a:effectLst/>
                        </a:rPr>
                        <a:t>n,m</a:t>
                      </a:r>
                      <a:r>
                        <a:rPr lang="en-US" sz="1200" kern="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zeros((n,m))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</a:tr>
              <a:tr h="2732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全</a:t>
                      </a:r>
                      <a:r>
                        <a:rPr lang="en-US" sz="1200" kern="0">
                          <a:effectLst/>
                        </a:rPr>
                        <a:t>0</a:t>
                      </a:r>
                      <a:r>
                        <a:rPr lang="zh-CN" sz="1200" kern="0">
                          <a:effectLst/>
                        </a:rPr>
                        <a:t>向量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DenseVector.zeros[Double](n)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zeros(n)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zeros(n)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</a:tr>
              <a:tr h="2732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全</a:t>
                      </a:r>
                      <a:r>
                        <a:rPr lang="en-US" sz="1200" kern="0">
                          <a:effectLst/>
                        </a:rPr>
                        <a:t>1</a:t>
                      </a:r>
                      <a:r>
                        <a:rPr lang="zh-CN" sz="1200" kern="0">
                          <a:effectLst/>
                        </a:rPr>
                        <a:t>向量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DenseVector.ones[Double](n)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ones(n)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ones(n)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</a:tr>
              <a:tr h="2732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按数值填充向量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DenseVector.fill(n){5.0}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ones(n) * 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ones(n) * 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</a:tr>
              <a:tr h="3415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生成随机向量</a:t>
                      </a: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DenseVector.range(start,stop,step) orVector.rangeD(start,stop,step)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</a:tr>
              <a:tr h="3290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线性等分向量（用于产生</a:t>
                      </a:r>
                      <a:r>
                        <a:rPr lang="en-US" sz="1200" kern="0">
                          <a:effectLst/>
                        </a:rPr>
                        <a:t>start,stop</a:t>
                      </a:r>
                      <a:r>
                        <a:rPr lang="zh-CN" sz="1200" kern="0">
                          <a:effectLst/>
                        </a:rPr>
                        <a:t>之间的</a:t>
                      </a:r>
                      <a:r>
                        <a:rPr lang="en-US" sz="1200" kern="0">
                          <a:effectLst/>
                        </a:rPr>
                        <a:t>N</a:t>
                      </a:r>
                      <a:r>
                        <a:rPr lang="zh-CN" sz="1200" kern="0">
                          <a:effectLst/>
                        </a:rPr>
                        <a:t>点行矢量）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DenseVector.linspace(start,stop,numvals)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linspace(0,20,15)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</a:tr>
              <a:tr h="2732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单位矩阵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DenseMatrix.eye[Double](n)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eye(n)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eye(n)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</a:tr>
              <a:tr h="2732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对角矩阵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diag(DenseVector(1.0,2.0,3.0))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diag([1 2 3])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diag((1,2,3))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</a:tr>
              <a:tr h="2732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按照行创建矩阵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DenseMatrix((1.0,2.0), (3.0,4.0))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[1 2; 3 4]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array([ [1,2], [3,4] ])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</a:tr>
              <a:tr h="2732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按照行创建向量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DenseVector(1,2,3,4)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[1 2 3 4]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array([1,2,3,4])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</a:tr>
              <a:tr h="2732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向量转置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</a:rPr>
                        <a:t>DenseVector</a:t>
                      </a:r>
                      <a:r>
                        <a:rPr lang="en-US" sz="1200" kern="0" dirty="0">
                          <a:effectLst/>
                        </a:rPr>
                        <a:t>(1,2,3,4).t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[1 2 3 4]'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array([1,2,3]).</a:t>
                      </a:r>
                      <a:endParaRPr lang="zh-CN" sz="12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reshape(-1,1)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</a:tr>
              <a:tr h="2732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从函数创建向量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DenseVector.tabulate(3){i =&gt; 2*i}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</a:tr>
              <a:tr h="2732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从函数创建矩阵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DenseMatrix.tabulate(3, 2){case (i, j) =&gt; i+j}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</a:tr>
              <a:tr h="2732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从数组创建向量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new DenseVector(Array(1, 2, 3, 4))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</a:tr>
              <a:tr h="2732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从数组创建矩阵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new DenseMatrix(2, 3, Array(11, 12, 13, 21, 22, 23))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</a:tr>
              <a:tr h="2732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 </a:t>
                      </a:r>
                      <a:r>
                        <a:rPr lang="zh-CN" sz="1200" kern="0">
                          <a:effectLst/>
                        </a:rPr>
                        <a:t>到</a:t>
                      </a:r>
                      <a:r>
                        <a:rPr lang="en-US" sz="1200" kern="0">
                          <a:effectLst/>
                        </a:rPr>
                        <a:t> 1</a:t>
                      </a:r>
                      <a:r>
                        <a:rPr lang="zh-CN" sz="1200" kern="0">
                          <a:effectLst/>
                        </a:rPr>
                        <a:t>的随机向量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DenseVector.rand(4)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</a:tr>
              <a:tr h="2732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 </a:t>
                      </a:r>
                      <a:r>
                        <a:rPr lang="zh-CN" sz="1200" kern="0">
                          <a:effectLst/>
                        </a:rPr>
                        <a:t>到</a:t>
                      </a:r>
                      <a:r>
                        <a:rPr lang="en-US" sz="1200" kern="0">
                          <a:effectLst/>
                        </a:rPr>
                        <a:t> 1</a:t>
                      </a:r>
                      <a:r>
                        <a:rPr lang="zh-CN" sz="1200" kern="0">
                          <a:effectLst/>
                        </a:rPr>
                        <a:t>的随机矩阵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DenseMatrix.rand(2, 3)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　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4706" marR="44706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2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BLAS</a:t>
            </a:r>
            <a:r>
              <a:rPr lang="zh-CN" altLang="zh-CN" dirty="0"/>
              <a:t>介绍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9188" y="1196975"/>
            <a:ext cx="1220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hlinkClick r:id="rId2"/>
              </a:rPr>
              <a:t>API</a:t>
            </a:r>
          </a:p>
          <a:p>
            <a:r>
              <a:rPr lang="en-US" altLang="zh-CN" sz="2000" dirty="0" smtClean="0">
                <a:hlinkClick r:id="rId2"/>
              </a:rPr>
              <a:t>http</a:t>
            </a:r>
            <a:r>
              <a:rPr lang="en-US" altLang="zh-CN" sz="2000" dirty="0">
                <a:hlinkClick r:id="rId2"/>
              </a:rPr>
              <a:t>://www.netlib.org/blas</a:t>
            </a:r>
            <a:r>
              <a:rPr lang="en-US" altLang="zh-CN" sz="2000" dirty="0" smtClean="0">
                <a:hlinkClick r:id="rId2"/>
              </a:rPr>
              <a:t>/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1800" dirty="0"/>
          </a:p>
        </p:txBody>
      </p:sp>
      <p:pic>
        <p:nvPicPr>
          <p:cNvPr id="1026" name="Picture 2" descr="C:\Users\ml.huang\Desktop\BLAS-snapsh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36826"/>
            <a:ext cx="12079014" cy="92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63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BLAS</a:t>
            </a:r>
            <a:r>
              <a:rPr lang="zh-CN" altLang="zh-CN" dirty="0"/>
              <a:t>介绍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9188" y="1196975"/>
            <a:ext cx="1220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zh-CN" sz="14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38" y="1269554"/>
            <a:ext cx="50768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3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BLAS</a:t>
            </a:r>
            <a:r>
              <a:rPr lang="zh-CN" altLang="zh-CN" dirty="0"/>
              <a:t>介绍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9188" y="1196975"/>
            <a:ext cx="1220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zh-CN" sz="14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054" y="1173162"/>
            <a:ext cx="42862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100" y="1653020"/>
            <a:ext cx="44958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0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BLAS</a:t>
            </a:r>
            <a:r>
              <a:rPr lang="zh-CN" altLang="zh-CN" dirty="0"/>
              <a:t>介绍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9188" y="1196975"/>
            <a:ext cx="1220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zh-CN" sz="14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2052638"/>
            <a:ext cx="48387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02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  <a:pPr>
                <a:defRPr/>
              </a:pPr>
              <a:t>44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Breeze</a:t>
            </a:r>
            <a:r>
              <a:rPr lang="zh-CN" altLang="zh-CN" dirty="0"/>
              <a:t>创建函数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m1 = </a:t>
            </a:r>
            <a:r>
              <a:rPr lang="en-US" altLang="zh-CN" sz="1400" dirty="0" err="1"/>
              <a:t>DenseMatrix.zeros</a:t>
            </a:r>
            <a:r>
              <a:rPr lang="en-US" altLang="zh-CN" sz="1400" dirty="0"/>
              <a:t>[Double](2,3)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m1: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0.0  0.0  0.0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0.0  0.0  0.0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v1 = </a:t>
            </a:r>
            <a:r>
              <a:rPr lang="en-US" altLang="zh-CN" sz="1400" dirty="0" err="1"/>
              <a:t>DenseVector.zeros</a:t>
            </a:r>
            <a:r>
              <a:rPr lang="en-US" altLang="zh-CN" sz="1400" dirty="0"/>
              <a:t>[Double](3)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v1: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[Double]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(0.0, 0.0, 0.0)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v2 = </a:t>
            </a:r>
            <a:r>
              <a:rPr lang="en-US" altLang="zh-CN" sz="1400" dirty="0" err="1"/>
              <a:t>DenseVector.ones</a:t>
            </a:r>
            <a:r>
              <a:rPr lang="en-US" altLang="zh-CN" sz="1400" dirty="0"/>
              <a:t>[Double](3)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v2: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[Double]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(1.0, 1.0, 1.0)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v3 = </a:t>
            </a:r>
            <a:r>
              <a:rPr lang="en-US" altLang="zh-CN" sz="1400" dirty="0" err="1"/>
              <a:t>DenseVector.fill</a:t>
            </a:r>
            <a:r>
              <a:rPr lang="en-US" altLang="zh-CN" sz="1400" dirty="0"/>
              <a:t>(3){5.0}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v3: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[Double]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(5.0, 5.0, 5.0)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629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Breeze</a:t>
            </a:r>
            <a:r>
              <a:rPr lang="zh-CN" altLang="zh-CN" dirty="0"/>
              <a:t>创建函数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 smtClean="0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v4 = </a:t>
            </a:r>
            <a:r>
              <a:rPr lang="en-US" altLang="zh-CN" sz="1400" dirty="0" err="1"/>
              <a:t>DenseVector.range</a:t>
            </a:r>
            <a:r>
              <a:rPr lang="en-US" altLang="zh-CN" sz="1400" dirty="0"/>
              <a:t>(1,10,2)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v4: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(1, 3, 5, 7, 9)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m2 = </a:t>
            </a:r>
            <a:r>
              <a:rPr lang="en-US" altLang="zh-CN" sz="1400" dirty="0" err="1"/>
              <a:t>DenseMatrix.eye</a:t>
            </a:r>
            <a:r>
              <a:rPr lang="en-US" altLang="zh-CN" sz="1400" dirty="0"/>
              <a:t>[Double](3)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m2: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1.0  0.0  0.0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0.0  1.0  0.0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0.0  0.0  1.0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v6 = </a:t>
            </a:r>
            <a:r>
              <a:rPr lang="en-US" altLang="zh-CN" sz="1400" dirty="0" err="1"/>
              <a:t>diag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(1.0,2.0,3.0))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v6: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1.0  0.0  0.0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0.0  2.0  0.0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0.0  0.0  </a:t>
            </a:r>
            <a:r>
              <a:rPr lang="en-US" altLang="zh-CN" sz="1400" dirty="0" smtClean="0"/>
              <a:t>3.0</a:t>
            </a:r>
            <a:endParaRPr lang="zh-CN" altLang="en-US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08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Breeze</a:t>
            </a:r>
            <a:r>
              <a:rPr lang="zh-CN" altLang="zh-CN" dirty="0"/>
              <a:t>创建函数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v8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(1,2,3,4)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v8: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(1, 2, 3, 4)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v9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(1,2,3,4).t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v9: </a:t>
            </a:r>
            <a:r>
              <a:rPr lang="en-US" altLang="zh-CN" sz="1400" dirty="0" err="1"/>
              <a:t>breeze.linalg.Transpose</a:t>
            </a:r>
            <a:r>
              <a:rPr lang="en-US" altLang="zh-CN" sz="1400" dirty="0"/>
              <a:t>[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]] = Transpose(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(1, 2, 3, 4))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v10 = </a:t>
            </a:r>
            <a:r>
              <a:rPr lang="en-US" altLang="zh-CN" sz="1400" dirty="0" err="1"/>
              <a:t>DenseVector.tabulate</a:t>
            </a:r>
            <a:r>
              <a:rPr lang="en-US" altLang="zh-CN" sz="1400" dirty="0"/>
              <a:t>(3){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=&gt; 2*</a:t>
            </a:r>
            <a:r>
              <a:rPr lang="en-US" altLang="zh-CN" sz="1400" dirty="0" err="1"/>
              <a:t>i</a:t>
            </a:r>
            <a:r>
              <a:rPr lang="en-US" altLang="zh-CN" sz="1400" dirty="0"/>
              <a:t>}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v10: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(0, 2, 4)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m4 = </a:t>
            </a:r>
            <a:r>
              <a:rPr lang="en-US" altLang="zh-CN" sz="1400" dirty="0" err="1"/>
              <a:t>DenseMatrix.tabulate</a:t>
            </a:r>
            <a:r>
              <a:rPr lang="en-US" altLang="zh-CN" sz="1400" dirty="0"/>
              <a:t>(3, 2){case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, j) =&gt; </a:t>
            </a:r>
            <a:r>
              <a:rPr lang="en-US" altLang="zh-CN" sz="1400" dirty="0" err="1"/>
              <a:t>i+j</a:t>
            </a:r>
            <a:r>
              <a:rPr lang="en-US" altLang="zh-CN" sz="1400" dirty="0"/>
              <a:t>}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m4: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0  1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1  2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2  3 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61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Breeze</a:t>
            </a:r>
            <a:r>
              <a:rPr lang="zh-CN" altLang="zh-CN" dirty="0"/>
              <a:t>创建函数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v11 = new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(Array(1, 2, 3, 4))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v11: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(1, 2, 3, 4</a:t>
            </a:r>
            <a:r>
              <a:rPr lang="en-US" altLang="zh-CN" sz="1400" dirty="0" smtClean="0"/>
              <a:t>)</a:t>
            </a: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m5 = new </a:t>
            </a:r>
            <a:r>
              <a:rPr lang="en-US" altLang="zh-CN" sz="1400" dirty="0" err="1"/>
              <a:t>DenseMatrix</a:t>
            </a:r>
            <a:r>
              <a:rPr lang="en-US" altLang="zh-CN" sz="1400" dirty="0"/>
              <a:t>(2, 3, Array(11, 12, 13, 21, 22, 23))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m5: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11  13  22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12  21  </a:t>
            </a:r>
            <a:r>
              <a:rPr lang="en-US" altLang="zh-CN" sz="1400" dirty="0" smtClean="0"/>
              <a:t>23</a:t>
            </a: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v12 = </a:t>
            </a:r>
            <a:r>
              <a:rPr lang="en-US" altLang="zh-CN" sz="1400" dirty="0" err="1"/>
              <a:t>DenseVector.rand</a:t>
            </a:r>
            <a:r>
              <a:rPr lang="en-US" altLang="zh-CN" sz="1400" dirty="0"/>
              <a:t>(4)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v12: </a:t>
            </a:r>
            <a:r>
              <a:rPr lang="en-US" altLang="zh-CN" sz="1400" dirty="0" err="1"/>
              <a:t>breeze.linalg.DenseVector</a:t>
            </a:r>
            <a:r>
              <a:rPr lang="en-US" altLang="zh-CN" sz="1400" dirty="0"/>
              <a:t>[Double] = </a:t>
            </a:r>
            <a:r>
              <a:rPr lang="en-US" altLang="zh-CN" sz="1400" dirty="0" err="1"/>
              <a:t>DenseVector</a:t>
            </a:r>
            <a:r>
              <a:rPr lang="en-US" altLang="zh-CN" sz="1400" dirty="0"/>
              <a:t>(0.7517657487447951, 0.8171495400874123, 0.8923542318540489, 0.174311259949119</a:t>
            </a:r>
            <a:r>
              <a:rPr lang="en-US" altLang="zh-CN" sz="1400" dirty="0" smtClean="0"/>
              <a:t>)</a:t>
            </a:r>
            <a:r>
              <a:rPr lang="en-US" altLang="zh-CN" sz="1400" dirty="0"/>
              <a:t> 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scala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m6 = </a:t>
            </a:r>
            <a:r>
              <a:rPr lang="en-US" altLang="zh-CN" sz="1400" dirty="0" err="1"/>
              <a:t>DenseMatrix.rand</a:t>
            </a:r>
            <a:r>
              <a:rPr lang="en-US" altLang="zh-CN" sz="1400" dirty="0"/>
              <a:t>(2, 3)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m6: </a:t>
            </a:r>
            <a:r>
              <a:rPr lang="en-US" altLang="zh-CN" sz="1400" dirty="0" err="1"/>
              <a:t>breeze.linalg.DenseMatrix</a:t>
            </a:r>
            <a:r>
              <a:rPr lang="en-US" altLang="zh-CN" sz="1400" dirty="0"/>
              <a:t>[Double] =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0.5349430131148125   0.8822136832272578  0.7946323804433382   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0.41097756311601086  0.3181490074596882  0.34195102205697414  </a:t>
            </a:r>
            <a:endParaRPr lang="zh-CN" altLang="zh-CN" sz="1400" dirty="0"/>
          </a:p>
          <a:p>
            <a:pPr marL="0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6641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Breeze</a:t>
            </a:r>
            <a:r>
              <a:rPr lang="zh-CN" altLang="zh-CN" dirty="0"/>
              <a:t>元素访问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866660"/>
              </p:ext>
            </p:extLst>
          </p:nvPr>
        </p:nvGraphicFramePr>
        <p:xfrm>
          <a:off x="629742" y="1917626"/>
          <a:ext cx="10985499" cy="22231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3401"/>
                <a:gridCol w="4363440"/>
                <a:gridCol w="2100428"/>
                <a:gridCol w="2098230"/>
              </a:tblGrid>
              <a:tr h="284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操作名称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Breeze</a:t>
                      </a:r>
                      <a:r>
                        <a:rPr lang="zh-CN" sz="1400" kern="0">
                          <a:effectLst/>
                        </a:rPr>
                        <a:t>函数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对应</a:t>
                      </a:r>
                      <a:r>
                        <a:rPr lang="en-US" sz="1400" kern="0">
                          <a:effectLst/>
                        </a:rPr>
                        <a:t>Matlab</a:t>
                      </a:r>
                      <a:r>
                        <a:rPr lang="zh-CN" sz="1400" kern="0">
                          <a:effectLst/>
                        </a:rPr>
                        <a:t>函数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对应</a:t>
                      </a:r>
                      <a:r>
                        <a:rPr lang="en-US" sz="1400" kern="0">
                          <a:effectLst/>
                        </a:rPr>
                        <a:t>Numpy</a:t>
                      </a:r>
                      <a:r>
                        <a:rPr lang="zh-CN" sz="1400" kern="0">
                          <a:effectLst/>
                        </a:rPr>
                        <a:t>函数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</a:tr>
              <a:tr h="284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指定位置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a(0,1)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a(1,2)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a[0,1]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</a:tr>
              <a:tr h="5170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向量子集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a(1 to 4) or a(1 until 5) </a:t>
                      </a:r>
                      <a:r>
                        <a:rPr lang="en-US" sz="1400" kern="0" dirty="0" err="1">
                          <a:effectLst/>
                        </a:rPr>
                        <a:t>ora.slice</a:t>
                      </a:r>
                      <a:r>
                        <a:rPr lang="en-US" sz="1400" kern="0" dirty="0">
                          <a:effectLst/>
                        </a:rPr>
                        <a:t>(1,5)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a(2:5)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a[1:5]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</a:tr>
              <a:tr h="284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按照指定步长取子集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a(5 to 0 by -1)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a(6:-1:1)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a[5:0:-1]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</a:tr>
              <a:tr h="284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指定开始位置至结尾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a(1 to -1)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a(2:end)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a[1:]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</a:tr>
              <a:tr h="284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最后一个元素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a( -1 )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a(end)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a[-1]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</a:tr>
              <a:tr h="284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矩阵指定列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a(::, 2)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a(:,3)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a[:,2]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2041" marR="6204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6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6759</TotalTime>
  <Words>1774</Words>
  <Application>Microsoft Office PowerPoint</Application>
  <PresentationFormat>自定义</PresentationFormat>
  <Paragraphs>727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</vt:lpstr>
      <vt:lpstr>Spark机器学习案例实战—04</vt:lpstr>
      <vt:lpstr>Spark MLlib矩阵向量</vt:lpstr>
      <vt:lpstr>Breeze创建函数</vt:lpstr>
      <vt:lpstr>Breeze创建函数</vt:lpstr>
      <vt:lpstr>Breeze创建函数</vt:lpstr>
      <vt:lpstr>Breeze创建函数</vt:lpstr>
      <vt:lpstr>Breeze创建函数</vt:lpstr>
      <vt:lpstr>Breeze创建函数</vt:lpstr>
      <vt:lpstr>Breeze元素访问</vt:lpstr>
      <vt:lpstr>Breeze元素访问</vt:lpstr>
      <vt:lpstr>Breeze元素访问</vt:lpstr>
      <vt:lpstr>Breeze元素操作</vt:lpstr>
      <vt:lpstr>Breeze元素操作</vt:lpstr>
      <vt:lpstr>Breeze元素操作</vt:lpstr>
      <vt:lpstr>Breeze元素操作</vt:lpstr>
      <vt:lpstr>Breeze元素操作</vt:lpstr>
      <vt:lpstr>Breeze元素操作</vt:lpstr>
      <vt:lpstr>Breeze元素操作</vt:lpstr>
      <vt:lpstr>Breeze元素操作</vt:lpstr>
      <vt:lpstr>Breeze元素操作</vt:lpstr>
      <vt:lpstr>Breeze数值计算函数</vt:lpstr>
      <vt:lpstr>Breeze数值计算函数</vt:lpstr>
      <vt:lpstr>Breeze数值计算函数</vt:lpstr>
      <vt:lpstr>Breeze数值计算函数</vt:lpstr>
      <vt:lpstr>Breeze数值计算函数</vt:lpstr>
      <vt:lpstr> Breeze求和函数</vt:lpstr>
      <vt:lpstr> Breeze求和函数</vt:lpstr>
      <vt:lpstr> Breeze求和函数</vt:lpstr>
      <vt:lpstr> Breeze布尔函数</vt:lpstr>
      <vt:lpstr> Breeze布尔函数</vt:lpstr>
      <vt:lpstr> Breeze布尔函数</vt:lpstr>
      <vt:lpstr>Breeze线性代数函数</vt:lpstr>
      <vt:lpstr>Breeze线性代数函数</vt:lpstr>
      <vt:lpstr>Breeze线性代数函数</vt:lpstr>
      <vt:lpstr>Breeze线性代数函数</vt:lpstr>
      <vt:lpstr>Breeze取整函数</vt:lpstr>
      <vt:lpstr>Breeze取整函数</vt:lpstr>
      <vt:lpstr>Breeze其它函数</vt:lpstr>
      <vt:lpstr>BLAS介绍</vt:lpstr>
      <vt:lpstr>BLAS介绍</vt:lpstr>
      <vt:lpstr>BLAS介绍</vt:lpstr>
      <vt:lpstr>BLAS介绍</vt:lpstr>
      <vt:lpstr>BLAS介绍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sunbow</cp:lastModifiedBy>
  <cp:revision>327</cp:revision>
  <cp:lastPrinted>2012-03-16T05:44:49Z</cp:lastPrinted>
  <dcterms:modified xsi:type="dcterms:W3CDTF">2016-10-07T03:05:28Z</dcterms:modified>
</cp:coreProperties>
</file>