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61" r:id="rId12"/>
    <p:sldId id="356" r:id="rId13"/>
    <p:sldId id="357" r:id="rId14"/>
    <p:sldId id="358" r:id="rId15"/>
    <p:sldId id="359" r:id="rId16"/>
    <p:sldId id="360" r:id="rId17"/>
    <p:sldId id="362" r:id="rId18"/>
    <p:sldId id="265" r:id="rId19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6552" autoAdjust="0"/>
  </p:normalViewPr>
  <p:slideViewPr>
    <p:cSldViewPr>
      <p:cViewPr varScale="1">
        <p:scale>
          <a:sx n="68" d="100"/>
          <a:sy n="68" d="100"/>
        </p:scale>
        <p:origin x="-648" y="-108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068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98" y="1647825"/>
            <a:ext cx="6305550" cy="3562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495534" y="5229994"/>
            <a:ext cx="11484548" cy="844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544662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1089325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633987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2178649" algn="l" rtl="0" fontAlgn="base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mtClean="0"/>
              <a:t>Spark</a:t>
            </a:r>
            <a:r>
              <a:rPr lang="zh-CN" altLang="zh-CN" smtClean="0"/>
              <a:t>机器学习案例实战</a:t>
            </a:r>
            <a:r>
              <a:rPr lang="en-US" altLang="zh-CN" smtClean="0"/>
              <a:t>—05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2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正则化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85950"/>
            <a:ext cx="97440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0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00" y="1284073"/>
            <a:ext cx="9294700" cy="479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0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54" y="1116013"/>
            <a:ext cx="932497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376363"/>
            <a:ext cx="6972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2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99310"/>
              </p:ext>
            </p:extLst>
          </p:nvPr>
        </p:nvGraphicFramePr>
        <p:xfrm>
          <a:off x="1133798" y="1197546"/>
          <a:ext cx="9431642" cy="5041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728"/>
                <a:gridCol w="2431723"/>
                <a:gridCol w="4809191"/>
              </a:tblGrid>
              <a:tr h="41791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源码分解说明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9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、逻辑回归伴生对象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LogisticRegressionWithSGD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LogisticRegressionWithSGD</a:t>
                      </a:r>
                      <a:r>
                        <a:rPr lang="zh-CN" sz="1200" kern="0" dirty="0">
                          <a:effectLst/>
                        </a:rPr>
                        <a:t>是基于随机梯度下降的逻辑回归的伴生对象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4179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1.1train</a:t>
                      </a:r>
                      <a:r>
                        <a:rPr lang="zh-CN" sz="1200" kern="0">
                          <a:effectLst/>
                        </a:rPr>
                        <a:t>静态方法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train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train</a:t>
                      </a:r>
                      <a:r>
                        <a:rPr lang="zh-CN" sz="1200" kern="0">
                          <a:effectLst/>
                        </a:rPr>
                        <a:t>是</a:t>
                      </a:r>
                      <a:r>
                        <a:rPr lang="en-US" sz="1200" kern="0">
                          <a:effectLst/>
                        </a:rPr>
                        <a:t>LogisticRegressionWithSGD</a:t>
                      </a:r>
                      <a:r>
                        <a:rPr lang="zh-CN" sz="1200" kern="0">
                          <a:effectLst/>
                        </a:rPr>
                        <a:t>对象的静态方法，该方法是根据设置逻辑回归参数新建逻辑回归类，并执行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方法进行训练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4179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r>
                        <a:rPr lang="zh-CN" sz="1200" kern="0">
                          <a:effectLst/>
                        </a:rPr>
                        <a:t>、逻辑回归类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LogisticRegressionWithSGD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LogisticRegressionWithSGD</a:t>
                      </a:r>
                      <a:r>
                        <a:rPr lang="zh-CN" sz="1200" kern="0">
                          <a:effectLst/>
                        </a:rPr>
                        <a:t>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7010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2.1 run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run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方法是继承于</a:t>
                      </a:r>
                      <a:r>
                        <a:rPr lang="en-US" sz="1200" kern="0">
                          <a:effectLst/>
                        </a:rPr>
                        <a:t>GeneralizedLinearAlgorithm</a:t>
                      </a:r>
                      <a:r>
                        <a:rPr lang="zh-CN" sz="1200" kern="0">
                          <a:effectLst/>
                        </a:rPr>
                        <a:t>类，该方法主要用</a:t>
                      </a:r>
                      <a:r>
                        <a:rPr lang="en-US" sz="1200" kern="0">
                          <a:effectLst/>
                        </a:rPr>
                        <a:t>optimizer.optimize</a:t>
                      </a:r>
                      <a:r>
                        <a:rPr lang="zh-CN" sz="1200" kern="0">
                          <a:effectLst/>
                        </a:rPr>
                        <a:t>方法进行权重的优化计算。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9975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r>
                        <a:rPr lang="zh-CN" sz="1200" kern="0">
                          <a:effectLst/>
                        </a:rPr>
                        <a:t>、权重优化计算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runMiniBatchSGD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GradientDescent</a:t>
                      </a:r>
                      <a:r>
                        <a:rPr lang="zh-CN" sz="1200" kern="0">
                          <a:effectLst/>
                        </a:rPr>
                        <a:t>类继承了</a:t>
                      </a:r>
                      <a:r>
                        <a:rPr lang="en-US" sz="1200" kern="0">
                          <a:effectLst/>
                        </a:rPr>
                        <a:t>optimizer</a:t>
                      </a:r>
                      <a:r>
                        <a:rPr lang="zh-CN" sz="1200" kern="0">
                          <a:effectLst/>
                        </a:rPr>
                        <a:t>，</a:t>
                      </a:r>
                      <a:r>
                        <a:rPr lang="en-US" sz="1200" kern="0">
                          <a:effectLst/>
                        </a:rPr>
                        <a:t>GradientDescent</a:t>
                      </a:r>
                      <a:r>
                        <a:rPr lang="zh-CN" sz="1200" kern="0">
                          <a:effectLst/>
                        </a:rPr>
                        <a:t>类的</a:t>
                      </a:r>
                      <a:r>
                        <a:rPr lang="en-US" sz="1200" kern="0">
                          <a:effectLst/>
                        </a:rPr>
                        <a:t>optimizer</a:t>
                      </a:r>
                      <a:r>
                        <a:rPr lang="zh-CN" sz="1200" kern="0">
                          <a:effectLst/>
                        </a:rPr>
                        <a:t>方法其实是调用了</a:t>
                      </a:r>
                      <a:r>
                        <a:rPr lang="en-US" sz="1200" kern="0">
                          <a:effectLst/>
                        </a:rPr>
                        <a:t>GradientDescent</a:t>
                      </a:r>
                      <a:r>
                        <a:rPr lang="zh-CN" sz="1200" kern="0">
                          <a:effectLst/>
                        </a:rPr>
                        <a:t>伴生对象的</a:t>
                      </a:r>
                      <a:r>
                        <a:rPr lang="en-US" sz="1200" kern="0">
                          <a:effectLst/>
                        </a:rPr>
                        <a:t>runMiniBatchSGD</a:t>
                      </a:r>
                      <a:r>
                        <a:rPr lang="zh-CN" sz="1200" kern="0">
                          <a:effectLst/>
                        </a:rPr>
                        <a:t>方法，</a:t>
                      </a:r>
                      <a:r>
                        <a:rPr lang="en-US" sz="1200" kern="0">
                          <a:effectLst/>
                        </a:rPr>
                        <a:t>runMiniBatchSGD</a:t>
                      </a:r>
                      <a:r>
                        <a:rPr lang="zh-CN" sz="1200" kern="0">
                          <a:effectLst/>
                        </a:rPr>
                        <a:t>方法是根据训练样本迭代运行随机梯度计算，得到最优权重；每次迭代主要计算样本的梯度及更新梯度。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4179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3.1 </a:t>
                      </a:r>
                      <a:r>
                        <a:rPr lang="zh-CN" sz="1200" kern="0">
                          <a:effectLst/>
                        </a:rPr>
                        <a:t>梯度计算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gradient.compute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调用</a:t>
                      </a:r>
                      <a:r>
                        <a:rPr lang="en-US" sz="1200" kern="0">
                          <a:effectLst/>
                        </a:rPr>
                        <a:t>LogisticGradient.compute</a:t>
                      </a:r>
                      <a:r>
                        <a:rPr lang="zh-CN" sz="1200" kern="0">
                          <a:effectLst/>
                        </a:rPr>
                        <a:t>方法，该方法是计算样本的梯度值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4179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3.2 </a:t>
                      </a:r>
                      <a:r>
                        <a:rPr lang="zh-CN" sz="1200" kern="0">
                          <a:effectLst/>
                        </a:rPr>
                        <a:t>权重更新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updater.compute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调用</a:t>
                      </a:r>
                      <a:r>
                        <a:rPr lang="en-US" sz="1200" kern="0">
                          <a:effectLst/>
                        </a:rPr>
                        <a:t>SquaredL2Updater.compute</a:t>
                      </a:r>
                      <a:r>
                        <a:rPr lang="zh-CN" sz="1200" kern="0">
                          <a:effectLst/>
                        </a:rPr>
                        <a:t>方法，该方法是梯度的更新方法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4179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CN" sz="1200" kern="0">
                          <a:effectLst/>
                        </a:rPr>
                        <a:t>、逻辑回归模型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LogisticRegressionModel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LogisticRegressionModel</a:t>
                      </a:r>
                      <a:r>
                        <a:rPr lang="zh-CN" sz="1200" kern="0">
                          <a:effectLst/>
                        </a:rPr>
                        <a:t>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  <a:tr h="4179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4.1 </a:t>
                      </a:r>
                      <a:r>
                        <a:rPr lang="zh-CN" sz="1200" kern="0">
                          <a:effectLst/>
                        </a:rPr>
                        <a:t>预测计算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predict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继承</a:t>
                      </a:r>
                      <a:r>
                        <a:rPr lang="en-US" sz="1200" kern="0" dirty="0" err="1">
                          <a:effectLst/>
                        </a:rPr>
                        <a:t>GeneralizedLinearModel</a:t>
                      </a:r>
                      <a:r>
                        <a:rPr lang="zh-CN" sz="1200" kern="0" dirty="0">
                          <a:effectLst/>
                        </a:rPr>
                        <a:t>类</a:t>
                      </a:r>
                      <a:r>
                        <a:rPr lang="en-US" sz="1200" kern="0" dirty="0">
                          <a:effectLst/>
                        </a:rPr>
                        <a:t>predict</a:t>
                      </a:r>
                      <a:r>
                        <a:rPr lang="zh-CN" sz="1200" kern="0" dirty="0">
                          <a:effectLst/>
                        </a:rPr>
                        <a:t>方法，该方法计算样本的预测值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532" marR="4853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源码</a:t>
            </a:r>
            <a:r>
              <a:rPr lang="zh-CN" altLang="zh-CN" sz="4400" dirty="0" smtClean="0"/>
              <a:t>分析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实例代码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在线广告点击预估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629594"/>
            <a:ext cx="10779374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4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线性回归与逻辑回归</a:t>
            </a:r>
            <a:r>
              <a:rPr lang="zh-CN" altLang="zh-CN" dirty="0" smtClean="0"/>
              <a:t>对比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60080"/>
              </p:ext>
            </p:extLst>
          </p:nvPr>
        </p:nvGraphicFramePr>
        <p:xfrm>
          <a:off x="1133798" y="2493690"/>
          <a:ext cx="8846183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5842000" imgH="1853871" progId="Visio.Drawing.11">
                  <p:embed/>
                </p:oleObj>
              </mc:Choice>
              <mc:Fallback>
                <p:oleObj name="Visio" r:id="rId3" imgW="5842000" imgH="18538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798" y="2493690"/>
                        <a:ext cx="8846183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1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94" y="1269554"/>
            <a:ext cx="79914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5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78" y="926976"/>
            <a:ext cx="77152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03" y="5401950"/>
            <a:ext cx="75438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2" y="1097598"/>
            <a:ext cx="76581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</a:t>
            </a:r>
            <a:r>
              <a:rPr lang="zh-CN" altLang="en-US" dirty="0"/>
              <a:t>下降算法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1" y="2329490"/>
            <a:ext cx="52768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5" y="4678912"/>
            <a:ext cx="66008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1" y="1269554"/>
            <a:ext cx="4133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3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</a:t>
            </a:r>
            <a:r>
              <a:rPr lang="zh-CN" altLang="en-US" dirty="0"/>
              <a:t>下降算法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6" y="1269553"/>
            <a:ext cx="77343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606" y="2974527"/>
            <a:ext cx="3314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1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正则化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8" name="图片 30" descr="F:\出版社(献给30岁的生日礼物)\图\0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8" y="3079646"/>
            <a:ext cx="4502919" cy="294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图片 28" descr="F:\出版社(献给30岁的生日礼物)\图\0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1125538"/>
            <a:ext cx="4392488" cy="28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29" descr="F:\出版社(献给30岁的生日礼物)\图\00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26" y="1125538"/>
            <a:ext cx="4176464" cy="273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855878"/>
            <a:ext cx="2276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90" y="3729113"/>
            <a:ext cx="3733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81" y="5950074"/>
            <a:ext cx="56959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4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正则化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1457325"/>
            <a:ext cx="95916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247</Words>
  <Application>Microsoft Office PowerPoint</Application>
  <PresentationFormat>自定义</PresentationFormat>
  <Paragraphs>178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Visio</vt:lpstr>
      <vt:lpstr>PowerPoint 演示文稿</vt:lpstr>
      <vt:lpstr>数学模型</vt:lpstr>
      <vt:lpstr>数学模型</vt:lpstr>
      <vt:lpstr>数学模型</vt:lpstr>
      <vt:lpstr>数学模型</vt:lpstr>
      <vt:lpstr>梯度下降算法</vt:lpstr>
      <vt:lpstr>梯度下降算法</vt:lpstr>
      <vt:lpstr>正则化</vt:lpstr>
      <vt:lpstr>正则化</vt:lpstr>
      <vt:lpstr>正则化</vt:lpstr>
      <vt:lpstr>源码分析</vt:lpstr>
      <vt:lpstr>源码分析</vt:lpstr>
      <vt:lpstr>源码分析</vt:lpstr>
      <vt:lpstr>源码分析</vt:lpstr>
      <vt:lpstr>源码分析</vt:lpstr>
      <vt:lpstr>实例代码</vt:lpstr>
      <vt:lpstr>在线广告点击预估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MLlib机器学习</dc:title>
  <dc:creator>黄美灵</dc:creator>
  <cp:lastModifiedBy>sunbow</cp:lastModifiedBy>
  <cp:revision>350</cp:revision>
  <cp:lastPrinted>2012-03-16T05:44:49Z</cp:lastPrinted>
  <dcterms:modified xsi:type="dcterms:W3CDTF">2016-10-07T05:52:37Z</dcterms:modified>
</cp:coreProperties>
</file>