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1" r:id="rId15"/>
    <p:sldId id="319" r:id="rId16"/>
    <p:sldId id="308" r:id="rId17"/>
    <p:sldId id="265" r:id="rId18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52" autoAdjust="0"/>
  </p:normalViewPr>
  <p:slideViewPr>
    <p:cSldViewPr>
      <p:cViewPr>
        <p:scale>
          <a:sx n="77" d="100"/>
          <a:sy n="77" d="100"/>
        </p:scale>
        <p:origin x="-276" y="7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</a:t>
            </a:r>
            <a:r>
              <a:rPr lang="zh-CN" altLang="en-US" sz="13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企业定制课程</a:t>
            </a:r>
            <a:r>
              <a:rPr lang="zh-CN" altLang="en-US" sz="13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机器学习案例实战</a:t>
            </a:r>
            <a:r>
              <a:rPr lang="en-US" altLang="zh-CN" dirty="0"/>
              <a:t>—</a:t>
            </a:r>
            <a:r>
              <a:rPr lang="en-US" altLang="zh-CN" dirty="0" smtClean="0"/>
              <a:t>06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http://img.mp.itc.cn/upload/20160323/0912bec1a54a47ad868f54841b500eed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14" y="1544846"/>
            <a:ext cx="5333924" cy="3600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</a:t>
            </a:r>
            <a:r>
              <a:rPr lang="zh-CN" altLang="en-US" dirty="0"/>
              <a:t>推荐算法实现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其相似度计算实现了分布式计算，实现过程如下：</a:t>
            </a:r>
            <a:endParaRPr lang="zh-CN" altLang="en-US" sz="1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2" y="1917626"/>
            <a:ext cx="1062747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5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</a:t>
            </a:r>
            <a:r>
              <a:rPr lang="zh-CN" altLang="en-US" dirty="0"/>
              <a:t>推荐算法实现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053530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对于</a:t>
            </a:r>
            <a:r>
              <a:rPr lang="zh-CN" altLang="en-US" sz="1800" dirty="0"/>
              <a:t>欧氏相似度的计算，采用离散计算公式</a:t>
            </a:r>
            <a:r>
              <a:rPr lang="en-US" altLang="zh-CN" sz="1800" dirty="0"/>
              <a:t>d(x, y) = </a:t>
            </a:r>
            <a:r>
              <a:rPr lang="en-US" altLang="zh-CN" sz="1800" dirty="0" err="1"/>
              <a:t>sqrt</a:t>
            </a:r>
            <a:r>
              <a:rPr lang="en-US" altLang="zh-CN" sz="1800" dirty="0"/>
              <a:t>(</a:t>
            </a:r>
            <a:r>
              <a:rPr lang="el-GR" altLang="zh-CN" sz="1800" dirty="0"/>
              <a:t>Σ((</a:t>
            </a:r>
            <a:r>
              <a:rPr lang="en-US" altLang="zh-CN" sz="1800" dirty="0"/>
              <a:t>x(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)-y(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)) * (x(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)- y(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))))</a:t>
            </a:r>
            <a:r>
              <a:rPr lang="zh-CN" altLang="en-US" sz="1800" dirty="0"/>
              <a:t>。其中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只取</a:t>
            </a:r>
            <a:r>
              <a:rPr lang="en-US" altLang="zh-CN" sz="1800" dirty="0"/>
              <a:t>x</a:t>
            </a:r>
            <a:r>
              <a:rPr lang="zh-CN" altLang="en-US" sz="1800" dirty="0"/>
              <a:t>、</a:t>
            </a:r>
            <a:r>
              <a:rPr lang="en-US" altLang="zh-CN" sz="1800" dirty="0"/>
              <a:t>y </a:t>
            </a:r>
            <a:r>
              <a:rPr lang="zh-CN" altLang="en-US" sz="1800" dirty="0"/>
              <a:t>同现的点，未同现的点不参与相似度计算；</a:t>
            </a:r>
            <a:r>
              <a:rPr lang="en-US" altLang="zh-CN" sz="1800" dirty="0" err="1"/>
              <a:t>sim</a:t>
            </a:r>
            <a:r>
              <a:rPr lang="en-US" altLang="zh-CN" sz="1800" dirty="0"/>
              <a:t>(x, y) = m / (1 + d(x, y))</a:t>
            </a:r>
            <a:r>
              <a:rPr lang="zh-CN" altLang="en-US" sz="1800" dirty="0"/>
              <a:t>，</a:t>
            </a:r>
            <a:r>
              <a:rPr lang="en-US" altLang="zh-CN" sz="1800" dirty="0"/>
              <a:t>m </a:t>
            </a:r>
            <a:r>
              <a:rPr lang="zh-CN" altLang="en-US" sz="1800" dirty="0"/>
              <a:t>为</a:t>
            </a:r>
            <a:r>
              <a:rPr lang="en-US" altLang="zh-CN" sz="1800" dirty="0"/>
              <a:t>x</a:t>
            </a:r>
            <a:r>
              <a:rPr lang="zh-CN" altLang="en-US" sz="1800" dirty="0"/>
              <a:t>、</a:t>
            </a:r>
            <a:r>
              <a:rPr lang="en-US" altLang="zh-CN" sz="1800" dirty="0"/>
              <a:t>y </a:t>
            </a:r>
            <a:r>
              <a:rPr lang="zh-CN" altLang="en-US" sz="1800" dirty="0" smtClean="0"/>
              <a:t>重叠数，同现次数</a:t>
            </a:r>
            <a:endParaRPr lang="zh-CN" altLang="en-US" sz="1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94" y="1939775"/>
            <a:ext cx="8436229" cy="44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</a:t>
            </a:r>
            <a:r>
              <a:rPr lang="zh-CN" altLang="en-US" dirty="0"/>
              <a:t>推荐算法实现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053530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根据物品相似度矩阵和用户评分计算用户推荐列表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计算公式是</a:t>
            </a:r>
            <a:r>
              <a:rPr lang="en-US" altLang="zh-CN" sz="1800" b="1" dirty="0"/>
              <a:t>R</a:t>
            </a:r>
            <a:r>
              <a:rPr lang="en-US" altLang="zh-CN" sz="1800" dirty="0"/>
              <a:t>=</a:t>
            </a:r>
            <a:r>
              <a:rPr lang="en-US" altLang="zh-CN" sz="1800" b="1" dirty="0"/>
              <a:t>W</a:t>
            </a:r>
            <a:r>
              <a:rPr lang="zh-CN" altLang="en-US" sz="1800" dirty="0"/>
              <a:t>*</a:t>
            </a:r>
            <a:r>
              <a:rPr lang="en-US" altLang="zh-CN" sz="1800" b="1" dirty="0"/>
              <a:t>A</a:t>
            </a:r>
            <a:r>
              <a:rPr lang="zh-CN" altLang="en-US" sz="1800" dirty="0"/>
              <a:t>，取推荐计算中用户未评分过的物品，并且按照计算结果倒序推荐给用户。</a:t>
            </a:r>
            <a:endParaRPr lang="zh-CN" altLang="en-US" sz="1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6" y="2421682"/>
            <a:ext cx="70770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</a:t>
            </a:r>
            <a:r>
              <a:rPr lang="zh-CN" altLang="en-US" dirty="0"/>
              <a:t>推荐算法实现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053530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其推荐计算实现了分布式</a:t>
            </a:r>
            <a:r>
              <a:rPr lang="zh-CN" altLang="en-US" sz="1800" dirty="0" smtClean="0"/>
              <a:t>计算。</a:t>
            </a:r>
            <a:endParaRPr lang="zh-CN" altLang="en-US" sz="1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42" y="538804"/>
            <a:ext cx="68389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2" y="1701601"/>
            <a:ext cx="11756076" cy="330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1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源码</a:t>
            </a:r>
            <a:r>
              <a:rPr lang="zh-CN" altLang="zh-CN" sz="4400" dirty="0" smtClean="0"/>
              <a:t>分析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实例代码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 descr="http://images0.cnblogs.com/blog2015/764331/201506/011534584264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2" y="1629594"/>
            <a:ext cx="4968552" cy="43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598294" y="1558741"/>
            <a:ext cx="6192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协同过滤</a:t>
            </a:r>
            <a:r>
              <a:rPr lang="zh-CN" altLang="en-US" sz="2000" b="1" dirty="0" smtClean="0">
                <a:latin typeface="+mn-ea"/>
                <a:ea typeface="+mn-ea"/>
              </a:rPr>
              <a:t>推荐算法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 smtClean="0">
                <a:latin typeface="+mn-ea"/>
                <a:ea typeface="+mn-ea"/>
              </a:rPr>
              <a:t>是</a:t>
            </a:r>
            <a:r>
              <a:rPr lang="zh-CN" altLang="en-US" sz="2000" dirty="0">
                <a:latin typeface="+mn-ea"/>
                <a:ea typeface="+mn-ea"/>
              </a:rPr>
              <a:t>最经典、最常用的推荐算法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通过</a:t>
            </a:r>
            <a:r>
              <a:rPr lang="zh-CN" altLang="en-US" sz="2000" dirty="0">
                <a:latin typeface="+mn-ea"/>
                <a:ea typeface="+mn-ea"/>
              </a:rPr>
              <a:t>分析用户兴趣，在用户群中找到指定用户的相似用户，综合这些相似用户对某一</a:t>
            </a:r>
            <a:r>
              <a:rPr lang="zh-CN" altLang="en-US" sz="2000" dirty="0" smtClean="0">
                <a:latin typeface="+mn-ea"/>
                <a:ea typeface="+mn-ea"/>
              </a:rPr>
              <a:t>信息</a:t>
            </a:r>
            <a:r>
              <a:rPr lang="zh-CN" altLang="en-US" sz="2000" dirty="0">
                <a:latin typeface="+mn-ea"/>
                <a:ea typeface="+mn-ea"/>
              </a:rPr>
              <a:t>的评价，形成系统关于该指定用户对此信息的喜好程度</a:t>
            </a:r>
            <a:r>
              <a:rPr lang="zh-CN" altLang="en-US" sz="2000" dirty="0" smtClean="0">
                <a:latin typeface="+mn-ea"/>
                <a:ea typeface="+mn-ea"/>
              </a:rPr>
              <a:t>预测。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要实现协同过滤，需要以下几个步骤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zh-CN" altLang="en-US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）收集用户偏好；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）找到相似的用户或物品</a:t>
            </a:r>
            <a:r>
              <a:rPr lang="zh-CN" altLang="en-US" sz="2000" dirty="0" smtClean="0">
                <a:latin typeface="+mn-ea"/>
                <a:ea typeface="+mn-ea"/>
              </a:rPr>
              <a:t>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）</a:t>
            </a:r>
            <a:r>
              <a:rPr lang="zh-CN" altLang="en-US" sz="2000" dirty="0">
                <a:latin typeface="+mn-ea"/>
                <a:ea typeface="+mn-ea"/>
              </a:rPr>
              <a:t>计算推荐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62635" y="13499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从</a:t>
            </a:r>
            <a:r>
              <a:rPr lang="zh-CN" altLang="en-US" sz="1600" dirty="0"/>
              <a:t>用户的行为和偏好中发现规律，并基于此进行推荐，所以收集用户的偏好信息成为</a:t>
            </a:r>
            <a:r>
              <a:rPr lang="zh-CN" altLang="en-US" sz="1600" dirty="0" smtClean="0"/>
              <a:t>系统推荐</a:t>
            </a:r>
            <a:r>
              <a:rPr lang="zh-CN" altLang="en-US" sz="1600" dirty="0"/>
              <a:t>效果最基础的决定因素。用户有很多种方式向系统提供自己的偏好信息，比如：评分、</a:t>
            </a:r>
            <a:r>
              <a:rPr lang="zh-CN" altLang="en-US" sz="1600" dirty="0" smtClean="0"/>
              <a:t>投票</a:t>
            </a:r>
            <a:r>
              <a:rPr lang="zh-CN" altLang="en-US" sz="1600" dirty="0"/>
              <a:t>、转发、保存书签、购买、点击流、页面停留时间等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将不同的行为分组</a:t>
            </a:r>
          </a:p>
          <a:p>
            <a:pPr marL="0" indent="0">
              <a:buNone/>
            </a:pPr>
            <a:r>
              <a:rPr lang="zh-CN" altLang="en-US" sz="1600" dirty="0" smtClean="0"/>
              <a:t>       一般</a:t>
            </a:r>
            <a:r>
              <a:rPr lang="zh-CN" altLang="en-US" sz="1600" dirty="0"/>
              <a:t>可以分为查看和购买，然后基于不同的用户行为，计算不同用户或者物品的相似度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对不同行为进行加权</a:t>
            </a:r>
          </a:p>
          <a:p>
            <a:pPr marL="0" indent="0">
              <a:buNone/>
            </a:pPr>
            <a:r>
              <a:rPr lang="zh-CN" altLang="en-US" sz="1600" dirty="0" smtClean="0"/>
              <a:t>        对</a:t>
            </a:r>
            <a:r>
              <a:rPr lang="zh-CN" altLang="en-US" sz="1600" dirty="0"/>
              <a:t>不同行为产生的用户喜好进行加权，然后求出用户对物品的总体喜好。当我们收集好</a:t>
            </a:r>
            <a:r>
              <a:rPr lang="zh-CN" altLang="en-US" sz="1600" dirty="0" smtClean="0"/>
              <a:t>用户</a:t>
            </a:r>
            <a:r>
              <a:rPr lang="zh-CN" altLang="en-US" sz="1600" dirty="0"/>
              <a:t>的行为数据后，还要</a:t>
            </a:r>
            <a:r>
              <a:rPr lang="zh-CN" altLang="en-US" sz="1600" dirty="0" smtClean="0"/>
              <a:t>对       数据</a:t>
            </a:r>
            <a:r>
              <a:rPr lang="zh-CN" altLang="en-US" sz="1600" dirty="0"/>
              <a:t>进行预处理，最核心的工作就是减噪和归一化。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4725938"/>
            <a:ext cx="77343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对用户的行为分析得到用户的偏好后，可以根据用户的偏好计算相似用户和物品，然后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基于相似用户或物品进行推荐。这就是协同过滤中的</a:t>
            </a:r>
            <a:r>
              <a:rPr lang="zh-CN" altLang="en-US" sz="2000" b="1" dirty="0"/>
              <a:t>两个分支了，即基于用户的协同过滤</a:t>
            </a:r>
            <a:r>
              <a:rPr lang="zh-CN" altLang="en-US" sz="2000" b="1" dirty="0" smtClean="0"/>
              <a:t>和基于</a:t>
            </a:r>
            <a:r>
              <a:rPr lang="zh-CN" altLang="en-US" sz="2000" b="1" dirty="0"/>
              <a:t>物品的协同过滤</a:t>
            </a:r>
            <a:r>
              <a:rPr lang="zh-CN" altLang="en-US" sz="1600" b="1" dirty="0"/>
              <a:t>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46" y="2925738"/>
            <a:ext cx="4581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1197546"/>
            <a:ext cx="9289032" cy="482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1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皮尔逊相关系数（</a:t>
            </a:r>
            <a:r>
              <a:rPr lang="en-US" altLang="zh-CN" sz="1600" dirty="0"/>
              <a:t>Pearson Correlation Coefficient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it-IT" altLang="zh-CN" sz="1600" dirty="0"/>
              <a:t>4. Cosine </a:t>
            </a:r>
            <a:r>
              <a:rPr lang="zh-CN" altLang="it-IT" sz="1600" dirty="0"/>
              <a:t>相似度（</a:t>
            </a:r>
            <a:r>
              <a:rPr lang="it-IT" altLang="zh-CN" sz="1600" dirty="0"/>
              <a:t>Cosine Similarity</a:t>
            </a:r>
            <a:r>
              <a:rPr lang="zh-CN" altLang="it-IT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/>
              <a:t>5. </a:t>
            </a:r>
            <a:r>
              <a:rPr lang="en-US" altLang="zh-CN" sz="1600" dirty="0" err="1"/>
              <a:t>Tanimoto</a:t>
            </a:r>
            <a:r>
              <a:rPr lang="en-US" altLang="zh-CN" sz="1600" dirty="0"/>
              <a:t> </a:t>
            </a:r>
            <a:r>
              <a:rPr lang="zh-CN" altLang="en-US" sz="1600" dirty="0"/>
              <a:t>系数（</a:t>
            </a:r>
            <a:r>
              <a:rPr lang="en-US" altLang="zh-CN" sz="1600" dirty="0" err="1"/>
              <a:t>Tanimoto</a:t>
            </a:r>
            <a:r>
              <a:rPr lang="en-US" altLang="zh-CN" sz="1600" dirty="0"/>
              <a:t> Coefficient</a:t>
            </a:r>
            <a:r>
              <a:rPr lang="zh-CN" altLang="en-US" sz="1600" dirty="0"/>
              <a:t>）</a:t>
            </a:r>
            <a:endParaRPr lang="zh-CN" altLang="en-US" sz="1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341562"/>
            <a:ext cx="81248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 </a:t>
            </a:r>
            <a:r>
              <a:rPr lang="zh-CN" altLang="en-US" sz="1800" dirty="0"/>
              <a:t>基于用户的</a:t>
            </a:r>
            <a:r>
              <a:rPr lang="en-US" altLang="zh-CN" sz="1800" dirty="0"/>
              <a:t>CF</a:t>
            </a:r>
            <a:r>
              <a:rPr lang="zh-CN" altLang="en-US" sz="1800" dirty="0"/>
              <a:t>（</a:t>
            </a:r>
            <a:r>
              <a:rPr lang="en-US" altLang="zh-CN" sz="1800" dirty="0"/>
              <a:t>User CF</a:t>
            </a:r>
            <a:r>
              <a:rPr lang="zh-CN" altLang="en-US" sz="1800" dirty="0"/>
              <a:t>）</a:t>
            </a:r>
          </a:p>
          <a:p>
            <a:r>
              <a:rPr lang="zh-CN" altLang="en-US" sz="1800" dirty="0"/>
              <a:t>基于用户的 </a:t>
            </a:r>
            <a:r>
              <a:rPr lang="en-US" altLang="zh-CN" sz="1800" dirty="0"/>
              <a:t>CF </a:t>
            </a:r>
            <a:r>
              <a:rPr lang="zh-CN" altLang="en-US" sz="1800" dirty="0"/>
              <a:t>的基本思想相当简单：基于用户对物品的偏好找到相邻的邻居用户，</a:t>
            </a:r>
            <a:r>
              <a:rPr lang="zh-CN" altLang="en-US" sz="1800" dirty="0" smtClean="0"/>
              <a:t>然后将</a:t>
            </a:r>
            <a:r>
              <a:rPr lang="zh-CN" altLang="en-US" sz="1800" dirty="0"/>
              <a:t>邻居用户喜欢的推荐给当前用户。在计算上，就是将一个用户对所有物品的偏好作为一个</a:t>
            </a:r>
            <a:r>
              <a:rPr lang="zh-CN" altLang="en-US" sz="1800" dirty="0" smtClean="0"/>
              <a:t>向量</a:t>
            </a:r>
            <a:r>
              <a:rPr lang="zh-CN" altLang="en-US" sz="1800" dirty="0"/>
              <a:t>来计算用户之间的相似度，找到</a:t>
            </a:r>
            <a:r>
              <a:rPr lang="en-US" altLang="zh-CN" sz="1800" dirty="0"/>
              <a:t>K </a:t>
            </a:r>
            <a:r>
              <a:rPr lang="zh-CN" altLang="en-US" sz="1800" dirty="0"/>
              <a:t>邻居后，根据邻居的相似度权重及其对物品的偏好，</a:t>
            </a:r>
            <a:r>
              <a:rPr lang="zh-CN" altLang="en-US" sz="1800" dirty="0" smtClean="0"/>
              <a:t>预测当前</a:t>
            </a:r>
            <a:r>
              <a:rPr lang="zh-CN" altLang="en-US" sz="1800" dirty="0"/>
              <a:t>用户没有偏好的未涉及物品，计算得到一个排序的物品列表作为推荐。图</a:t>
            </a:r>
            <a:r>
              <a:rPr lang="en-US" altLang="zh-CN" sz="1800" dirty="0"/>
              <a:t>14-1 </a:t>
            </a:r>
            <a:r>
              <a:rPr lang="zh-CN" altLang="en-US" sz="1800" dirty="0"/>
              <a:t>给出了一</a:t>
            </a:r>
            <a:r>
              <a:rPr lang="zh-CN" altLang="en-US" sz="1800" dirty="0" smtClean="0"/>
              <a:t>个例子</a:t>
            </a:r>
            <a:r>
              <a:rPr lang="zh-CN" altLang="en-US" sz="1800" dirty="0"/>
              <a:t>，对于用户</a:t>
            </a:r>
            <a:r>
              <a:rPr lang="en-US" altLang="zh-CN" sz="1800" dirty="0"/>
              <a:t>A</a:t>
            </a:r>
            <a:r>
              <a:rPr lang="zh-CN" altLang="en-US" sz="1800" dirty="0"/>
              <a:t>，根据用户的历史偏好，这里只计算得到一个邻居</a:t>
            </a:r>
            <a:r>
              <a:rPr lang="en-US" altLang="zh-CN" sz="1800" dirty="0"/>
              <a:t>-</a:t>
            </a:r>
            <a:r>
              <a:rPr lang="zh-CN" altLang="en-US" sz="1800" dirty="0"/>
              <a:t>用户</a:t>
            </a:r>
            <a:r>
              <a:rPr lang="en-US" altLang="zh-CN" sz="1800" dirty="0"/>
              <a:t>C</a:t>
            </a:r>
            <a:r>
              <a:rPr lang="zh-CN" altLang="en-US" sz="1800" dirty="0"/>
              <a:t>，然后将用户</a:t>
            </a:r>
            <a:r>
              <a:rPr lang="en-US" altLang="zh-CN" sz="1800" dirty="0"/>
              <a:t>C </a:t>
            </a:r>
            <a:r>
              <a:rPr lang="zh-CN" altLang="en-US" sz="1800" dirty="0" smtClean="0"/>
              <a:t>喜欢</a:t>
            </a:r>
            <a:r>
              <a:rPr lang="zh-CN" altLang="en-US" sz="1800" dirty="0"/>
              <a:t>的物品</a:t>
            </a:r>
            <a:r>
              <a:rPr lang="en-US" altLang="zh-CN" sz="1800" dirty="0"/>
              <a:t>D </a:t>
            </a:r>
            <a:r>
              <a:rPr lang="zh-CN" altLang="en-US" sz="1800" dirty="0"/>
              <a:t>推荐给用户</a:t>
            </a:r>
            <a:r>
              <a:rPr lang="en-US" altLang="zh-CN" sz="1800" dirty="0"/>
              <a:t>A</a:t>
            </a:r>
            <a:r>
              <a:rPr lang="zh-CN" altLang="en-US" sz="1800" dirty="0" smtClean="0"/>
              <a:t>。</a:t>
            </a:r>
            <a:endParaRPr lang="zh-CN" altLang="en-US" sz="1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3861842"/>
            <a:ext cx="5172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9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 </a:t>
            </a:r>
            <a:r>
              <a:rPr lang="zh-CN" altLang="en-US" sz="1800" dirty="0"/>
              <a:t>基于物品的</a:t>
            </a:r>
            <a:r>
              <a:rPr lang="en-US" altLang="zh-CN" sz="1800" dirty="0"/>
              <a:t>CF</a:t>
            </a:r>
            <a:r>
              <a:rPr lang="zh-CN" altLang="en-US" sz="1800" dirty="0"/>
              <a:t>（</a:t>
            </a:r>
            <a:r>
              <a:rPr lang="en-US" altLang="zh-CN" sz="1800" dirty="0"/>
              <a:t>Item CF</a:t>
            </a:r>
            <a:r>
              <a:rPr lang="zh-CN" altLang="en-US" sz="1800" dirty="0"/>
              <a:t>）</a:t>
            </a:r>
          </a:p>
          <a:p>
            <a:r>
              <a:rPr lang="zh-CN" altLang="en-US" sz="1800" dirty="0"/>
              <a:t>基于物品的</a:t>
            </a:r>
            <a:r>
              <a:rPr lang="en-US" altLang="zh-CN" sz="1800" dirty="0"/>
              <a:t>CF </a:t>
            </a:r>
            <a:r>
              <a:rPr lang="zh-CN" altLang="en-US" sz="1800" dirty="0"/>
              <a:t>的原理和基于用户的</a:t>
            </a:r>
            <a:r>
              <a:rPr lang="en-US" altLang="zh-CN" sz="1800" dirty="0"/>
              <a:t>CF </a:t>
            </a:r>
            <a:r>
              <a:rPr lang="zh-CN" altLang="en-US" sz="1800" dirty="0"/>
              <a:t>类似，只是在计算邻居时采用物品本身，而不是</a:t>
            </a:r>
            <a:r>
              <a:rPr lang="zh-CN" altLang="en-US" sz="1800" dirty="0" smtClean="0"/>
              <a:t>从用户</a:t>
            </a:r>
            <a:r>
              <a:rPr lang="zh-CN" altLang="en-US" sz="1800" dirty="0"/>
              <a:t>的角度。即基于用户对物品的偏好找到相似的物品，然后根据用户的历史偏好，推荐</a:t>
            </a:r>
            <a:r>
              <a:rPr lang="zh-CN" altLang="en-US" sz="1800" dirty="0" smtClean="0"/>
              <a:t>相似</a:t>
            </a:r>
            <a:r>
              <a:rPr lang="zh-CN" altLang="en-US" sz="1800" dirty="0"/>
              <a:t>的物品给他。从计算的角度看，就是将所有用户对某个物品的偏好作为一个向量来计算物品</a:t>
            </a:r>
            <a:r>
              <a:rPr lang="zh-CN" altLang="en-US" sz="1800" dirty="0" smtClean="0"/>
              <a:t>之间</a:t>
            </a:r>
            <a:r>
              <a:rPr lang="zh-CN" altLang="en-US" sz="1800" dirty="0"/>
              <a:t>的相似度，得到物品的相似物品后，根据用户历史的偏好预测当前用户还没有表示偏好的</a:t>
            </a:r>
            <a:r>
              <a:rPr lang="zh-CN" altLang="en-US" sz="1800" dirty="0" smtClean="0"/>
              <a:t>物品</a:t>
            </a:r>
            <a:r>
              <a:rPr lang="zh-CN" altLang="en-US" sz="1800" dirty="0"/>
              <a:t>，计算得到一个排序的物品列表作为推荐。</a:t>
            </a:r>
            <a:endParaRPr lang="zh-CN" altLang="en-US" sz="1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3429794"/>
            <a:ext cx="4110312" cy="26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</a:t>
            </a:r>
            <a:r>
              <a:rPr lang="zh-CN" altLang="en-US" dirty="0"/>
              <a:t>推荐算法实现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38643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根据用户评分矩阵采用同现</a:t>
            </a:r>
            <a:r>
              <a:rPr lang="zh-CN" altLang="en-US" sz="1800" dirty="0" smtClean="0"/>
              <a:t>相似度</a:t>
            </a:r>
            <a:r>
              <a:rPr lang="zh-CN" altLang="en-US" sz="1800" dirty="0"/>
              <a:t>计算物品相似度矩阵。</a:t>
            </a:r>
            <a:endParaRPr lang="zh-CN" altLang="en-US" sz="1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50" y="2133650"/>
            <a:ext cx="69056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46" y="1590725"/>
            <a:ext cx="15525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1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782</Words>
  <Application>Microsoft Office PowerPoint</Application>
  <PresentationFormat>自定义</PresentationFormat>
  <Paragraphs>190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Spark机器学习案例实战—06</vt:lpstr>
      <vt:lpstr>概述</vt:lpstr>
      <vt:lpstr>用户评分</vt:lpstr>
      <vt:lpstr>相似度计算</vt:lpstr>
      <vt:lpstr>相似度计算</vt:lpstr>
      <vt:lpstr>相似度计算</vt:lpstr>
      <vt:lpstr>推荐计算</vt:lpstr>
      <vt:lpstr>推荐计算</vt:lpstr>
      <vt:lpstr>协同推荐算法实现</vt:lpstr>
      <vt:lpstr>协同推荐算法实现</vt:lpstr>
      <vt:lpstr>协同推荐算法实现</vt:lpstr>
      <vt:lpstr>协同推荐算法实现</vt:lpstr>
      <vt:lpstr>协同推荐算法实现</vt:lpstr>
      <vt:lpstr>源码分析</vt:lpstr>
      <vt:lpstr>源码分析</vt:lpstr>
      <vt:lpstr>实例代码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sunbow</cp:lastModifiedBy>
  <cp:revision>392</cp:revision>
  <cp:lastPrinted>2012-03-16T05:44:49Z</cp:lastPrinted>
  <dcterms:modified xsi:type="dcterms:W3CDTF">2016-10-07T06:10:22Z</dcterms:modified>
</cp:coreProperties>
</file>