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0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25" r:id="rId13"/>
    <p:sldId id="335" r:id="rId14"/>
    <p:sldId id="321" r:id="rId15"/>
    <p:sldId id="319" r:id="rId16"/>
    <p:sldId id="308" r:id="rId17"/>
    <p:sldId id="265" r:id="rId18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96552" autoAdjust="0"/>
  </p:normalViewPr>
  <p:slideViewPr>
    <p:cSldViewPr>
      <p:cViewPr>
        <p:scale>
          <a:sx n="77" d="100"/>
          <a:sy n="77" d="100"/>
        </p:scale>
        <p:origin x="-288" y="-3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  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课程   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zh-CN" dirty="0"/>
              <a:t>机器学习案例实战</a:t>
            </a:r>
            <a:r>
              <a:rPr lang="en-US" altLang="zh-CN" dirty="0"/>
              <a:t>—</a:t>
            </a:r>
            <a:r>
              <a:rPr lang="en-US" altLang="zh-CN" dirty="0" smtClean="0"/>
              <a:t>07</a:t>
            </a:r>
            <a:endParaRPr lang="zh-CN" alt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78" y="1191892"/>
            <a:ext cx="4689308" cy="4254126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决策树生成实例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20" y="1269554"/>
            <a:ext cx="94678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7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决策树生成实例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86" y="2344488"/>
            <a:ext cx="78486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106238"/>
            <a:ext cx="92297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1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557586"/>
            <a:ext cx="9639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925738"/>
            <a:ext cx="9544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6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0" y="1125538"/>
            <a:ext cx="95154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80" y="5302002"/>
            <a:ext cx="874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2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1358"/>
              </p:ext>
            </p:extLst>
          </p:nvPr>
        </p:nvGraphicFramePr>
        <p:xfrm>
          <a:off x="557734" y="981522"/>
          <a:ext cx="10729192" cy="5325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288"/>
                <a:gridCol w="1944216"/>
                <a:gridCol w="6192688"/>
              </a:tblGrid>
              <a:tr h="1985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源码分解说明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CN" sz="1200" kern="0">
                          <a:effectLst/>
                        </a:rPr>
                        <a:t>、决策树伴生对象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对象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225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1.1 </a:t>
                      </a:r>
                      <a:r>
                        <a:rPr lang="zh-CN" sz="1200" kern="0">
                          <a:effectLst/>
                        </a:rPr>
                        <a:t>训练决策树静态方法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train/trainClassifier/trainRegressor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train</a:t>
                      </a:r>
                      <a:r>
                        <a:rPr lang="zh-CN" sz="1200" kern="0">
                          <a:effectLst/>
                        </a:rPr>
                        <a:t>、</a:t>
                      </a:r>
                      <a:r>
                        <a:rPr lang="en-US" sz="1200" kern="0">
                          <a:effectLst/>
                        </a:rPr>
                        <a:t>trainClassifier</a:t>
                      </a:r>
                      <a:r>
                        <a:rPr lang="zh-CN" sz="1200" kern="0">
                          <a:effectLst/>
                        </a:rPr>
                        <a:t>、</a:t>
                      </a:r>
                      <a:r>
                        <a:rPr lang="en-US" sz="1200" kern="0">
                          <a:effectLst/>
                        </a:rPr>
                        <a:t>trainRegressor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通过设置决策树参数，新建决策树类，并执行</a:t>
                      </a: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方法进行训练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431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r>
                        <a:rPr lang="zh-CN" sz="1200" kern="0">
                          <a:effectLst/>
                        </a:rPr>
                        <a:t>、决策树类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DecisionTree</a:t>
                      </a:r>
                      <a:r>
                        <a:rPr lang="zh-CN" sz="1200" kern="0" dirty="0">
                          <a:effectLst/>
                        </a:rPr>
                        <a:t>类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870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2.1 </a:t>
                      </a:r>
                      <a:r>
                        <a:rPr lang="zh-CN" sz="1200" kern="0">
                          <a:effectLst/>
                        </a:rPr>
                        <a:t>决策树训练方法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run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类的</a:t>
                      </a: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根据决策树类的参数，新建随机森林类（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CN" sz="1200" kern="0">
                          <a:effectLst/>
                        </a:rPr>
                        <a:t>棵树的随机森林），并执行</a:t>
                      </a: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方法进行训练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r>
                        <a:rPr lang="zh-CN" sz="1200" kern="0">
                          <a:effectLst/>
                        </a:rPr>
                        <a:t>、随机森林类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RandomForest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RandomForest</a:t>
                      </a:r>
                      <a:r>
                        <a:rPr lang="zh-CN" sz="1200" kern="0">
                          <a:effectLst/>
                        </a:rPr>
                        <a:t>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870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3.1 </a:t>
                      </a:r>
                      <a:r>
                        <a:rPr lang="zh-CN" sz="1200" kern="0">
                          <a:effectLst/>
                        </a:rPr>
                        <a:t>随机森林训练方法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run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类的</a:t>
                      </a: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根据决策树类的参数，新建随机森林类，并执行</a:t>
                      </a: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方法进行训练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198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CN" sz="1200" kern="0">
                          <a:effectLst/>
                        </a:rPr>
                        <a:t>、决策树训练准备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6153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4.1</a:t>
                      </a:r>
                      <a:r>
                        <a:rPr lang="zh-CN" sz="1200" kern="0">
                          <a:effectLst/>
                        </a:rPr>
                        <a:t>建立元数据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buildMetadata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DecisionTreeMetadata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buildMetadata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建立决策树的元数据信息，包括：特征数量、样本数量、分类数量、划分数、分类特征信息、无序特征信息等；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该元数据主要用于获取每个特征分裂及对应的划分。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126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4.2</a:t>
                      </a:r>
                      <a:r>
                        <a:rPr lang="zh-CN" sz="1200" kern="0">
                          <a:effectLst/>
                        </a:rPr>
                        <a:t>查找特征的分裂及划分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findSplitsBins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findSplitsBins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找出每个特征可能出现的</a:t>
                      </a:r>
                      <a:r>
                        <a:rPr lang="en-US" sz="1200" kern="0">
                          <a:effectLst/>
                        </a:rPr>
                        <a:t>split</a:t>
                      </a:r>
                      <a:r>
                        <a:rPr lang="zh-CN" sz="1200" kern="0">
                          <a:effectLst/>
                        </a:rPr>
                        <a:t>和相应的</a:t>
                      </a:r>
                      <a:r>
                        <a:rPr lang="en-US" sz="1200" kern="0">
                          <a:effectLst/>
                        </a:rPr>
                        <a:t>bin </a:t>
                      </a: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57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4.3</a:t>
                      </a:r>
                      <a:r>
                        <a:rPr lang="zh-CN" sz="1200" kern="0">
                          <a:effectLst/>
                        </a:rPr>
                        <a:t>样本转成</a:t>
                      </a:r>
                      <a:r>
                        <a:rPr lang="en-US" sz="1200" kern="0">
                          <a:effectLst/>
                        </a:rPr>
                        <a:t>TreePoint</a:t>
                      </a:r>
                      <a:r>
                        <a:rPr lang="zh-CN" sz="1200" kern="0">
                          <a:effectLst/>
                        </a:rPr>
                        <a:t>格式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convertToTreeRDD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TreePoint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convertToTreeRDD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样本转换成树形的</a:t>
                      </a:r>
                      <a:r>
                        <a:rPr lang="en-US" sz="1200" kern="0">
                          <a:effectLst/>
                        </a:rPr>
                        <a:t>RDD</a:t>
                      </a:r>
                      <a:r>
                        <a:rPr lang="zh-CN" sz="1200" kern="0">
                          <a:effectLst/>
                        </a:rPr>
                        <a:t>类型，此时，所有样本点已经按分裂点条件分到了各自的</a:t>
                      </a:r>
                      <a:r>
                        <a:rPr lang="en-US" sz="1200" kern="0">
                          <a:effectLst/>
                        </a:rPr>
                        <a:t>bin</a:t>
                      </a:r>
                      <a:r>
                        <a:rPr lang="zh-CN" sz="1200" kern="0">
                          <a:effectLst/>
                        </a:rPr>
                        <a:t>中</a:t>
                      </a:r>
                      <a:r>
                        <a:rPr lang="en-US" sz="1200" kern="0">
                          <a:effectLst/>
                        </a:rPr>
                        <a:t>   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027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4.4</a:t>
                      </a:r>
                      <a:r>
                        <a:rPr lang="zh-CN" sz="1200" kern="0">
                          <a:effectLst/>
                        </a:rPr>
                        <a:t>样本转成</a:t>
                      </a:r>
                      <a:r>
                        <a:rPr lang="en-US" sz="1200" kern="0">
                          <a:effectLst/>
                        </a:rPr>
                        <a:t>BaggedPoint</a:t>
                      </a:r>
                      <a:r>
                        <a:rPr lang="zh-CN" sz="1200" kern="0">
                          <a:effectLst/>
                        </a:rPr>
                        <a:t>格式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convertToBaggedRDD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BaggedPoint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convertToBaggedRDD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重新封装一层，如果是随机森林，每棵树就是样本的一个子集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CN" sz="1200" kern="0">
                          <a:effectLst/>
                        </a:rPr>
                        <a:t>、决策树训练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从</a:t>
                      </a:r>
                      <a:r>
                        <a:rPr lang="en-US" sz="1200" kern="0">
                          <a:effectLst/>
                        </a:rPr>
                        <a:t>nodeQueue</a:t>
                      </a:r>
                      <a:r>
                        <a:rPr lang="zh-CN" sz="1200" kern="0">
                          <a:effectLst/>
                        </a:rPr>
                        <a:t>队列开始分裂，至到分裂完毕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5.1</a:t>
                      </a:r>
                      <a:r>
                        <a:rPr lang="zh-CN" sz="1200" kern="0">
                          <a:effectLst/>
                        </a:rPr>
                        <a:t>取得每棵树需要分裂的节点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selectNodesToSplit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RandomForest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selectNodesToSplit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5.1</a:t>
                      </a:r>
                      <a:r>
                        <a:rPr lang="zh-CN" sz="1200" kern="0">
                          <a:effectLst/>
                        </a:rPr>
                        <a:t>查找最好的分裂顺序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findBestSplits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对象</a:t>
                      </a:r>
                      <a:r>
                        <a:rPr lang="en-US" sz="1200" kern="0">
                          <a:effectLst/>
                        </a:rPr>
                        <a:t>findBestSplits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r>
                        <a:rPr lang="zh-CN" sz="1200" kern="0">
                          <a:effectLst/>
                        </a:rPr>
                        <a:t>、决策树模型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DecisionTreeModel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DecisionTreeModel</a:t>
                      </a:r>
                      <a:r>
                        <a:rPr lang="zh-CN" sz="1200" kern="0">
                          <a:effectLst/>
                        </a:rPr>
                        <a:t>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6.1 </a:t>
                      </a:r>
                      <a:r>
                        <a:rPr lang="zh-CN" sz="1200" kern="0">
                          <a:effectLst/>
                        </a:rPr>
                        <a:t>预测计算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predict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DecisionTreeModel</a:t>
                      </a:r>
                      <a:r>
                        <a:rPr lang="zh-CN" sz="1200" kern="0" dirty="0">
                          <a:effectLst/>
                        </a:rPr>
                        <a:t>类</a:t>
                      </a:r>
                      <a:r>
                        <a:rPr lang="en-US" sz="1200" kern="0" dirty="0">
                          <a:effectLst/>
                        </a:rPr>
                        <a:t>predict</a:t>
                      </a:r>
                      <a:r>
                        <a:rPr lang="zh-CN" sz="1200" kern="0" dirty="0">
                          <a:effectLst/>
                        </a:rPr>
                        <a:t>方法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sz="4400" dirty="0"/>
              <a:t>源码</a:t>
            </a:r>
            <a:r>
              <a:rPr lang="zh-CN" altLang="zh-CN" sz="4400" dirty="0" smtClean="0"/>
              <a:t>分析</a:t>
            </a:r>
            <a:r>
              <a:rPr lang="zh-CN" altLang="en-US" sz="4400" dirty="0" smtClean="0"/>
              <a:t>讲解</a:t>
            </a:r>
            <a:endParaRPr lang="en-US" altLang="zh-CN" sz="4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sz="4400" dirty="0"/>
              <a:t>实例代码</a:t>
            </a:r>
            <a:r>
              <a:rPr lang="zh-CN" altLang="en-US" sz="4400" dirty="0" smtClean="0"/>
              <a:t>讲解</a:t>
            </a:r>
            <a:endParaRPr lang="en-US" altLang="zh-CN" sz="4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决策树定义：</a:t>
            </a:r>
          </a:p>
          <a:p>
            <a:r>
              <a:rPr lang="zh-CN" altLang="en-US" dirty="0"/>
              <a:t>决策树（</a:t>
            </a:r>
            <a:r>
              <a:rPr lang="en-US" altLang="zh-CN" dirty="0"/>
              <a:t>decision tree</a:t>
            </a:r>
            <a:r>
              <a:rPr lang="zh-CN" altLang="en-US" dirty="0"/>
              <a:t>）是一个</a:t>
            </a:r>
            <a:r>
              <a:rPr lang="zh-CN" altLang="en-US" dirty="0" smtClean="0"/>
              <a:t>树结构，决策树</a:t>
            </a:r>
            <a:r>
              <a:rPr lang="zh-CN" altLang="en-US" dirty="0"/>
              <a:t>由节点和有向边组成。</a:t>
            </a:r>
            <a:endParaRPr lang="en-US" altLang="zh-CN" dirty="0"/>
          </a:p>
          <a:p>
            <a:r>
              <a:rPr lang="zh-CN" altLang="en-US" dirty="0"/>
              <a:t>节点有两种类型：内部节点和叶节点，内部节点表示一个特征或属性，叶节点表示一个类。</a:t>
            </a:r>
            <a:endParaRPr lang="en-US" altLang="zh-CN" dirty="0"/>
          </a:p>
          <a:p>
            <a:r>
              <a:rPr lang="zh-CN" altLang="en-US" dirty="0"/>
              <a:t>其每个非叶节点表示一个特征属性上的测试，每个分支代表这个特征属性在某个值域</a:t>
            </a:r>
            <a:r>
              <a:rPr lang="zh-CN" altLang="en-US" dirty="0" smtClean="0"/>
              <a:t>上的输出。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38" y="3141762"/>
            <a:ext cx="51720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决策树</a:t>
            </a:r>
            <a:r>
              <a:rPr lang="zh-CN" altLang="en-US" dirty="0" smtClean="0"/>
              <a:t>学习过程：</a:t>
            </a:r>
            <a:endParaRPr lang="zh-CN" altLang="zh-CN" dirty="0"/>
          </a:p>
          <a:p>
            <a:r>
              <a:rPr lang="zh-CN" altLang="en-US" dirty="0" smtClean="0"/>
              <a:t>决策树</a:t>
            </a:r>
            <a:r>
              <a:rPr lang="zh-CN" altLang="en-US" dirty="0"/>
              <a:t>学习的本质是从训练数据集上归纳出一组分类规则，通常采用启发式的</a:t>
            </a:r>
            <a:r>
              <a:rPr lang="zh-CN" altLang="en-US" dirty="0" smtClean="0"/>
              <a:t>方法：局部最优。</a:t>
            </a:r>
            <a:endParaRPr lang="en-US" altLang="zh-CN" dirty="0" smtClean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做法就是，每次选择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时</a:t>
            </a:r>
            <a:r>
              <a:rPr lang="zh-CN" altLang="en-US" dirty="0"/>
              <a:t>，都挑选当前条件下最优的那个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作为</a:t>
            </a:r>
            <a:r>
              <a:rPr lang="zh-CN" altLang="en-US" dirty="0"/>
              <a:t>划分</a:t>
            </a:r>
            <a:r>
              <a:rPr lang="zh-CN" altLang="en-US" dirty="0" smtClean="0"/>
              <a:t>规则</a:t>
            </a:r>
            <a:r>
              <a:rPr lang="zh-CN" altLang="en-US" dirty="0"/>
              <a:t>，即局部最优的</a:t>
            </a:r>
            <a:r>
              <a:rPr lang="en-US" altLang="zh-CN" dirty="0"/>
              <a:t>feature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决策树</a:t>
            </a:r>
            <a:r>
              <a:rPr lang="zh-CN" altLang="en-US" dirty="0"/>
              <a:t>学习通常分为</a:t>
            </a:r>
            <a:r>
              <a:rPr lang="en-US" altLang="zh-CN" dirty="0"/>
              <a:t>3 </a:t>
            </a:r>
            <a:r>
              <a:rPr lang="zh-CN" altLang="en-US" dirty="0"/>
              <a:t>个步骤：特征选择、决策树生成和决策树</a:t>
            </a:r>
            <a:r>
              <a:rPr lang="zh-CN" altLang="en-US" dirty="0" smtClean="0"/>
              <a:t>的修剪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78" y="3631679"/>
            <a:ext cx="51720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3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选择特征的标准是找出局部最优的特征 ，判断一个特征对于当前数据集的分类效果。</a:t>
            </a:r>
            <a:r>
              <a:rPr lang="zh-CN" altLang="en-US" dirty="0" smtClean="0"/>
              <a:t>也就是</a:t>
            </a:r>
            <a:r>
              <a:rPr lang="zh-CN" altLang="en-US" dirty="0"/>
              <a:t>按照这个特征进行分类后，数据集是否更加有序（不同分类的数据被尽量分开）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衡量节点数据集合的有序性（纯度）有：</a:t>
            </a:r>
          </a:p>
          <a:p>
            <a:pPr marL="0" indent="0">
              <a:buNone/>
            </a:pPr>
            <a:r>
              <a:rPr lang="zh-CN" altLang="en-US" dirty="0" smtClean="0"/>
              <a:t></a:t>
            </a:r>
            <a:r>
              <a:rPr lang="zh-CN" altLang="en-US" dirty="0"/>
              <a:t> </a:t>
            </a:r>
            <a:r>
              <a:rPr lang="zh-CN" altLang="en-US" dirty="0" smtClean="0"/>
              <a:t>熵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 </a:t>
            </a:r>
            <a:r>
              <a:rPr lang="zh-CN" altLang="en-US" dirty="0" smtClean="0"/>
              <a:t>基</a:t>
            </a:r>
            <a:r>
              <a:rPr lang="zh-CN" altLang="en-US" dirty="0"/>
              <a:t>尼</a:t>
            </a:r>
          </a:p>
          <a:p>
            <a:pPr marL="0" indent="0">
              <a:buNone/>
            </a:pPr>
            <a:r>
              <a:rPr lang="zh-CN" altLang="en-US" dirty="0"/>
              <a:t> </a:t>
            </a:r>
            <a:r>
              <a:rPr lang="zh-CN" altLang="en-US" dirty="0" smtClean="0"/>
              <a:t>方差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</a:t>
            </a:r>
            <a:r>
              <a:rPr lang="zh-CN" altLang="en-US" dirty="0"/>
              <a:t>择：熵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1341562"/>
            <a:ext cx="9410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2925738"/>
            <a:ext cx="98298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53" y="4419972"/>
            <a:ext cx="101060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4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</a:t>
            </a:r>
            <a:r>
              <a:rPr lang="zh-CN" altLang="en-US" dirty="0"/>
              <a:t>择：熵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1451351"/>
            <a:ext cx="77057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1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</a:t>
            </a:r>
            <a:r>
              <a:rPr lang="zh-CN" altLang="en-US" dirty="0"/>
              <a:t>择：熵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413570"/>
            <a:ext cx="94488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7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</a:t>
            </a:r>
            <a:r>
              <a:rPr lang="zh-CN" altLang="en-US" dirty="0"/>
              <a:t>择：熵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34" y="1341562"/>
            <a:ext cx="9286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44" y="3188970"/>
            <a:ext cx="86963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9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18" y="235684"/>
            <a:ext cx="8856984" cy="261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18" y="2781722"/>
            <a:ext cx="8496944" cy="358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8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7007</TotalTime>
  <Words>430</Words>
  <Application>Microsoft Office PowerPoint</Application>
  <PresentationFormat>自定义</PresentationFormat>
  <Paragraphs>189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Spark机器学习案例实战—07</vt:lpstr>
      <vt:lpstr>决策树</vt:lpstr>
      <vt:lpstr>决策树</vt:lpstr>
      <vt:lpstr>特征选择</vt:lpstr>
      <vt:lpstr>特征选择：熵</vt:lpstr>
      <vt:lpstr>特征选择：熵</vt:lpstr>
      <vt:lpstr>特征选择：熵</vt:lpstr>
      <vt:lpstr>特征选择：熵</vt:lpstr>
      <vt:lpstr>ID3算法</vt:lpstr>
      <vt:lpstr>决策树生成实例</vt:lpstr>
      <vt:lpstr>决策树生成实例</vt:lpstr>
      <vt:lpstr>源码分析</vt:lpstr>
      <vt:lpstr>源码分析</vt:lpstr>
      <vt:lpstr>源码分析</vt:lpstr>
      <vt:lpstr>源码分析</vt:lpstr>
      <vt:lpstr>实例代码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sunbow</cp:lastModifiedBy>
  <cp:revision>373</cp:revision>
  <cp:lastPrinted>2012-03-16T05:44:49Z</cp:lastPrinted>
  <dcterms:modified xsi:type="dcterms:W3CDTF">2016-10-07T03:45:29Z</dcterms:modified>
</cp:coreProperties>
</file>