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265" r:id="rId15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48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课程 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graphx-programming-guide.html" TargetMode="External"/><Relationship Id="rId2" Type="http://schemas.openxmlformats.org/officeDocument/2006/relationships/hyperlink" Target="http://spark.apache.org/docs/latest/mllib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park.apache.org/docs/latest/api/scala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机器学习案例实战</a:t>
            </a:r>
            <a:r>
              <a:rPr lang="en-US" altLang="zh-CN" dirty="0"/>
              <a:t>—</a:t>
            </a:r>
            <a:r>
              <a:rPr lang="en-US" altLang="zh-CN" dirty="0" smtClean="0"/>
              <a:t>08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2" descr="http://ww1.sinaimg.cn/mw690/b254dc71jw1ewv6qlsgzej20g405y3z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89" y="2006699"/>
            <a:ext cx="6480721" cy="2391163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zh-CN" altLang="en-US" dirty="0"/>
              <a:t>（</a:t>
            </a:r>
            <a:r>
              <a:rPr lang="en-US" altLang="zh-CN" dirty="0"/>
              <a:t>window</a:t>
            </a:r>
            <a:r>
              <a:rPr lang="zh-CN" altLang="en-US" dirty="0" smtClean="0"/>
              <a:t>）算子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http://spark.apache.org/docs/latest/img/streaming-dstream-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197546"/>
            <a:ext cx="94678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zh-CN" altLang="en-US" dirty="0"/>
              <a:t>（</a:t>
            </a:r>
            <a:r>
              <a:rPr lang="en-US" altLang="zh-CN" dirty="0"/>
              <a:t>window</a:t>
            </a:r>
            <a:r>
              <a:rPr lang="zh-CN" altLang="en-US" dirty="0" smtClean="0"/>
              <a:t>）算子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26" y="1114425"/>
            <a:ext cx="70294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9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zh-CN" altLang="en-US" dirty="0"/>
              <a:t>（</a:t>
            </a:r>
            <a:r>
              <a:rPr lang="en-US" altLang="zh-CN" dirty="0"/>
              <a:t>window</a:t>
            </a:r>
            <a:r>
              <a:rPr lang="zh-CN" altLang="en-US" dirty="0" smtClean="0"/>
              <a:t>）算子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069082"/>
            <a:ext cx="69818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实例代码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9722" y="4149874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支持从多种数据源提取数据，如：</a:t>
            </a:r>
            <a:r>
              <a:rPr lang="en-US" altLang="zh-CN" sz="2000" dirty="0">
                <a:latin typeface="+mn-ea"/>
                <a:ea typeface="+mn-ea"/>
              </a:rPr>
              <a:t>Kafka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Flume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Twitter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 err="1">
                <a:latin typeface="+mn-ea"/>
                <a:ea typeface="+mn-ea"/>
              </a:rPr>
              <a:t>ZeroMQ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Kinesis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处理复杂的算法，如：</a:t>
            </a:r>
            <a:r>
              <a:rPr lang="en-US" altLang="zh-CN" sz="2000" dirty="0">
                <a:latin typeface="+mn-ea"/>
                <a:ea typeface="+mn-ea"/>
              </a:rPr>
              <a:t>map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reduce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join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window</a:t>
            </a:r>
            <a:r>
              <a:rPr lang="zh-CN" altLang="en-US" sz="2000" dirty="0">
                <a:latin typeface="+mn-ea"/>
                <a:ea typeface="+mn-ea"/>
              </a:rPr>
              <a:t>等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可以将</a:t>
            </a:r>
            <a:r>
              <a:rPr lang="en-US" altLang="zh-CN" sz="2000" dirty="0">
                <a:latin typeface="+mn-ea"/>
                <a:ea typeface="+mn-ea"/>
              </a:rPr>
              <a:t>Spark</a:t>
            </a:r>
            <a:r>
              <a:rPr lang="zh-CN" altLang="en-US" sz="2000" dirty="0">
                <a:latin typeface="+mn-ea"/>
                <a:ea typeface="+mn-ea"/>
              </a:rPr>
              <a:t>的机器学习（</a:t>
            </a:r>
            <a:r>
              <a:rPr lang="en-US" altLang="zh-CN" sz="2000" dirty="0">
                <a:latin typeface="+mn-ea"/>
                <a:ea typeface="+mn-ea"/>
                <a:hlinkClick r:id="rId2"/>
              </a:rPr>
              <a:t>machine learning</a:t>
            </a:r>
            <a:r>
              <a:rPr lang="zh-CN" altLang="en-US" sz="2000" dirty="0">
                <a:latin typeface="+mn-ea"/>
                <a:ea typeface="+mn-ea"/>
              </a:rPr>
              <a:t>） 和 图计算（</a:t>
            </a:r>
            <a:r>
              <a:rPr lang="en-US" altLang="zh-CN" sz="2000" dirty="0">
                <a:latin typeface="+mn-ea"/>
                <a:ea typeface="+mn-ea"/>
                <a:hlinkClick r:id="rId3"/>
              </a:rPr>
              <a:t>graph processing</a:t>
            </a:r>
            <a:r>
              <a:rPr lang="zh-CN" altLang="en-US" sz="2000" dirty="0">
                <a:latin typeface="+mn-ea"/>
                <a:ea typeface="+mn-ea"/>
              </a:rPr>
              <a:t>）的算法应用于</a:t>
            </a:r>
            <a:r>
              <a:rPr lang="en-US" altLang="zh-CN" sz="2000" dirty="0">
                <a:latin typeface="+mn-ea"/>
                <a:ea typeface="+mn-ea"/>
              </a:rPr>
              <a:t>Spark Streaming</a:t>
            </a:r>
            <a:r>
              <a:rPr lang="zh-CN" altLang="en-US" sz="2000" dirty="0">
                <a:latin typeface="+mn-ea"/>
                <a:ea typeface="+mn-ea"/>
              </a:rPr>
              <a:t>的数据流当中</a:t>
            </a:r>
          </a:p>
        </p:txBody>
      </p:sp>
      <p:pic>
        <p:nvPicPr>
          <p:cNvPr id="13" name="Picture 2" descr="http://ww1.sinaimg.cn/mw690/b254dc71jw1ewv6qlsgzej20g405y3z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50" y="1341562"/>
            <a:ext cx="6784413" cy="2503215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9722" y="3573810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Spark Streaming</a:t>
            </a:r>
            <a:r>
              <a:rPr lang="zh-CN" altLang="en-US" sz="2000" dirty="0">
                <a:latin typeface="+mn-ea"/>
                <a:ea typeface="+mn-ea"/>
              </a:rPr>
              <a:t>从实时数据流接入数据，再将其划分为一个个小批量供后续</a:t>
            </a:r>
            <a:r>
              <a:rPr lang="en-US" altLang="zh-CN" sz="2000" dirty="0">
                <a:latin typeface="+mn-ea"/>
                <a:ea typeface="+mn-ea"/>
              </a:rPr>
              <a:t>Spark engine</a:t>
            </a:r>
            <a:r>
              <a:rPr lang="zh-CN" altLang="en-US" sz="2000" dirty="0">
                <a:latin typeface="+mn-ea"/>
                <a:ea typeface="+mn-ea"/>
              </a:rPr>
              <a:t>处理，所以实际上，</a:t>
            </a:r>
            <a:r>
              <a:rPr lang="en-US" altLang="zh-CN" sz="2000" dirty="0">
                <a:latin typeface="+mn-ea"/>
                <a:ea typeface="+mn-ea"/>
              </a:rPr>
              <a:t>Spark Streaming</a:t>
            </a:r>
            <a:r>
              <a:rPr lang="zh-CN" altLang="en-US" sz="2000" dirty="0">
                <a:latin typeface="+mn-ea"/>
                <a:ea typeface="+mn-ea"/>
              </a:rPr>
              <a:t>是按一个个小批量来处理数据流</a:t>
            </a:r>
            <a:r>
              <a:rPr lang="zh-CN" altLang="en-US" sz="2000" dirty="0" smtClean="0">
                <a:latin typeface="+mn-ea"/>
                <a:ea typeface="+mn-ea"/>
              </a:rPr>
              <a:t>的。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其实在内部，一个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就是包含了一系列</a:t>
            </a:r>
            <a:r>
              <a:rPr lang="en-US" altLang="zh-CN" sz="2000" dirty="0">
                <a:latin typeface="+mn-ea"/>
                <a:ea typeface="+mn-ea"/>
                <a:hlinkClick r:id="rId2"/>
              </a:rPr>
              <a:t>RDDs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026" name="Picture 2" descr="http://spark.apache.org/docs/latest/img/streaming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" y="1184945"/>
            <a:ext cx="102012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StreamingContext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9722" y="1485578"/>
            <a:ext cx="11305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+mn-ea"/>
                <a:ea typeface="+mn-ea"/>
              </a:rPr>
              <a:t>val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conf</a:t>
            </a:r>
            <a:r>
              <a:rPr lang="en-US" altLang="zh-CN" sz="2000" dirty="0">
                <a:latin typeface="+mn-ea"/>
                <a:ea typeface="+mn-ea"/>
              </a:rPr>
              <a:t> = new </a:t>
            </a:r>
            <a:r>
              <a:rPr lang="en-US" altLang="zh-CN" sz="2000" dirty="0" err="1">
                <a:latin typeface="+mn-ea"/>
                <a:ea typeface="+mn-ea"/>
              </a:rPr>
              <a:t>SparkConf</a:t>
            </a:r>
            <a:r>
              <a:rPr lang="en-US" altLang="zh-CN" sz="2000" dirty="0">
                <a:latin typeface="+mn-ea"/>
                <a:ea typeface="+mn-ea"/>
              </a:rPr>
              <a:t>().</a:t>
            </a:r>
            <a:r>
              <a:rPr lang="en-US" altLang="zh-CN" sz="2000" dirty="0" err="1">
                <a:latin typeface="+mn-ea"/>
                <a:ea typeface="+mn-ea"/>
              </a:rPr>
              <a:t>setAppName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appName</a:t>
            </a:r>
            <a:r>
              <a:rPr lang="en-US" altLang="zh-CN" sz="2000" dirty="0">
                <a:latin typeface="+mn-ea"/>
                <a:ea typeface="+mn-ea"/>
              </a:rPr>
              <a:t>).</a:t>
            </a:r>
            <a:r>
              <a:rPr lang="en-US" altLang="zh-CN" sz="2000" dirty="0" err="1">
                <a:latin typeface="+mn-ea"/>
                <a:ea typeface="+mn-ea"/>
              </a:rPr>
              <a:t>setMaster</a:t>
            </a:r>
            <a:r>
              <a:rPr lang="en-US" altLang="zh-CN" sz="2000" dirty="0">
                <a:latin typeface="+mn-ea"/>
                <a:ea typeface="+mn-ea"/>
              </a:rPr>
              <a:t>(master) 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ssc</a:t>
            </a:r>
            <a:r>
              <a:rPr lang="en-US" altLang="zh-CN" sz="2000" dirty="0">
                <a:latin typeface="+mn-ea"/>
                <a:ea typeface="+mn-ea"/>
              </a:rPr>
              <a:t> = new </a:t>
            </a:r>
            <a:r>
              <a:rPr lang="en-US" altLang="zh-CN" sz="2000" dirty="0" err="1">
                <a:latin typeface="+mn-ea"/>
                <a:ea typeface="+mn-ea"/>
              </a:rPr>
              <a:t>StreamingContext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conf</a:t>
            </a:r>
            <a:r>
              <a:rPr lang="en-US" altLang="zh-CN" sz="2000" dirty="0">
                <a:latin typeface="+mn-ea"/>
                <a:ea typeface="+mn-ea"/>
              </a:rPr>
              <a:t>, Seconds(1</a:t>
            </a:r>
            <a:r>
              <a:rPr lang="en-US" altLang="zh-CN" sz="2000" dirty="0" smtClean="0">
                <a:latin typeface="+mn-ea"/>
                <a:ea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+mn-ea"/>
                <a:ea typeface="+mn-ea"/>
              </a:rPr>
              <a:t>val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sc</a:t>
            </a:r>
            <a:r>
              <a:rPr lang="en-US" altLang="zh-CN" sz="2000" dirty="0">
                <a:latin typeface="+mn-ea"/>
                <a:ea typeface="+mn-ea"/>
              </a:rPr>
              <a:t> = ... // </a:t>
            </a:r>
            <a:r>
              <a:rPr lang="zh-CN" altLang="en-US" sz="2000" dirty="0">
                <a:latin typeface="+mn-ea"/>
                <a:ea typeface="+mn-ea"/>
              </a:rPr>
              <a:t>已有</a:t>
            </a:r>
            <a:r>
              <a:rPr lang="zh-CN" altLang="en-US" sz="2000" dirty="0" smtClean="0">
                <a:latin typeface="+mn-ea"/>
                <a:ea typeface="+mn-ea"/>
              </a:rPr>
              <a:t>的</a:t>
            </a:r>
            <a:r>
              <a:rPr lang="en-US" altLang="zh-CN" sz="2000" dirty="0" err="1" smtClean="0">
                <a:latin typeface="+mn-ea"/>
                <a:ea typeface="+mn-ea"/>
              </a:rPr>
              <a:t>SparkContext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  <a:ea typeface="+mn-ea"/>
              </a:rPr>
              <a:t>val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ssc</a:t>
            </a:r>
            <a:r>
              <a:rPr lang="en-US" altLang="zh-CN" sz="2000" dirty="0">
                <a:latin typeface="+mn-ea"/>
                <a:ea typeface="+mn-ea"/>
              </a:rPr>
              <a:t> = new </a:t>
            </a:r>
            <a:r>
              <a:rPr lang="en-US" altLang="zh-CN" sz="2000" dirty="0" err="1">
                <a:latin typeface="+mn-ea"/>
                <a:ea typeface="+mn-ea"/>
              </a:rPr>
              <a:t>StreamingContext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sc</a:t>
            </a:r>
            <a:r>
              <a:rPr lang="en-US" altLang="zh-CN" sz="2000" dirty="0">
                <a:latin typeface="+mn-ea"/>
                <a:ea typeface="+mn-ea"/>
              </a:rPr>
              <a:t>, Seconds(1))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StreamingContext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9722" y="1485578"/>
            <a:ext cx="11305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创建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对象，并定义好输入数据源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zh-CN" altLang="en-US" sz="20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  <a:ea typeface="+mn-ea"/>
              </a:rPr>
              <a:t>基于数据源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定义好计算逻辑和输出。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  <a:ea typeface="+mn-ea"/>
              </a:rPr>
              <a:t>调用</a:t>
            </a:r>
            <a:r>
              <a:rPr lang="en-US" altLang="zh-CN" sz="2000" dirty="0" err="1">
                <a:latin typeface="+mn-ea"/>
                <a:ea typeface="+mn-ea"/>
              </a:rPr>
              <a:t>streamingContext.start</a:t>
            </a:r>
            <a:r>
              <a:rPr lang="en-US" altLang="zh-CN" sz="2000" dirty="0">
                <a:latin typeface="+mn-ea"/>
                <a:ea typeface="+mn-ea"/>
              </a:rPr>
              <a:t>() </a:t>
            </a:r>
            <a:r>
              <a:rPr lang="zh-CN" altLang="en-US" sz="2000" dirty="0">
                <a:latin typeface="+mn-ea"/>
                <a:ea typeface="+mn-ea"/>
              </a:rPr>
              <a:t>启动接收并处理数据。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  <a:ea typeface="+mn-ea"/>
              </a:rPr>
              <a:t>调用</a:t>
            </a:r>
            <a:r>
              <a:rPr lang="en-US" altLang="zh-CN" sz="2000" dirty="0" err="1">
                <a:latin typeface="+mn-ea"/>
                <a:ea typeface="+mn-ea"/>
              </a:rPr>
              <a:t>streamingContext.awaitTermination</a:t>
            </a:r>
            <a:r>
              <a:rPr lang="en-US" altLang="zh-CN" sz="2000" dirty="0">
                <a:latin typeface="+mn-ea"/>
                <a:ea typeface="+mn-ea"/>
              </a:rPr>
              <a:t>() </a:t>
            </a:r>
            <a:r>
              <a:rPr lang="zh-CN" altLang="en-US" sz="2000" dirty="0">
                <a:latin typeface="+mn-ea"/>
                <a:ea typeface="+mn-ea"/>
              </a:rPr>
              <a:t>等待流式处理结束（不管是手动结束，还是发生异常错误）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  <a:ea typeface="+mn-ea"/>
              </a:rPr>
              <a:t>你可以主动调用 </a:t>
            </a:r>
            <a:r>
              <a:rPr lang="en-US" altLang="zh-CN" sz="2000" dirty="0" err="1">
                <a:latin typeface="+mn-ea"/>
                <a:ea typeface="+mn-ea"/>
              </a:rPr>
              <a:t>streamingContext.stop</a:t>
            </a:r>
            <a:r>
              <a:rPr lang="en-US" altLang="zh-CN" sz="2000" dirty="0">
                <a:latin typeface="+mn-ea"/>
                <a:ea typeface="+mn-ea"/>
              </a:rPr>
              <a:t>() </a:t>
            </a:r>
            <a:r>
              <a:rPr lang="zh-CN" altLang="en-US" sz="2000" dirty="0">
                <a:latin typeface="+mn-ea"/>
                <a:ea typeface="+mn-ea"/>
              </a:rPr>
              <a:t>来手动停止处理流程。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9742" y="4563709"/>
            <a:ext cx="1130525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内部是由一系列连续的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组成的，每个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都是不可变、分布式的数据</a:t>
            </a:r>
            <a:r>
              <a:rPr lang="zh-CN" altLang="en-US" sz="2000" dirty="0" smtClean="0">
                <a:latin typeface="+mn-ea"/>
                <a:ea typeface="+mn-ea"/>
              </a:rPr>
              <a:t>集。</a:t>
            </a:r>
            <a:r>
              <a:rPr lang="zh-CN" altLang="en-US" sz="2000" dirty="0">
                <a:latin typeface="+mn-ea"/>
                <a:ea typeface="+mn-ea"/>
              </a:rPr>
              <a:t>每个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都包含了特定时间间隔内的一批数据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://spark.apache.org/docs/latest/img/streaming-d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31727"/>
            <a:ext cx="10391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726" y="4365898"/>
            <a:ext cx="11305256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+mn-ea"/>
                <a:ea typeface="+mn-ea"/>
              </a:rPr>
              <a:t>任何</a:t>
            </a:r>
            <a:r>
              <a:rPr lang="zh-CN" altLang="en-US" sz="2000" dirty="0">
                <a:latin typeface="+mn-ea"/>
                <a:ea typeface="+mn-ea"/>
              </a:rPr>
              <a:t>作用于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的算子，其实都会被转化为对其内部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的操作。例如，在前面的例子中，我们将 </a:t>
            </a:r>
            <a:r>
              <a:rPr lang="en-US" altLang="zh-CN" sz="2000" dirty="0">
                <a:latin typeface="+mn-ea"/>
                <a:ea typeface="+mn-ea"/>
              </a:rPr>
              <a:t>lines </a:t>
            </a:r>
            <a:r>
              <a:rPr lang="zh-CN" altLang="en-US" sz="2000" dirty="0">
                <a:latin typeface="+mn-ea"/>
                <a:ea typeface="+mn-ea"/>
              </a:rPr>
              <a:t>这个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转成</a:t>
            </a:r>
            <a:r>
              <a:rPr lang="en-US" altLang="zh-CN" sz="2000" dirty="0">
                <a:latin typeface="+mn-ea"/>
                <a:ea typeface="+mn-ea"/>
              </a:rPr>
              <a:t>words 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对象，其实作用于</a:t>
            </a:r>
            <a:r>
              <a:rPr lang="en-US" altLang="zh-CN" sz="2000" dirty="0">
                <a:latin typeface="+mn-ea"/>
                <a:ea typeface="+mn-ea"/>
              </a:rPr>
              <a:t>lines</a:t>
            </a:r>
            <a:r>
              <a:rPr lang="zh-CN" altLang="en-US" sz="2000" dirty="0">
                <a:latin typeface="+mn-ea"/>
                <a:ea typeface="+mn-ea"/>
              </a:rPr>
              <a:t>上的</a:t>
            </a:r>
            <a:r>
              <a:rPr lang="en-US" altLang="zh-CN" sz="2000" dirty="0" err="1">
                <a:latin typeface="+mn-ea"/>
                <a:ea typeface="+mn-ea"/>
              </a:rPr>
              <a:t>flatMap</a:t>
            </a:r>
            <a:r>
              <a:rPr lang="zh-CN" altLang="en-US" sz="2000" dirty="0">
                <a:latin typeface="+mn-ea"/>
                <a:ea typeface="+mn-ea"/>
              </a:rPr>
              <a:t>算子，会施加于</a:t>
            </a:r>
            <a:r>
              <a:rPr lang="en-US" altLang="zh-CN" sz="2000" dirty="0">
                <a:latin typeface="+mn-ea"/>
                <a:ea typeface="+mn-ea"/>
              </a:rPr>
              <a:t>lines</a:t>
            </a:r>
            <a:r>
              <a:rPr lang="zh-CN" altLang="en-US" sz="2000" dirty="0">
                <a:latin typeface="+mn-ea"/>
                <a:ea typeface="+mn-ea"/>
              </a:rPr>
              <a:t>中的每个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上，并生成新的对应的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，而这些新生成的</a:t>
            </a:r>
            <a:r>
              <a:rPr lang="en-US" altLang="zh-CN" sz="2000" dirty="0">
                <a:latin typeface="+mn-ea"/>
                <a:ea typeface="+mn-ea"/>
              </a:rPr>
              <a:t>RDD</a:t>
            </a:r>
            <a:r>
              <a:rPr lang="zh-CN" altLang="en-US" sz="2000" dirty="0">
                <a:latin typeface="+mn-ea"/>
                <a:ea typeface="+mn-ea"/>
              </a:rPr>
              <a:t>对象就组成了</a:t>
            </a:r>
            <a:r>
              <a:rPr lang="en-US" altLang="zh-CN" sz="2000" dirty="0">
                <a:latin typeface="+mn-ea"/>
                <a:ea typeface="+mn-ea"/>
              </a:rPr>
              <a:t>words</a:t>
            </a:r>
            <a:r>
              <a:rPr lang="zh-CN" altLang="en-US" sz="2000" dirty="0">
                <a:latin typeface="+mn-ea"/>
                <a:ea typeface="+mn-ea"/>
              </a:rPr>
              <a:t>这个</a:t>
            </a:r>
            <a:r>
              <a:rPr lang="en-US" altLang="zh-CN" sz="2000" dirty="0" err="1">
                <a:latin typeface="+mn-ea"/>
                <a:ea typeface="+mn-ea"/>
              </a:rPr>
              <a:t>DStream</a:t>
            </a:r>
            <a:r>
              <a:rPr lang="zh-CN" altLang="en-US" sz="2000" dirty="0">
                <a:latin typeface="+mn-ea"/>
                <a:ea typeface="+mn-ea"/>
              </a:rPr>
              <a:t>对象。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://spark.apache.org/docs/latest/img/streaming-dstream-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7" y="909514"/>
            <a:ext cx="103917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098798"/>
            <a:ext cx="70675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6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DStreams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AutoShape 2" descr="http://spark.apache.org/docs/latest/img/streaming-dstr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509713"/>
            <a:ext cx="70008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334</Words>
  <Application>Microsoft Office PowerPoint</Application>
  <PresentationFormat>自定义</PresentationFormat>
  <Paragraphs>38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Spark机器学习案例实战—08</vt:lpstr>
      <vt:lpstr>概述</vt:lpstr>
      <vt:lpstr>概述</vt:lpstr>
      <vt:lpstr>StreamingContext</vt:lpstr>
      <vt:lpstr>StreamingContext</vt:lpstr>
      <vt:lpstr>DStreams</vt:lpstr>
      <vt:lpstr>DStreams</vt:lpstr>
      <vt:lpstr>DStreams</vt:lpstr>
      <vt:lpstr>DStreams</vt:lpstr>
      <vt:lpstr>窗口（window）算子</vt:lpstr>
      <vt:lpstr>窗口（window）算子</vt:lpstr>
      <vt:lpstr>窗口（window）算子</vt:lpstr>
      <vt:lpstr>实例代码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sunbow</cp:lastModifiedBy>
  <cp:revision>376</cp:revision>
  <cp:lastPrinted>2012-03-16T05:44:49Z</cp:lastPrinted>
  <dcterms:modified xsi:type="dcterms:W3CDTF">2016-10-07T03:51:01Z</dcterms:modified>
</cp:coreProperties>
</file>