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1" r:id="rId2"/>
    <p:sldMasterId id="2147483663" r:id="rId3"/>
  </p:sldMasterIdLst>
  <p:notesMasterIdLst>
    <p:notesMasterId r:id="rId45"/>
  </p:notesMasterIdLst>
  <p:sldIdLst>
    <p:sldId id="258" r:id="rId4"/>
    <p:sldId id="290" r:id="rId5"/>
    <p:sldId id="29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01" r:id="rId32"/>
    <p:sldId id="274" r:id="rId33"/>
    <p:sldId id="311" r:id="rId34"/>
    <p:sldId id="325" r:id="rId35"/>
    <p:sldId id="303" r:id="rId36"/>
    <p:sldId id="304" r:id="rId37"/>
    <p:sldId id="305" r:id="rId38"/>
    <p:sldId id="302" r:id="rId39"/>
    <p:sldId id="287" r:id="rId40"/>
    <p:sldId id="281" r:id="rId41"/>
    <p:sldId id="312" r:id="rId42"/>
    <p:sldId id="313" r:id="rId43"/>
    <p:sldId id="289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3BB7ADF-3968-49CD-9A4A-2DCA7E381966}">
          <p14:sldIdLst>
            <p14:sldId id="258"/>
          </p14:sldIdLst>
        </p14:section>
        <p14:section name="Linxu Instructions" id="{2FD7C50B-04F1-094F-8E3E-972691A1B580}">
          <p14:sldIdLst>
            <p14:sldId id="290"/>
            <p14:sldId id="291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Data structure" id="{1CBFCC4E-AB2A-4B49-82D5-1F0C033CC7F1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Pintos Install" id="{498CBCB2-EAA1-3946-B812-AA226545248C}">
          <p14:sldIdLst>
            <p14:sldId id="301"/>
            <p14:sldId id="274"/>
            <p14:sldId id="311"/>
            <p14:sldId id="325"/>
            <p14:sldId id="303"/>
            <p14:sldId id="304"/>
            <p14:sldId id="305"/>
            <p14:sldId id="302"/>
            <p14:sldId id="287"/>
            <p14:sldId id="281"/>
            <p14:sldId id="312"/>
            <p14:sldId id="313"/>
            <p14:sldId id="289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A55"/>
    <a:srgbClr val="BA6815"/>
    <a:srgbClr val="1F407F"/>
    <a:srgbClr val="E57300"/>
    <a:srgbClr val="F1B9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4" autoAdjust="0"/>
    <p:restoredTop sz="94619"/>
  </p:normalViewPr>
  <p:slideViewPr>
    <p:cSldViewPr snapToGrid="0">
      <p:cViewPr varScale="1">
        <p:scale>
          <a:sx n="122" d="100"/>
          <a:sy n="122" d="100"/>
        </p:scale>
        <p:origin x="-149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D5A97-6229-445C-BD2C-F18877D982C6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159E7-2790-4F78-8D56-B17DFDA04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0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en-US" altLang="ko-KR" baseline="0" dirty="0"/>
              <a:t> 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566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267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432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329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357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148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413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582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8652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802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167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954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2173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847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8472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976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6440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11583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95809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3394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98964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159E7-2790-4F78-8D56-B17DFDA0432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857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45366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8767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184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405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901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5085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9261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830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156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=""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=""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=""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=""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30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29233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="" xmlns:a16="http://schemas.microsoft.com/office/drawing/2014/main" id="{A9A6B6B7-B0F4-4134-B47C-674FA49A8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4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0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9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4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9B49277A-5D9B-40DC-87F5-A8B7D01A7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15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nford.edu/class/cs140/projects/index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anford.edu/class/cs140/projects/pintos/pintos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22CDD44A-354C-B247-83C2-DE01789B8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0" y="1805404"/>
            <a:ext cx="4572000" cy="421322"/>
          </a:xfrm>
        </p:spPr>
        <p:txBody>
          <a:bodyPr/>
          <a:lstStyle/>
          <a:p>
            <a:r>
              <a:rPr lang="en-US" dirty="0"/>
              <a:t>[CSE4070]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05C46797-0C56-4E4A-8C79-61E58BF666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5056" y="5570275"/>
            <a:ext cx="1101888" cy="502056"/>
          </a:xfrm>
        </p:spPr>
        <p:txBody>
          <a:bodyPr/>
          <a:lstStyle/>
          <a:p>
            <a:r>
              <a:rPr lang="en-US" sz="1600"/>
              <a:t>Fall </a:t>
            </a:r>
            <a:r>
              <a:rPr lang="en-US" sz="1600" smtClean="0"/>
              <a:t>2021</a:t>
            </a:r>
            <a:endParaRPr lang="en-US" sz="16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7A768891-484B-4C46-8CE7-1075E0BA67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42629" y="3803185"/>
            <a:ext cx="2706742" cy="514954"/>
          </a:xfrm>
        </p:spPr>
        <p:txBody>
          <a:bodyPr/>
          <a:lstStyle/>
          <a:p>
            <a:r>
              <a:rPr lang="en-US" sz="1800" dirty="0"/>
              <a:t>Teaching Assistants</a:t>
            </a:r>
          </a:p>
          <a:p>
            <a:r>
              <a:rPr lang="en-US" sz="1800" smtClean="0"/>
              <a:t>Yonghyeon Cho (01)</a:t>
            </a:r>
          </a:p>
          <a:p>
            <a:r>
              <a:rPr lang="en-US" sz="1800" smtClean="0"/>
              <a:t>Jungwook Han (02)</a:t>
            </a:r>
            <a:endParaRPr lang="en-US" sz="1800"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BD70E077-94E4-5B4F-AE13-320BB2F60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0177" y="1133928"/>
            <a:ext cx="7471646" cy="514954"/>
          </a:xfrm>
        </p:spPr>
        <p:txBody>
          <a:bodyPr/>
          <a:lstStyle/>
          <a:p>
            <a:r>
              <a:rPr lang="en-US" altLang="ko-KR" sz="3600" dirty="0">
                <a:ea typeface="HY견고딕" pitchFamily="18" charset="-127"/>
              </a:rPr>
              <a:t>Project </a:t>
            </a:r>
            <a:r>
              <a:rPr lang="en-US" altLang="ko-KR" sz="3600">
                <a:ea typeface="HY견고딕" pitchFamily="18" charset="-127"/>
              </a:rPr>
              <a:t>#</a:t>
            </a:r>
            <a:r>
              <a:rPr lang="en-US" altLang="ko-KR" sz="3600" smtClean="0">
                <a:ea typeface="HY견고딕" pitchFamily="18" charset="-127"/>
              </a:rPr>
              <a:t>0: </a:t>
            </a:r>
            <a:r>
              <a:rPr lang="en-US" altLang="ko-KR" sz="3600" dirty="0">
                <a:ea typeface="HY견고딕" pitchFamily="18" charset="-127"/>
              </a:rPr>
              <a:t>Installing Pintos</a:t>
            </a:r>
            <a:endParaRPr lang="en-US" sz="3600" dirty="0"/>
          </a:p>
        </p:txBody>
      </p:sp>
      <p:sp>
        <p:nvSpPr>
          <p:cNvPr id="6" name="Text Placeholder 10">
            <a:extLst>
              <a:ext uri="{FF2B5EF4-FFF2-40B4-BE49-F238E27FC236}">
                <a16:creationId xmlns="" xmlns:a16="http://schemas.microsoft.com/office/drawing/2014/main" id="{8C516A86-AD95-B349-BD1C-3F720D5E06B0}"/>
              </a:ext>
            </a:extLst>
          </p:cNvPr>
          <p:cNvSpPr txBox="1">
            <a:spLocks/>
          </p:cNvSpPr>
          <p:nvPr/>
        </p:nvSpPr>
        <p:spPr>
          <a:xfrm>
            <a:off x="2360177" y="2383248"/>
            <a:ext cx="7607415" cy="101848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Instructors</a:t>
            </a:r>
          </a:p>
          <a:p>
            <a:r>
              <a:rPr lang="en-US" dirty="0"/>
              <a:t>Prof. </a:t>
            </a:r>
            <a:r>
              <a:rPr lang="en-US" err="1"/>
              <a:t>Youngjae</a:t>
            </a:r>
            <a:r>
              <a:rPr lang="en-US"/>
              <a:t> </a:t>
            </a:r>
            <a:r>
              <a:rPr lang="en-US" smtClean="0"/>
              <a:t>Kim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0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  <a:cs typeface="Tahoma" pitchFamily="34" charset="0"/>
              </a:rPr>
              <a:t>echo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Prints string or system environment variables.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echo [string…]</a:t>
            </a:r>
          </a:p>
          <a:p>
            <a:pPr marL="0" indent="0">
              <a:buNone/>
            </a:pPr>
            <a:r>
              <a:rPr lang="en-US" altLang="ko-KR" sz="1800" b="0" dirty="0"/>
              <a:t>Ex</a:t>
            </a:r>
            <a:r>
              <a:rPr lang="en-US" altLang="ko-KR" dirty="0"/>
              <a:t>: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echo $PATH</a:t>
            </a:r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echo x</a:t>
            </a:r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10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9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ahoma" pitchFamily="34" charset="0"/>
                <a:cs typeface="Tahoma" pitchFamily="34" charset="0"/>
              </a:rPr>
              <a:t>grep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Print lines matching a pattern from files or standard input.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grep [option] PATTERN [File…]</a:t>
            </a:r>
          </a:p>
          <a:p>
            <a:pPr marL="0" indent="0">
              <a:buNone/>
            </a:pPr>
            <a:r>
              <a:rPr lang="en-US" altLang="ko-KR" sz="1800" b="0" dirty="0"/>
              <a:t>-n: print the line and line number in FILE which is matched.</a:t>
            </a:r>
          </a:p>
          <a:p>
            <a:pPr marL="0" indent="0">
              <a:buNone/>
            </a:pPr>
            <a:r>
              <a:rPr lang="en-US" altLang="ko-KR" sz="1800" b="0" dirty="0"/>
              <a:t>-</a:t>
            </a:r>
            <a:r>
              <a:rPr lang="en-US" altLang="ko-KR" sz="1800" b="0" dirty="0" err="1"/>
              <a:t>i</a:t>
            </a:r>
            <a:r>
              <a:rPr lang="en-US" altLang="ko-KR" sz="1800" b="0" dirty="0"/>
              <a:t>: ignore case distinctions.</a:t>
            </a:r>
          </a:p>
          <a:p>
            <a:pPr marL="0" indent="0">
              <a:buNone/>
            </a:pPr>
            <a:r>
              <a:rPr lang="en-US" altLang="ko-KR" sz="1800" b="0" smtClean="0"/>
              <a:t>-l</a:t>
            </a:r>
            <a:r>
              <a:rPr lang="en-US" altLang="ko-KR" sz="1800" b="0" dirty="0"/>
              <a:t>: </a:t>
            </a:r>
            <a:r>
              <a:rPr lang="en-US" altLang="ko-KR" dirty="0"/>
              <a:t>p</a:t>
            </a:r>
            <a:r>
              <a:rPr lang="en-US" altLang="ko-KR" sz="1800" b="0" dirty="0"/>
              <a:t>rint only </a:t>
            </a:r>
            <a:r>
              <a:rPr lang="en-US" altLang="ko-KR" dirty="0"/>
              <a:t>FILE</a:t>
            </a:r>
            <a:r>
              <a:rPr lang="en-US" altLang="ko-KR" sz="1800" b="0" dirty="0"/>
              <a:t> name, which contains PATTERN</a:t>
            </a:r>
            <a:r>
              <a:rPr lang="en-US" altLang="ko-KR" dirty="0"/>
              <a:t> </a:t>
            </a:r>
            <a:r>
              <a:rPr lang="en-US" altLang="ko-KR" sz="1800" b="0" dirty="0"/>
              <a:t>matched.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Ex</a:t>
            </a:r>
            <a:r>
              <a:rPr lang="en-US" altLang="ko-KR" dirty="0"/>
              <a:t>: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grep –n ftp /</a:t>
            </a:r>
            <a:r>
              <a:rPr lang="en-US" altLang="ko-KR" sz="1800" b="0" dirty="0" err="1"/>
              <a:t>etc</a:t>
            </a:r>
            <a:r>
              <a:rPr lang="en-US" altLang="ko-KR" sz="1800" b="0" dirty="0"/>
              <a:t>/</a:t>
            </a:r>
            <a:r>
              <a:rPr lang="en-US" altLang="ko-KR" sz="1800" b="0" dirty="0" err="1"/>
              <a:t>groupt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sz="1800" b="0" dirty="0"/>
              <a:t>grep –</a:t>
            </a:r>
            <a:r>
              <a:rPr lang="en-US" altLang="ko-KR" sz="1800" b="0" dirty="0" err="1"/>
              <a:t>i</a:t>
            </a:r>
            <a:r>
              <a:rPr lang="en-US" altLang="ko-KR" sz="1800" b="0" dirty="0"/>
              <a:t> the /</a:t>
            </a:r>
            <a:r>
              <a:rPr lang="en-US" altLang="ko-KR" sz="1800" b="0" dirty="0" err="1"/>
              <a:t>etc</a:t>
            </a:r>
            <a:r>
              <a:rPr lang="en-US" altLang="ko-KR" sz="1800" b="0" dirty="0"/>
              <a:t>/</a:t>
            </a:r>
            <a:r>
              <a:rPr lang="en-US" altLang="ko-KR" sz="1800" b="0" dirty="0" err="1"/>
              <a:t>init.d</a:t>
            </a:r>
            <a:r>
              <a:rPr lang="en-US" altLang="ko-KR" sz="1800" b="0" dirty="0"/>
              <a:t>/</a:t>
            </a:r>
            <a:r>
              <a:rPr lang="en-US" altLang="ko-KR" sz="1800" b="0" dirty="0" err="1"/>
              <a:t>qmail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grep –</a:t>
            </a:r>
            <a:r>
              <a:rPr lang="en-US" altLang="ko-KR" sz="1800" b="0" dirty="0" err="1"/>
              <a:t>il</a:t>
            </a:r>
            <a:r>
              <a:rPr lang="en-US" altLang="ko-KR" sz="1800" b="0" dirty="0"/>
              <a:t> ftp /</a:t>
            </a:r>
            <a:r>
              <a:rPr lang="en-US" altLang="ko-KR" sz="1800" b="0" dirty="0" err="1"/>
              <a:t>etc</a:t>
            </a:r>
            <a:r>
              <a:rPr lang="en-US" altLang="ko-KR" sz="1800" b="0" dirty="0"/>
              <a:t>/</a:t>
            </a:r>
            <a:r>
              <a:rPr lang="en-US" altLang="ko-KR" sz="1800" b="0" dirty="0" err="1"/>
              <a:t>init.d</a:t>
            </a:r>
            <a:r>
              <a:rPr lang="en-US" altLang="ko-KR" sz="1800" b="0" dirty="0"/>
              <a:t>/*</a:t>
            </a:r>
          </a:p>
          <a:p>
            <a:pPr marL="0" indent="0">
              <a:buNone/>
            </a:pPr>
            <a:endParaRPr lang="en-US" altLang="ko-KR" sz="1800" b="0" dirty="0"/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11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376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ahoma" pitchFamily="34" charset="0"/>
                <a:cs typeface="Tahoma" pitchFamily="34" charset="0"/>
              </a:rPr>
              <a:t>ps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Report the list of current processes.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</a:t>
            </a:r>
            <a:r>
              <a:rPr lang="en-US" altLang="ko-KR" sz="1800" b="0" dirty="0" err="1"/>
              <a:t>ps</a:t>
            </a:r>
            <a:r>
              <a:rPr lang="en-US" altLang="ko-KR" sz="1800" b="0" dirty="0"/>
              <a:t> [option]</a:t>
            </a:r>
          </a:p>
          <a:p>
            <a:pPr marL="0" indent="0">
              <a:buNone/>
            </a:pPr>
            <a:r>
              <a:rPr lang="en-US" altLang="ko-KR" sz="1800" b="0" dirty="0"/>
              <a:t>-</a:t>
            </a:r>
            <a:r>
              <a:rPr lang="en-US" altLang="ko-KR" sz="1800" b="0" dirty="0" err="1"/>
              <a:t>ef</a:t>
            </a:r>
            <a:r>
              <a:rPr lang="en-US" altLang="ko-KR" sz="1800" b="0" dirty="0"/>
              <a:t>: print the all processes with full-format listing.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sz="1800" b="0" dirty="0"/>
              <a:t>au: print the username and </a:t>
            </a:r>
            <a:r>
              <a:rPr lang="en-US" altLang="ko-KR" dirty="0"/>
              <a:t>start time of </a:t>
            </a:r>
            <a:r>
              <a:rPr lang="en-US" altLang="ko-KR" sz="1800" b="0" dirty="0"/>
              <a:t>processes including other users' processes.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Ex:</a:t>
            </a:r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</a:t>
            </a:r>
            <a:r>
              <a:rPr lang="en-US" altLang="ko-KR" sz="1800" b="0" dirty="0" err="1"/>
              <a:t>ps</a:t>
            </a:r>
            <a:r>
              <a:rPr lang="en-US" altLang="ko-KR" sz="1800" b="0" dirty="0"/>
              <a:t> -</a:t>
            </a:r>
            <a:r>
              <a:rPr lang="en-US" altLang="ko-KR" sz="1800" b="0" dirty="0" err="1"/>
              <a:t>ef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ps</a:t>
            </a:r>
            <a:r>
              <a:rPr lang="en-US" altLang="ko-KR" dirty="0"/>
              <a:t> -au</a:t>
            </a:r>
            <a:endParaRPr lang="en-US" altLang="ko-KR" sz="1800" b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12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0930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  <a:cs typeface="Tahoma" pitchFamily="34" charset="0"/>
              </a:rPr>
              <a:t>kill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Sends signal to the processes.</a:t>
            </a:r>
          </a:p>
          <a:p>
            <a:pPr marL="0" indent="0">
              <a:buNone/>
            </a:pPr>
            <a:r>
              <a:rPr lang="en-US" altLang="ko-KR" sz="2000" dirty="0"/>
              <a:t>Representative signal is SIGKILL which is used to forcefully terminate a process.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kill [option] [process id]</a:t>
            </a:r>
          </a:p>
          <a:p>
            <a:pPr marL="0" indent="0">
              <a:buNone/>
            </a:pPr>
            <a:r>
              <a:rPr lang="en-US" altLang="ko-KR" sz="1800" b="0" dirty="0"/>
              <a:t>-l: </a:t>
            </a:r>
            <a:r>
              <a:rPr lang="en-US" altLang="ko-KR" dirty="0"/>
              <a:t>p</a:t>
            </a:r>
            <a:r>
              <a:rPr lang="en-US" altLang="ko-KR" sz="1800" b="0" dirty="0"/>
              <a:t>rint list of signals</a:t>
            </a:r>
          </a:p>
          <a:p>
            <a:pPr marL="0" indent="0">
              <a:buNone/>
            </a:pPr>
            <a:r>
              <a:rPr lang="en-US" altLang="ko-KR" sz="1800" b="0" dirty="0"/>
              <a:t>Ex:</a:t>
            </a:r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kill -9 4914 	(force quit process #4914)</a:t>
            </a:r>
          </a:p>
          <a:p>
            <a:pPr marL="0" indent="0">
              <a:buNone/>
            </a:pPr>
            <a:endParaRPr lang="en-US" altLang="ko-KR" sz="1800" b="0" dirty="0"/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13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3966170"/>
            <a:ext cx="6791325" cy="2199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9622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ahoma" pitchFamily="34" charset="0"/>
                <a:cs typeface="Tahoma" pitchFamily="34" charset="0"/>
              </a:rPr>
              <a:t>pwd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Checks the current directory.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</a:t>
            </a:r>
            <a:r>
              <a:rPr lang="en-US" altLang="ko-KR" sz="1800" b="0" dirty="0" err="1"/>
              <a:t>pwd</a:t>
            </a:r>
            <a:endParaRPr lang="en-US" altLang="ko-KR" sz="1800" b="0" dirty="0"/>
          </a:p>
          <a:p>
            <a:pPr marL="0" indent="0">
              <a:buNone/>
            </a:pPr>
            <a:endParaRPr lang="en-US" altLang="ko-KR" sz="1800" b="0" dirty="0"/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14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931" y="2537496"/>
            <a:ext cx="3643436" cy="764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6102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ahoma" pitchFamily="34" charset="0"/>
                <a:cs typeface="Tahoma" pitchFamily="34" charset="0"/>
              </a:rPr>
              <a:t>su</a:t>
            </a:r>
            <a:r>
              <a:rPr lang="en-US" altLang="ko-KR" dirty="0">
                <a:latin typeface="Tahoma" pitchFamily="34" charset="0"/>
                <a:cs typeface="Tahoma" pitchFamily="34" charset="0"/>
              </a:rPr>
              <a:t>/</a:t>
            </a:r>
            <a:r>
              <a:rPr lang="en-US" altLang="ko-KR" dirty="0" err="1">
                <a:latin typeface="Tahoma" pitchFamily="34" charset="0"/>
                <a:cs typeface="Tahoma" pitchFamily="34" charset="0"/>
              </a:rPr>
              <a:t>passwd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/>
              <a:t>su</a:t>
            </a:r>
            <a:r>
              <a:rPr lang="en-US" altLang="ko-KR" sz="2000" dirty="0"/>
              <a:t>: switch user ID or become superuser.</a:t>
            </a:r>
          </a:p>
          <a:p>
            <a:pPr marL="0" indent="0">
              <a:buNone/>
            </a:pPr>
            <a:r>
              <a:rPr lang="en-US" altLang="ko-KR" sz="2000" dirty="0"/>
              <a:t>passwd: change user password.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Usage: </a:t>
            </a:r>
            <a:r>
              <a:rPr lang="en-US" altLang="ko-KR" dirty="0" err="1"/>
              <a:t>su</a:t>
            </a:r>
            <a:r>
              <a:rPr lang="en-US" altLang="ko-KR" dirty="0"/>
              <a:t> [options] [username]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Ex:</a:t>
            </a:r>
          </a:p>
          <a:p>
            <a:pPr marL="0" indent="0">
              <a:buNone/>
            </a:pPr>
            <a:r>
              <a:rPr lang="en-US" altLang="ko-KR" sz="1800" b="0" dirty="0"/>
              <a:t>$ </a:t>
            </a:r>
            <a:r>
              <a:rPr lang="en-US" altLang="ko-KR" sz="1800" b="0" dirty="0" err="1"/>
              <a:t>su</a:t>
            </a:r>
            <a:r>
              <a:rPr lang="en-US" altLang="ko-KR" sz="1800" b="0" dirty="0"/>
              <a:t>		(if the USERNAME is omitted than it will switch the account to the superuser.)</a:t>
            </a:r>
          </a:p>
          <a:p>
            <a:pPr marL="0" indent="0">
              <a:buNone/>
            </a:pPr>
            <a:r>
              <a:rPr lang="en-US" altLang="ko-KR" sz="1800" b="0" dirty="0"/>
              <a:t>$ passwd 	(change the password of current account.)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15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72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  <a:cs typeface="Tahoma" pitchFamily="34" charset="0"/>
              </a:rPr>
              <a:t>tar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Compresses or extracts file.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1800" b="0" dirty="0"/>
              <a:t>Usage: tar [options] [</a:t>
            </a:r>
            <a:r>
              <a:rPr lang="en-US" altLang="ko-KR" sz="1800" b="1" dirty="0"/>
              <a:t>pathname</a:t>
            </a:r>
            <a:r>
              <a:rPr lang="en-US" altLang="ko-KR" sz="1800" b="0" dirty="0"/>
              <a:t>]</a:t>
            </a:r>
          </a:p>
          <a:p>
            <a:pPr marL="0" indent="0">
              <a:buNone/>
            </a:pPr>
            <a:r>
              <a:rPr lang="en-US" altLang="ko-KR" dirty="0"/>
              <a:t>-c/x: compress / Extract</a:t>
            </a:r>
          </a:p>
          <a:p>
            <a:pPr marL="0" indent="0">
              <a:buNone/>
            </a:pPr>
            <a:r>
              <a:rPr lang="en-US" altLang="ko-KR" sz="1800" b="0" dirty="0"/>
              <a:t>-v: verbosely list the files processed</a:t>
            </a:r>
          </a:p>
          <a:p>
            <a:pPr marL="0" indent="0">
              <a:buNone/>
            </a:pPr>
            <a:r>
              <a:rPr lang="en-US" altLang="ko-KR" dirty="0"/>
              <a:t>-f: use the file to compress or extract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Ex)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$ tar -</a:t>
            </a:r>
            <a:r>
              <a:rPr lang="en-US" altLang="ko-KR" sz="1800" b="0" dirty="0" err="1"/>
              <a:t>cvfz</a:t>
            </a:r>
            <a:r>
              <a:rPr lang="en-US" altLang="ko-KR" sz="1800" b="0" dirty="0"/>
              <a:t> </a:t>
            </a:r>
            <a:r>
              <a:rPr lang="en-US" altLang="ko-KR" sz="1800" b="0" dirty="0" err="1"/>
              <a:t>sample.tar.gz</a:t>
            </a:r>
            <a:r>
              <a:rPr lang="en-US" altLang="ko-KR" sz="1800" b="0" dirty="0"/>
              <a:t> pintos</a:t>
            </a:r>
            <a:r>
              <a:rPr lang="en-US" altLang="ko-KR" dirty="0"/>
              <a:t>  </a:t>
            </a:r>
            <a:r>
              <a:rPr lang="en-US" altLang="ko-KR" sz="1800" b="0" dirty="0"/>
              <a:t>(if pintos is a directory, it will be compressed into </a:t>
            </a:r>
            <a:r>
              <a:rPr lang="en-US" altLang="ko-KR" sz="1800" b="0" dirty="0" err="1"/>
              <a:t>sample.tar.gz</a:t>
            </a:r>
            <a:r>
              <a:rPr lang="en-US" altLang="ko-KR" sz="1800" b="0" dirty="0"/>
              <a:t>)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sz="1800" b="0" dirty="0"/>
              <a:t>tar -</a:t>
            </a:r>
            <a:r>
              <a:rPr lang="en-US" altLang="ko-KR" sz="1800" b="0" dirty="0" err="1"/>
              <a:t>xvfz</a:t>
            </a:r>
            <a:r>
              <a:rPr lang="en-US" altLang="ko-KR" sz="1800" b="0" dirty="0"/>
              <a:t> </a:t>
            </a:r>
            <a:r>
              <a:rPr lang="en-US" altLang="ko-KR" dirty="0" err="1"/>
              <a:t>sample</a:t>
            </a:r>
            <a:r>
              <a:rPr lang="en-US" altLang="ko-KR" sz="1800" b="0" dirty="0" err="1"/>
              <a:t>.tar.gz</a:t>
            </a:r>
            <a:r>
              <a:rPr lang="en-US" altLang="ko-KR" dirty="0"/>
              <a:t>	        (extract </a:t>
            </a:r>
            <a:r>
              <a:rPr lang="en-US" altLang="ko-KR" dirty="0" err="1"/>
              <a:t>sample.tar.gz</a:t>
            </a:r>
            <a:r>
              <a:rPr lang="en-US" altLang="ko-KR" dirty="0"/>
              <a:t>)</a:t>
            </a:r>
            <a:endParaRPr lang="en-US" altLang="ko-KR" sz="1800" b="0" dirty="0"/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16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76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vim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960289"/>
          </a:xfrm>
        </p:spPr>
        <p:txBody>
          <a:bodyPr/>
          <a:lstStyle/>
          <a:p>
            <a:r>
              <a:rPr lang="en-US" altLang="ko-KR" dirty="0"/>
              <a:t>Vim is known as Visual Interface </a:t>
            </a:r>
            <a:r>
              <a:rPr lang="en-US" altLang="ko-KR" dirty="0" err="1"/>
              <a:t>iMproved</a:t>
            </a:r>
            <a:r>
              <a:rPr lang="en-US" altLang="ko-KR" dirty="0"/>
              <a:t>, which is an improved version of vi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Normal mode: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 err="1"/>
              <a:t>yy+p</a:t>
            </a:r>
            <a:r>
              <a:rPr lang="en-US" altLang="ko-KR" dirty="0"/>
              <a:t>: copy and paste line, /: search, x: delete character, dd: delete line, u: undo.</a:t>
            </a:r>
          </a:p>
          <a:p>
            <a:pPr lvl="1"/>
            <a:r>
              <a:rPr lang="en-US" altLang="ko-KR" dirty="0"/>
              <a:t>v : change into visual mode.</a:t>
            </a:r>
          </a:p>
          <a:p>
            <a:r>
              <a:rPr lang="en-US" altLang="ko-KR" dirty="0"/>
              <a:t>Insert mode</a:t>
            </a:r>
          </a:p>
          <a:p>
            <a:pPr lvl="1"/>
            <a:r>
              <a:rPr lang="en-US" altLang="ko-KR" dirty="0"/>
              <a:t>i : Insert, a : Append</a:t>
            </a:r>
          </a:p>
          <a:p>
            <a:r>
              <a:rPr lang="en-US" altLang="ko-KR" dirty="0"/>
              <a:t>Execution mode (Type ': (colon)' in normal mode)</a:t>
            </a:r>
          </a:p>
          <a:p>
            <a:pPr lvl="1"/>
            <a:r>
              <a:rPr lang="en-US" altLang="ko-KR" dirty="0"/>
              <a:t>w: save, q: quit, </a:t>
            </a:r>
            <a:r>
              <a:rPr lang="en-US" altLang="ko-KR" dirty="0" err="1"/>
              <a:t>wq</a:t>
            </a:r>
            <a:r>
              <a:rPr lang="en-US" altLang="ko-KR" dirty="0"/>
              <a:t>!: quit without saving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/>
              <a:pPr/>
              <a:t>17</a:t>
            </a:fld>
            <a:endParaRPr lang="ko-KR" altLang="en-US" dirty="0"/>
          </a:p>
        </p:txBody>
      </p:sp>
      <p:cxnSp>
        <p:nvCxnSpPr>
          <p:cNvPr id="10" name="직선 화살표 연결선 9"/>
          <p:cNvCxnSpPr>
            <a:cxnSpLocks/>
            <a:stCxn id="8" idx="1"/>
            <a:endCxn id="6" idx="4"/>
          </p:cNvCxnSpPr>
          <p:nvPr/>
        </p:nvCxnSpPr>
        <p:spPr>
          <a:xfrm flipH="1" flipV="1">
            <a:off x="4546032" y="2302716"/>
            <a:ext cx="850612" cy="360627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  <a:stCxn id="8" idx="0"/>
            <a:endCxn id="7" idx="2"/>
          </p:cNvCxnSpPr>
          <p:nvPr/>
        </p:nvCxnSpPr>
        <p:spPr>
          <a:xfrm flipV="1">
            <a:off x="5871932" y="1927818"/>
            <a:ext cx="672159" cy="63007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4041976" y="1567778"/>
            <a:ext cx="3510227" cy="2140740"/>
            <a:chOff x="989765" y="2314600"/>
            <a:chExt cx="3510227" cy="2140740"/>
          </a:xfrm>
        </p:grpSpPr>
        <p:sp>
          <p:nvSpPr>
            <p:cNvPr id="6" name="타원 5"/>
            <p:cNvSpPr/>
            <p:nvPr/>
          </p:nvSpPr>
          <p:spPr>
            <a:xfrm>
              <a:off x="989765" y="2329458"/>
              <a:ext cx="1008112" cy="7200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Insert</a:t>
              </a:r>
              <a:endPara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491880" y="2314600"/>
              <a:ext cx="1008112" cy="7200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Exec.</a:t>
              </a:r>
              <a:endPara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147562" y="3304712"/>
              <a:ext cx="1344317" cy="7200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Normal</a:t>
              </a:r>
              <a:endPara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cxnSp>
          <p:nvCxnSpPr>
            <p:cNvPr id="15" name="직선 화살표 연결선 14"/>
            <p:cNvCxnSpPr>
              <a:cxnSpLocks/>
              <a:stCxn id="6" idx="6"/>
              <a:endCxn id="8" idx="0"/>
            </p:cNvCxnSpPr>
            <p:nvPr/>
          </p:nvCxnSpPr>
          <p:spPr>
            <a:xfrm>
              <a:off x="1997877" y="2689498"/>
              <a:ext cx="821844" cy="61521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cxnSpLocks/>
              <a:endCxn id="8" idx="4"/>
            </p:cNvCxnSpPr>
            <p:nvPr/>
          </p:nvCxnSpPr>
          <p:spPr>
            <a:xfrm flipV="1">
              <a:off x="2819721" y="4024792"/>
              <a:ext cx="0" cy="43054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cxnSpLocks/>
              <a:stCxn id="7" idx="4"/>
              <a:endCxn id="8" idx="7"/>
            </p:cNvCxnSpPr>
            <p:nvPr/>
          </p:nvCxnSpPr>
          <p:spPr>
            <a:xfrm flipH="1">
              <a:off x="3295008" y="3034680"/>
              <a:ext cx="700928" cy="375485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036007" y="3259949"/>
              <a:ext cx="1096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i/a/o/u/s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47563" y="2504832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esc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6180" y="2612171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: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63888" y="3120046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esc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28105" y="4069555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Launch vim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8173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1AE10E4-DD30-4AF6-A2AB-2D01FCA1BEA4}"/>
              </a:ext>
            </a:extLst>
          </p:cNvPr>
          <p:cNvSpPr txBox="1"/>
          <p:nvPr/>
        </p:nvSpPr>
        <p:spPr>
          <a:xfrm>
            <a:off x="4579014" y="3136613"/>
            <a:ext cx="3033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Data Structures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18919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D339DF-E271-474D-975A-01895A23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Structures in Pintos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B16FEC-011C-F540-93FB-9E28111EE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12520"/>
            <a:ext cx="10595919" cy="303901"/>
          </a:xfrm>
        </p:spPr>
        <p:txBody>
          <a:bodyPr/>
          <a:lstStyle/>
          <a:p>
            <a:r>
              <a:rPr lang="en-US" dirty="0"/>
              <a:t>Before we dive into Pintos project, we will practice Pintos data structures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en-US" dirty="0"/>
              <a:t>Pintos provides kernel and user libraries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en-US" dirty="0"/>
              <a:t>You can find it in "pintos/</a:t>
            </a:r>
            <a:r>
              <a:rPr lang="en-US" dirty="0" err="1"/>
              <a:t>src</a:t>
            </a:r>
            <a:r>
              <a:rPr lang="en-US" dirty="0"/>
              <a:t>/lib/kernel" and "pintos/</a:t>
            </a:r>
            <a:r>
              <a:rPr lang="en-US" dirty="0" err="1"/>
              <a:t>src</a:t>
            </a:r>
            <a:r>
              <a:rPr lang="en-US" dirty="0"/>
              <a:t>/lib/user"</a:t>
            </a:r>
          </a:p>
          <a:p>
            <a:r>
              <a:rPr lang="en-US" dirty="0"/>
              <a:t>In this project, we will cover data structures of Pintos kernel libraries</a:t>
            </a:r>
            <a:r>
              <a:rPr lang="en-US" altLang="ko-KR" dirty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→</a:t>
            </a:r>
            <a:r>
              <a:rPr lang="en-US" b="1" dirty="0">
                <a:solidFill>
                  <a:srgbClr val="C00000"/>
                </a:solidFill>
              </a:rPr>
              <a:t> List, Hash table and Bitmap</a:t>
            </a:r>
          </a:p>
        </p:txBody>
      </p:sp>
    </p:spTree>
    <p:extLst>
      <p:ext uri="{BB962C8B-B14F-4D97-AF65-F5344CB8AC3E}">
        <p14:creationId xmlns:p14="http://schemas.microsoft.com/office/powerpoint/2010/main" val="170950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E991E4-EE2E-494E-A7D1-F5A20BC0D25B}"/>
              </a:ext>
            </a:extLst>
          </p:cNvPr>
          <p:cNvSpPr txBox="1"/>
          <p:nvPr/>
        </p:nvSpPr>
        <p:spPr>
          <a:xfrm>
            <a:off x="3266540" y="3167390"/>
            <a:ext cx="5658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Linux Instructions and Vim Usage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6834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List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922520"/>
          </a:xfrm>
        </p:spPr>
        <p:txBody>
          <a:bodyPr/>
          <a:lstStyle/>
          <a:p>
            <a:r>
              <a:rPr lang="en-US" altLang="ko-KR" dirty="0"/>
              <a:t>List in Pintos is a </a:t>
            </a:r>
            <a:r>
              <a:rPr lang="en-US" altLang="ko-KR" b="1" dirty="0"/>
              <a:t>doubly linked list.</a:t>
            </a:r>
          </a:p>
          <a:p>
            <a:r>
              <a:rPr lang="en-US" altLang="ko-KR" dirty="0"/>
              <a:t>It is different from usual list structure.</a:t>
            </a:r>
          </a:p>
          <a:p>
            <a:r>
              <a:rPr lang="en-US" altLang="ko-KR" dirty="0"/>
              <a:t>It splits list element pointers and data.</a:t>
            </a:r>
          </a:p>
          <a:p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list_elem</a:t>
            </a:r>
            <a:endParaRPr lang="en-US" altLang="ko-KR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lvl="1"/>
            <a:r>
              <a:rPr lang="en-US" dirty="0"/>
              <a:t>Each structure that will be a list item must embed a struct </a:t>
            </a:r>
            <a:r>
              <a:rPr lang="en-US" dirty="0" err="1"/>
              <a:t>list_elem</a:t>
            </a:r>
            <a:r>
              <a:rPr lang="en-US" dirty="0"/>
              <a:t> member.</a:t>
            </a:r>
            <a:endParaRPr lang="en-US" altLang="ko-KR" dirty="0"/>
          </a:p>
          <a:p>
            <a:pPr lvl="1"/>
            <a:r>
              <a:rPr lang="en-US" altLang="ko-KR" dirty="0"/>
              <a:t>All the list functions operate on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list_elem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en-US" altLang="ko-KR" dirty="0"/>
              <a:t>not the </a:t>
            </a:r>
            <a:r>
              <a:rPr lang="en-US" dirty="0"/>
              <a:t>list item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Only </a:t>
            </a:r>
            <a:r>
              <a:rPr lang="en-US" altLang="ko-KR" dirty="0" err="1"/>
              <a:t>list_elem</a:t>
            </a:r>
            <a:r>
              <a:rPr lang="en-US" altLang="ko-KR" dirty="0"/>
              <a:t> structure is given in the source code.</a:t>
            </a:r>
          </a:p>
          <a:p>
            <a:pPr lvl="1"/>
            <a:r>
              <a:rPr lang="en-US" altLang="ko-KR" dirty="0"/>
              <a:t>You must implement new structure that consists of </a:t>
            </a:r>
            <a:r>
              <a:rPr lang="en-US" altLang="ko-KR" dirty="0" err="1"/>
              <a:t>list_elem</a:t>
            </a:r>
            <a:r>
              <a:rPr lang="en-US" altLang="ko-KR" dirty="0"/>
              <a:t> and data.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 smtClean="0">
                <a:solidFill>
                  <a:srgbClr val="8A0000"/>
                </a:solidFill>
              </a:rPr>
              <a:pPr/>
              <a:t>20</a:t>
            </a:fld>
            <a:endParaRPr lang="ko-KR" altLang="en-US">
              <a:solidFill>
                <a:srgbClr val="8A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5E4FF8FF-8391-1B41-B142-4ECCCB318D80}"/>
              </a:ext>
            </a:extLst>
          </p:cNvPr>
          <p:cNvGrpSpPr/>
          <p:nvPr/>
        </p:nvGrpSpPr>
        <p:grpSpPr>
          <a:xfrm>
            <a:off x="1821180" y="4896812"/>
            <a:ext cx="8549640" cy="749808"/>
            <a:chOff x="1821180" y="4553712"/>
            <a:chExt cx="8549640" cy="7498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971FF07F-EA93-CA40-B352-69982C3887E1}"/>
                </a:ext>
              </a:extLst>
            </p:cNvPr>
            <p:cNvSpPr/>
            <p:nvPr/>
          </p:nvSpPr>
          <p:spPr>
            <a:xfrm>
              <a:off x="1821180" y="4553712"/>
              <a:ext cx="1356360" cy="7498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head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308EAB0E-649C-2242-AD2C-21429EF8E0C9}"/>
                </a:ext>
              </a:extLst>
            </p:cNvPr>
            <p:cNvSpPr/>
            <p:nvPr/>
          </p:nvSpPr>
          <p:spPr>
            <a:xfrm>
              <a:off x="3619500" y="4553712"/>
              <a:ext cx="1356360" cy="7498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/>
                <a:t>elem</a:t>
              </a: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214465ED-8EBC-2C49-83B4-3FC16BF52257}"/>
                </a:ext>
              </a:extLst>
            </p:cNvPr>
            <p:cNvSpPr/>
            <p:nvPr/>
          </p:nvSpPr>
          <p:spPr>
            <a:xfrm>
              <a:off x="5417820" y="4553712"/>
              <a:ext cx="1356360" cy="7498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/>
                <a:t>elem</a:t>
              </a: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E020A511-CF03-BA43-85DA-0B8794DCD1D5}"/>
                </a:ext>
              </a:extLst>
            </p:cNvPr>
            <p:cNvSpPr/>
            <p:nvPr/>
          </p:nvSpPr>
          <p:spPr>
            <a:xfrm>
              <a:off x="7216140" y="4553712"/>
              <a:ext cx="1356360" cy="7498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/>
                <a:t>elem</a:t>
              </a: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B40904AF-ABD1-DC48-8100-86582429966C}"/>
                </a:ext>
              </a:extLst>
            </p:cNvPr>
            <p:cNvSpPr/>
            <p:nvPr/>
          </p:nvSpPr>
          <p:spPr>
            <a:xfrm>
              <a:off x="9014460" y="4553712"/>
              <a:ext cx="1356360" cy="7498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tail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ABA75CD6-8C3D-714E-B789-554952E4E61F}"/>
                </a:ext>
              </a:extLst>
            </p:cNvPr>
            <p:cNvGrpSpPr/>
            <p:nvPr/>
          </p:nvGrpSpPr>
          <p:grpSpPr>
            <a:xfrm>
              <a:off x="3177540" y="4745736"/>
              <a:ext cx="5836920" cy="0"/>
              <a:chOff x="3177540" y="4818888"/>
              <a:chExt cx="5836920" cy="0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xmlns="" id="{58D18B24-68F7-4145-9D0D-D3CC720472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540" y="4818888"/>
                <a:ext cx="44196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xmlns="" id="{7C5A4295-AC84-AF4C-8ABA-7912C2B5C5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5860" y="4818888"/>
                <a:ext cx="44196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xmlns="" id="{D82AE907-690F-E944-B9A1-6E85224D7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4180" y="4818888"/>
                <a:ext cx="44196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xmlns="" id="{3F973DD7-101D-DA4B-91EE-D0DA2FCF56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72500" y="4818888"/>
                <a:ext cx="44196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B3E132F6-632F-C34F-BA89-60046369DC2C}"/>
                </a:ext>
              </a:extLst>
            </p:cNvPr>
            <p:cNvCxnSpPr>
              <a:cxnSpLocks/>
            </p:cNvCxnSpPr>
            <p:nvPr/>
          </p:nvCxnSpPr>
          <p:spPr>
            <a:xfrm>
              <a:off x="3177540" y="5099304"/>
              <a:ext cx="441960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C6B3D1C3-954D-2C4B-A7DA-FAA975FACA4E}"/>
                </a:ext>
              </a:extLst>
            </p:cNvPr>
            <p:cNvCxnSpPr>
              <a:cxnSpLocks/>
            </p:cNvCxnSpPr>
            <p:nvPr/>
          </p:nvCxnSpPr>
          <p:spPr>
            <a:xfrm>
              <a:off x="4975860" y="5099304"/>
              <a:ext cx="441960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0CFBCC44-CBBB-9046-BD2D-ECBB81721FC5}"/>
                </a:ext>
              </a:extLst>
            </p:cNvPr>
            <p:cNvCxnSpPr>
              <a:cxnSpLocks/>
            </p:cNvCxnSpPr>
            <p:nvPr/>
          </p:nvCxnSpPr>
          <p:spPr>
            <a:xfrm>
              <a:off x="6774180" y="5099304"/>
              <a:ext cx="441960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49064F1E-33B3-304C-BA6B-FCE8246577D6}"/>
                </a:ext>
              </a:extLst>
            </p:cNvPr>
            <p:cNvCxnSpPr>
              <a:cxnSpLocks/>
            </p:cNvCxnSpPr>
            <p:nvPr/>
          </p:nvCxnSpPr>
          <p:spPr>
            <a:xfrm>
              <a:off x="8572500" y="5099304"/>
              <a:ext cx="441960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786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</p:spPr>
        <p:txBody>
          <a:bodyPr/>
          <a:lstStyle/>
          <a:p>
            <a:r>
              <a:rPr lang="en-US" altLang="ko-KR"/>
              <a:t>List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Linked List: Usual way</a:t>
            </a:r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Linked </a:t>
            </a:r>
            <a:r>
              <a:rPr lang="en-US" altLang="ko-KR"/>
              <a:t>List: Pintos kernel</a:t>
            </a:r>
          </a:p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EFB0DD4-8D1A-5147-BF0B-AB8105475B2E}"/>
              </a:ext>
            </a:extLst>
          </p:cNvPr>
          <p:cNvSpPr txBox="1"/>
          <p:nvPr/>
        </p:nvSpPr>
        <p:spPr>
          <a:xfrm>
            <a:off x="6407444" y="5746525"/>
            <a:ext cx="2977313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Split the pointer and 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72CF0E0-3EB4-DF44-9658-B6C5566BC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524" y="3560154"/>
            <a:ext cx="2827281" cy="11405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42A584E-0B1F-4843-B51E-B9F43E7ED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524" y="4799283"/>
            <a:ext cx="3331509" cy="13926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730171A4-CA93-2547-91EF-7BD8495035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838" y="1454956"/>
            <a:ext cx="2809720" cy="138371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AE02EAAA-57C7-0243-9FAA-74C7548618B0}"/>
              </a:ext>
            </a:extLst>
          </p:cNvPr>
          <p:cNvGrpSpPr/>
          <p:nvPr/>
        </p:nvGrpSpPr>
        <p:grpSpPr>
          <a:xfrm>
            <a:off x="5813367" y="3371966"/>
            <a:ext cx="1741962" cy="2070124"/>
            <a:chOff x="4693642" y="992000"/>
            <a:chExt cx="1741962" cy="207012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899DCA83-4456-ED41-85D6-547247F1BCCB}"/>
                </a:ext>
              </a:extLst>
            </p:cNvPr>
            <p:cNvSpPr/>
            <p:nvPr/>
          </p:nvSpPr>
          <p:spPr>
            <a:xfrm>
              <a:off x="4693642" y="1295206"/>
              <a:ext cx="1741962" cy="1766918"/>
            </a:xfrm>
            <a:prstGeom prst="rect">
              <a:avLst/>
            </a:prstGeom>
            <a:solidFill>
              <a:srgbClr val="9EB8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1E0CD367-C46A-7641-B52A-B97045CE58B4}"/>
                </a:ext>
              </a:extLst>
            </p:cNvPr>
            <p:cNvSpPr/>
            <p:nvPr/>
          </p:nvSpPr>
          <p:spPr>
            <a:xfrm>
              <a:off x="4782578" y="1463420"/>
              <a:ext cx="1544572" cy="1098694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r>
                <a:rPr lang="en-US" sz="1400" err="1">
                  <a:solidFill>
                    <a:schemeClr val="tx1"/>
                  </a:solidFill>
                </a:rPr>
                <a:t>list_elem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elem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1AB0B4C1-4856-2649-8723-498121ED5010}"/>
                </a:ext>
              </a:extLst>
            </p:cNvPr>
            <p:cNvSpPr/>
            <p:nvPr/>
          </p:nvSpPr>
          <p:spPr>
            <a:xfrm>
              <a:off x="4983313" y="1585478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</a:t>
              </a:r>
              <a:r>
                <a:rPr lang="en-US" sz="1400" b="1" err="1">
                  <a:solidFill>
                    <a:srgbClr val="FF0000"/>
                  </a:solidFill>
                </a:rPr>
                <a:t>prev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999ABCB9-90E2-8145-8702-A2978BD40AB9}"/>
                </a:ext>
              </a:extLst>
            </p:cNvPr>
            <p:cNvSpPr/>
            <p:nvPr/>
          </p:nvSpPr>
          <p:spPr>
            <a:xfrm>
              <a:off x="4983313" y="1890042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*next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B72E3B50-9C58-6641-86A4-5E16FD55814E}"/>
                </a:ext>
              </a:extLst>
            </p:cNvPr>
            <p:cNvSpPr txBox="1"/>
            <p:nvPr/>
          </p:nvSpPr>
          <p:spPr>
            <a:xfrm>
              <a:off x="5116808" y="992000"/>
              <a:ext cx="895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err="1"/>
                <a:t>list_item</a:t>
              </a:r>
              <a:endParaRPr lang="en-US" sz="1400" b="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56D752A7-EAFE-2F40-A20B-20F78FB26CDD}"/>
                </a:ext>
              </a:extLst>
            </p:cNvPr>
            <p:cNvSpPr/>
            <p:nvPr/>
          </p:nvSpPr>
          <p:spPr>
            <a:xfrm>
              <a:off x="4782577" y="2628563"/>
              <a:ext cx="1544572" cy="289491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int data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350EF887-56BD-1649-A2D5-678ADC1E9128}"/>
              </a:ext>
            </a:extLst>
          </p:cNvPr>
          <p:cNvGrpSpPr/>
          <p:nvPr/>
        </p:nvGrpSpPr>
        <p:grpSpPr>
          <a:xfrm>
            <a:off x="8193389" y="3390192"/>
            <a:ext cx="1741962" cy="2070124"/>
            <a:chOff x="4693642" y="992000"/>
            <a:chExt cx="1741962" cy="207012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A449D371-F86F-E045-924A-E3C682943CAE}"/>
                </a:ext>
              </a:extLst>
            </p:cNvPr>
            <p:cNvSpPr/>
            <p:nvPr/>
          </p:nvSpPr>
          <p:spPr>
            <a:xfrm>
              <a:off x="4693642" y="1295206"/>
              <a:ext cx="1741962" cy="1766918"/>
            </a:xfrm>
            <a:prstGeom prst="rect">
              <a:avLst/>
            </a:prstGeom>
            <a:solidFill>
              <a:srgbClr val="9EB8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615EE51A-5AE2-4D42-BD46-C1F0D528EAB2}"/>
                </a:ext>
              </a:extLst>
            </p:cNvPr>
            <p:cNvSpPr/>
            <p:nvPr/>
          </p:nvSpPr>
          <p:spPr>
            <a:xfrm>
              <a:off x="4782578" y="1463420"/>
              <a:ext cx="1544572" cy="1098694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r>
                <a:rPr lang="en-US" sz="1400" err="1">
                  <a:solidFill>
                    <a:schemeClr val="tx1"/>
                  </a:solidFill>
                </a:rPr>
                <a:t>list_elem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elem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B0DC3AA2-746B-AE4B-98A3-3C585A1165C3}"/>
                </a:ext>
              </a:extLst>
            </p:cNvPr>
            <p:cNvSpPr/>
            <p:nvPr/>
          </p:nvSpPr>
          <p:spPr>
            <a:xfrm>
              <a:off x="4983313" y="1585478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</a:t>
              </a:r>
              <a:r>
                <a:rPr lang="en-US" sz="1400" b="1" err="1">
                  <a:solidFill>
                    <a:srgbClr val="FF0000"/>
                  </a:solidFill>
                </a:rPr>
                <a:t>prev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60E09698-C390-5F44-B81A-C41C1EFFE984}"/>
                </a:ext>
              </a:extLst>
            </p:cNvPr>
            <p:cNvSpPr/>
            <p:nvPr/>
          </p:nvSpPr>
          <p:spPr>
            <a:xfrm>
              <a:off x="4983313" y="1890042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*next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F39B0629-470A-4F40-9258-FEEB7B52C583}"/>
                </a:ext>
              </a:extLst>
            </p:cNvPr>
            <p:cNvSpPr txBox="1"/>
            <p:nvPr/>
          </p:nvSpPr>
          <p:spPr>
            <a:xfrm>
              <a:off x="5116808" y="992000"/>
              <a:ext cx="895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err="1"/>
                <a:t>list_item</a:t>
              </a:r>
              <a:endParaRPr lang="en-US" sz="1400" b="1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552204D5-2B8B-2D4D-8105-30E6BC95B5DC}"/>
                </a:ext>
              </a:extLst>
            </p:cNvPr>
            <p:cNvSpPr/>
            <p:nvPr/>
          </p:nvSpPr>
          <p:spPr>
            <a:xfrm>
              <a:off x="4782577" y="2628563"/>
              <a:ext cx="1544572" cy="289491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int data</a:t>
              </a:r>
            </a:p>
          </p:txBody>
        </p:sp>
      </p:grp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xmlns="" id="{01083192-3F61-2348-A6C7-3A627827B9A0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>
            <a:off x="7446874" y="3871461"/>
            <a:ext cx="1036187" cy="267456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xmlns="" id="{1B952FA5-F4B8-2241-9559-C4DE37B0CE7F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246138" y="3861612"/>
            <a:ext cx="1036185" cy="563643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FD2A55E0-C4D6-144E-B7AE-511AF6ECC1C3}"/>
              </a:ext>
            </a:extLst>
          </p:cNvPr>
          <p:cNvGrpSpPr/>
          <p:nvPr/>
        </p:nvGrpSpPr>
        <p:grpSpPr>
          <a:xfrm>
            <a:off x="5846205" y="1213792"/>
            <a:ext cx="4121984" cy="1542158"/>
            <a:chOff x="3125074" y="435296"/>
            <a:chExt cx="4121984" cy="154215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C167CA2B-ED4D-1041-8215-012AED58232E}"/>
                </a:ext>
              </a:extLst>
            </p:cNvPr>
            <p:cNvSpPr/>
            <p:nvPr/>
          </p:nvSpPr>
          <p:spPr>
            <a:xfrm>
              <a:off x="3125074" y="740952"/>
              <a:ext cx="1741962" cy="1218276"/>
            </a:xfrm>
            <a:prstGeom prst="rect">
              <a:avLst/>
            </a:prstGeom>
            <a:solidFill>
              <a:srgbClr val="9EB8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E4A72AE6-8EDF-6D44-AE42-95F28F96B87D}"/>
                </a:ext>
              </a:extLst>
            </p:cNvPr>
            <p:cNvSpPr/>
            <p:nvPr/>
          </p:nvSpPr>
          <p:spPr>
            <a:xfrm>
              <a:off x="3414745" y="904595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</a:t>
              </a:r>
              <a:r>
                <a:rPr lang="en-US" sz="1400" b="1" err="1">
                  <a:solidFill>
                    <a:srgbClr val="FF0000"/>
                  </a:solidFill>
                </a:rPr>
                <a:t>prev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8EFFEB5B-3963-ED40-BD9F-9DEB39874E1F}"/>
                </a:ext>
              </a:extLst>
            </p:cNvPr>
            <p:cNvSpPr/>
            <p:nvPr/>
          </p:nvSpPr>
          <p:spPr>
            <a:xfrm>
              <a:off x="3414745" y="1209159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*next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6D54D363-F6E1-8C43-91B4-6ED89C7BAF7F}"/>
                </a:ext>
              </a:extLst>
            </p:cNvPr>
            <p:cNvSpPr txBox="1"/>
            <p:nvPr/>
          </p:nvSpPr>
          <p:spPr>
            <a:xfrm>
              <a:off x="3548240" y="435296"/>
              <a:ext cx="895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err="1"/>
                <a:t>list_item</a:t>
              </a:r>
              <a:endParaRPr lang="en-US" sz="1400" b="1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C175CAAE-4143-6F4E-8657-EA9587E53DBF}"/>
                </a:ext>
              </a:extLst>
            </p:cNvPr>
            <p:cNvSpPr/>
            <p:nvPr/>
          </p:nvSpPr>
          <p:spPr>
            <a:xfrm>
              <a:off x="3414745" y="1519649"/>
              <a:ext cx="1143100" cy="289491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int data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D283E5DA-EBA5-944A-9825-4CF01864346B}"/>
                </a:ext>
              </a:extLst>
            </p:cNvPr>
            <p:cNvSpPr/>
            <p:nvPr/>
          </p:nvSpPr>
          <p:spPr>
            <a:xfrm>
              <a:off x="5505096" y="759178"/>
              <a:ext cx="1741962" cy="1218276"/>
            </a:xfrm>
            <a:prstGeom prst="rect">
              <a:avLst/>
            </a:prstGeom>
            <a:solidFill>
              <a:srgbClr val="9EB8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B3027B8E-50EB-0F4C-80FB-CD8B1D26480C}"/>
                </a:ext>
              </a:extLst>
            </p:cNvPr>
            <p:cNvSpPr/>
            <p:nvPr/>
          </p:nvSpPr>
          <p:spPr>
            <a:xfrm>
              <a:off x="5794767" y="922821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</a:t>
              </a:r>
              <a:r>
                <a:rPr lang="en-US" sz="1400" b="1" err="1">
                  <a:solidFill>
                    <a:srgbClr val="FF0000"/>
                  </a:solidFill>
                </a:rPr>
                <a:t>prev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69B8F7EF-5D87-664A-909C-403A26B2FED3}"/>
                </a:ext>
              </a:extLst>
            </p:cNvPr>
            <p:cNvSpPr/>
            <p:nvPr/>
          </p:nvSpPr>
          <p:spPr>
            <a:xfrm>
              <a:off x="5794767" y="1227385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*next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DD67892B-D84B-4C46-9EB0-ED2D375FCCF2}"/>
                </a:ext>
              </a:extLst>
            </p:cNvPr>
            <p:cNvSpPr txBox="1"/>
            <p:nvPr/>
          </p:nvSpPr>
          <p:spPr>
            <a:xfrm>
              <a:off x="5928262" y="453522"/>
              <a:ext cx="895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err="1"/>
                <a:t>list_item</a:t>
              </a:r>
              <a:endParaRPr lang="en-US" sz="1400" b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830D73E5-6464-1147-9A54-90D520E4DEAD}"/>
                </a:ext>
              </a:extLst>
            </p:cNvPr>
            <p:cNvSpPr/>
            <p:nvPr/>
          </p:nvSpPr>
          <p:spPr>
            <a:xfrm>
              <a:off x="5794767" y="1537875"/>
              <a:ext cx="1143100" cy="289491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int data</a:t>
              </a:r>
            </a:p>
          </p:txBody>
        </p:sp>
        <p:cxnSp>
          <p:nvCxnSpPr>
            <p:cNvPr id="45" name="Curved Connector 44">
              <a:extLst>
                <a:ext uri="{FF2B5EF4-FFF2-40B4-BE49-F238E27FC236}">
                  <a16:creationId xmlns:a16="http://schemas.microsoft.com/office/drawing/2014/main" xmlns="" id="{DF44DACD-5E18-4B4C-B1E2-8E52DB105256}"/>
                </a:ext>
              </a:extLst>
            </p:cNvPr>
            <p:cNvCxnSpPr>
              <a:cxnSpLocks/>
              <a:stCxn id="49" idx="1"/>
            </p:cNvCxnSpPr>
            <p:nvPr/>
          </p:nvCxnSpPr>
          <p:spPr>
            <a:xfrm rot="10800000">
              <a:off x="4867037" y="740952"/>
              <a:ext cx="927731" cy="337116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xmlns="" id="{C92E8F8A-50DC-AB47-822A-95B65AE4B7C7}"/>
                </a:ext>
              </a:extLst>
            </p:cNvPr>
            <p:cNvCxnSpPr>
              <a:cxnSpLocks/>
              <a:stCxn id="56" idx="3"/>
            </p:cNvCxnSpPr>
            <p:nvPr/>
          </p:nvCxnSpPr>
          <p:spPr>
            <a:xfrm flipV="1">
              <a:off x="4557845" y="759178"/>
              <a:ext cx="927731" cy="605228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7C6720E-EF8A-3F4E-A2E5-F8DB174F9C60}"/>
              </a:ext>
            </a:extLst>
          </p:cNvPr>
          <p:cNvSpPr txBox="1"/>
          <p:nvPr/>
        </p:nvSpPr>
        <p:spPr>
          <a:xfrm>
            <a:off x="516658" y="6424365"/>
            <a:ext cx="769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600" b="1" dirty="0">
                <a:solidFill>
                  <a:srgbClr val="C00000"/>
                </a:solidFill>
              </a:rPr>
              <a:t>※ 'struct list_item' is not given in the source code, you need to implement it.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8D1EFC7-A12D-6548-BAC5-1D9A6C12912F}"/>
              </a:ext>
            </a:extLst>
          </p:cNvPr>
          <p:cNvSpPr/>
          <p:nvPr/>
        </p:nvSpPr>
        <p:spPr>
          <a:xfrm>
            <a:off x="1123687" y="474845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b="1" dirty="0">
                <a:solidFill>
                  <a:srgbClr val="C00000"/>
                </a:solidFill>
              </a:rPr>
              <a:t>※ </a:t>
            </a:r>
            <a:endParaRPr lang="x-non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12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List Function Analysis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void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list_init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(struct list *list)</a:t>
            </a:r>
          </a:p>
          <a:p>
            <a:pPr lvl="1"/>
            <a:r>
              <a:rPr lang="en-US" altLang="ko-KR" dirty="0"/>
              <a:t>Initializes LIST as an empty list.</a:t>
            </a:r>
          </a:p>
          <a:p>
            <a:pPr lvl="1"/>
            <a:r>
              <a:rPr lang="en-US" altLang="ko-KR" dirty="0"/>
              <a:t>It should be executed before an element is inserted in LIST.</a:t>
            </a:r>
          </a:p>
          <a:p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struct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list_elem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*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list_begin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(struct list *list)</a:t>
            </a:r>
          </a:p>
          <a:p>
            <a:pPr lvl="1"/>
            <a:r>
              <a:rPr lang="en-US" altLang="ko-KR" dirty="0"/>
              <a:t>Returns the first element of LIST.</a:t>
            </a:r>
          </a:p>
          <a:p>
            <a:pPr lvl="1"/>
            <a:r>
              <a:rPr lang="en-US" altLang="ko-KR" dirty="0"/>
              <a:t>Usually used to iterate the LIST.</a:t>
            </a:r>
          </a:p>
          <a:p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struct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list_elem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*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list_next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(struct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list_elem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*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elem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)</a:t>
            </a:r>
          </a:p>
          <a:p>
            <a:pPr lvl="1"/>
            <a:r>
              <a:rPr lang="en-US" altLang="ko-KR" dirty="0"/>
              <a:t>Returns the next element of ELEM.</a:t>
            </a:r>
          </a:p>
          <a:p>
            <a:pPr lvl="1"/>
            <a:r>
              <a:rPr lang="en-US" altLang="ko-KR" dirty="0"/>
              <a:t>Usually used to iterate the LIST or search ELEM in the LIST.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98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List Function Analysis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struct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list_elem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*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list_end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(struct list *list)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Returns the last ELEM in the LIST.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Usually used to iterate the LIST.</a:t>
            </a:r>
          </a:p>
          <a:p>
            <a:pPr>
              <a:lnSpc>
                <a:spcPct val="10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#define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list_entry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(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list_elem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, struct, member)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Converts the pointer to </a:t>
            </a:r>
            <a:r>
              <a:rPr lang="en-US" altLang="ko-KR" dirty="0" err="1"/>
              <a:t>LIST_ELEM</a:t>
            </a:r>
            <a:r>
              <a:rPr lang="en-US" altLang="ko-KR" dirty="0"/>
              <a:t> into a pointer to STRUCT that </a:t>
            </a:r>
            <a:r>
              <a:rPr lang="en-US" altLang="ko-KR" dirty="0" err="1"/>
              <a:t>LIST_ELEM</a:t>
            </a:r>
            <a:r>
              <a:rPr lang="en-US" altLang="ko-KR" dirty="0"/>
              <a:t> is embedded inside.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Usually used to get address of </a:t>
            </a:r>
            <a:r>
              <a:rPr lang="en-US" altLang="ko-KR" dirty="0" err="1"/>
              <a:t>STURCT</a:t>
            </a:r>
            <a:r>
              <a:rPr lang="en-US" altLang="ko-KR" dirty="0"/>
              <a:t> which embeds </a:t>
            </a:r>
            <a:r>
              <a:rPr lang="en-US" altLang="ko-KR" dirty="0" err="1"/>
              <a:t>LIST_ELEM</a:t>
            </a:r>
            <a:r>
              <a:rPr lang="en-US" altLang="ko-KR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CC6D69D-9FEB-A546-9DB9-4BC36127E768}"/>
              </a:ext>
            </a:extLst>
          </p:cNvPr>
          <p:cNvSpPr txBox="1"/>
          <p:nvPr/>
        </p:nvSpPr>
        <p:spPr>
          <a:xfrm>
            <a:off x="5393901" y="3904033"/>
            <a:ext cx="66319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/* Assume that there already exists a list, </a:t>
            </a:r>
            <a:r>
              <a:rPr lang="en-US" err="1"/>
              <a:t>sample_list</a:t>
            </a:r>
            <a:r>
              <a:rPr lang="en-US"/>
              <a:t> */</a:t>
            </a:r>
          </a:p>
          <a:p>
            <a:r>
              <a:rPr lang="en-US"/>
              <a:t>struct </a:t>
            </a:r>
            <a:r>
              <a:rPr lang="en-US" err="1"/>
              <a:t>list_elem</a:t>
            </a:r>
            <a:r>
              <a:rPr lang="en-US"/>
              <a:t> *e;</a:t>
            </a:r>
          </a:p>
          <a:p>
            <a:r>
              <a:rPr lang="en-US"/>
              <a:t>e = </a:t>
            </a:r>
            <a:r>
              <a:rPr lang="en-US" err="1"/>
              <a:t>list_begin</a:t>
            </a:r>
            <a:r>
              <a:rPr lang="en-US"/>
              <a:t> (&amp;</a:t>
            </a:r>
            <a:r>
              <a:rPr lang="en-US" err="1"/>
              <a:t>sample_list</a:t>
            </a:r>
            <a:r>
              <a:rPr lang="en-US"/>
              <a:t>);</a:t>
            </a:r>
          </a:p>
          <a:p>
            <a:r>
              <a:rPr lang="en-US" b="1">
                <a:solidFill>
                  <a:srgbClr val="C00000"/>
                </a:solidFill>
              </a:rPr>
              <a:t>struct </a:t>
            </a:r>
            <a:r>
              <a:rPr lang="en-US" b="1" err="1">
                <a:solidFill>
                  <a:srgbClr val="C00000"/>
                </a:solidFill>
              </a:rPr>
              <a:t>list_item</a:t>
            </a:r>
            <a:r>
              <a:rPr lang="en-US" b="1">
                <a:solidFill>
                  <a:srgbClr val="C00000"/>
                </a:solidFill>
              </a:rPr>
              <a:t> *temp = </a:t>
            </a:r>
            <a:r>
              <a:rPr lang="en-US" b="1" err="1">
                <a:solidFill>
                  <a:srgbClr val="C00000"/>
                </a:solidFill>
              </a:rPr>
              <a:t>list_entry</a:t>
            </a:r>
            <a:r>
              <a:rPr lang="en-US" b="1">
                <a:solidFill>
                  <a:srgbClr val="C00000"/>
                </a:solidFill>
              </a:rPr>
              <a:t>(e, struct </a:t>
            </a:r>
            <a:r>
              <a:rPr lang="en-US" b="1" err="1">
                <a:solidFill>
                  <a:srgbClr val="C00000"/>
                </a:solidFill>
              </a:rPr>
              <a:t>list_item</a:t>
            </a:r>
            <a:r>
              <a:rPr lang="en-US" b="1">
                <a:solidFill>
                  <a:srgbClr val="C00000"/>
                </a:solidFill>
              </a:rPr>
              <a:t>, </a:t>
            </a:r>
            <a:r>
              <a:rPr lang="en-US" b="1" err="1">
                <a:solidFill>
                  <a:srgbClr val="C00000"/>
                </a:solidFill>
              </a:rPr>
              <a:t>elem</a:t>
            </a:r>
            <a:r>
              <a:rPr lang="en-US" b="1">
                <a:solidFill>
                  <a:srgbClr val="C00000"/>
                </a:solidFill>
              </a:rPr>
              <a:t>)</a:t>
            </a:r>
          </a:p>
          <a:p>
            <a:r>
              <a:rPr lang="en-US"/>
              <a:t>int </a:t>
            </a:r>
            <a:r>
              <a:rPr lang="en-US" err="1"/>
              <a:t>temp_data</a:t>
            </a:r>
            <a:r>
              <a:rPr lang="en-US"/>
              <a:t> = temp-&gt;data</a:t>
            </a:r>
          </a:p>
          <a:p>
            <a:endParaRPr lang="en-US"/>
          </a:p>
          <a:p>
            <a:r>
              <a:rPr lang="en-US" b="1">
                <a:solidFill>
                  <a:schemeClr val="accent1"/>
                </a:solidFill>
              </a:rPr>
              <a:t>By using </a:t>
            </a:r>
            <a:r>
              <a:rPr lang="en-US" b="1" err="1">
                <a:solidFill>
                  <a:schemeClr val="accent1"/>
                </a:solidFill>
              </a:rPr>
              <a:t>list_elem</a:t>
            </a:r>
            <a:r>
              <a:rPr lang="en-US" b="1">
                <a:solidFill>
                  <a:schemeClr val="accent1"/>
                </a:solidFill>
              </a:rPr>
              <a:t>, we can get address of </a:t>
            </a:r>
            <a:r>
              <a:rPr lang="en-US" b="1" err="1">
                <a:solidFill>
                  <a:schemeClr val="accent1"/>
                </a:solidFill>
              </a:rPr>
              <a:t>list_item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69D9029-D848-9145-9D3A-8AB822087E29}"/>
              </a:ext>
            </a:extLst>
          </p:cNvPr>
          <p:cNvSpPr txBox="1"/>
          <p:nvPr/>
        </p:nvSpPr>
        <p:spPr>
          <a:xfrm>
            <a:off x="3509710" y="3675700"/>
            <a:ext cx="357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*e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56D2B4E7-5EE3-7641-8B2F-91CC756A6BD8}"/>
              </a:ext>
            </a:extLst>
          </p:cNvPr>
          <p:cNvGrpSpPr/>
          <p:nvPr/>
        </p:nvGrpSpPr>
        <p:grpSpPr>
          <a:xfrm>
            <a:off x="521691" y="3534758"/>
            <a:ext cx="3837911" cy="2718397"/>
            <a:chOff x="521691" y="3412838"/>
            <a:chExt cx="3837911" cy="271839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520A8E84-68D9-374B-91FC-5E1FBEF28415}"/>
                </a:ext>
              </a:extLst>
            </p:cNvPr>
            <p:cNvSpPr/>
            <p:nvPr/>
          </p:nvSpPr>
          <p:spPr>
            <a:xfrm>
              <a:off x="2617640" y="4040944"/>
              <a:ext cx="1741962" cy="1766918"/>
            </a:xfrm>
            <a:prstGeom prst="rect">
              <a:avLst/>
            </a:prstGeom>
            <a:solidFill>
              <a:srgbClr val="9EB8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F5ABE723-251F-7549-9BC7-360ECB06A316}"/>
                </a:ext>
              </a:extLst>
            </p:cNvPr>
            <p:cNvSpPr/>
            <p:nvPr/>
          </p:nvSpPr>
          <p:spPr>
            <a:xfrm>
              <a:off x="2706576" y="4209158"/>
              <a:ext cx="1544572" cy="1098694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r>
                <a:rPr lang="en-US" sz="1400" err="1">
                  <a:solidFill>
                    <a:schemeClr val="tx1"/>
                  </a:solidFill>
                </a:rPr>
                <a:t>list_elem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elem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AC217367-C495-0743-B045-0AD8AA29A309}"/>
                </a:ext>
              </a:extLst>
            </p:cNvPr>
            <p:cNvSpPr/>
            <p:nvPr/>
          </p:nvSpPr>
          <p:spPr>
            <a:xfrm>
              <a:off x="2907311" y="4331216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</a:t>
              </a:r>
              <a:r>
                <a:rPr lang="en-US" sz="1400" b="1" err="1">
                  <a:solidFill>
                    <a:srgbClr val="FF0000"/>
                  </a:solidFill>
                </a:rPr>
                <a:t>prev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44557D45-3D90-0B45-B1B8-59DC34D73AD0}"/>
                </a:ext>
              </a:extLst>
            </p:cNvPr>
            <p:cNvSpPr/>
            <p:nvPr/>
          </p:nvSpPr>
          <p:spPr>
            <a:xfrm>
              <a:off x="2907311" y="4635780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*next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8909343F-3BF7-3D43-A11C-6B72530B3EDE}"/>
                </a:ext>
              </a:extLst>
            </p:cNvPr>
            <p:cNvSpPr/>
            <p:nvPr/>
          </p:nvSpPr>
          <p:spPr>
            <a:xfrm>
              <a:off x="2706575" y="5374301"/>
              <a:ext cx="1544572" cy="289491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int data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0B341D11-EBD3-F340-93E4-1E9C87671C2A}"/>
                </a:ext>
              </a:extLst>
            </p:cNvPr>
            <p:cNvGrpSpPr/>
            <p:nvPr/>
          </p:nvGrpSpPr>
          <p:grpSpPr>
            <a:xfrm>
              <a:off x="521691" y="3412838"/>
              <a:ext cx="1741962" cy="2683162"/>
              <a:chOff x="521691" y="3525728"/>
              <a:chExt cx="1741962" cy="268316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E229C926-E944-1743-B452-FF476ECCF345}"/>
                  </a:ext>
                </a:extLst>
              </p:cNvPr>
              <p:cNvSpPr/>
              <p:nvPr/>
            </p:nvSpPr>
            <p:spPr>
              <a:xfrm>
                <a:off x="521691" y="3828934"/>
                <a:ext cx="1741962" cy="2379956"/>
              </a:xfrm>
              <a:prstGeom prst="rect">
                <a:avLst/>
              </a:prstGeom>
              <a:solidFill>
                <a:srgbClr val="9EB8E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xmlns="" id="{3F0FFCA0-96D4-FB44-BBCB-5827F4E49BB4}"/>
                  </a:ext>
                </a:extLst>
              </p:cNvPr>
              <p:cNvGrpSpPr/>
              <p:nvPr/>
            </p:nvGrpSpPr>
            <p:grpSpPr>
              <a:xfrm>
                <a:off x="615056" y="3897082"/>
                <a:ext cx="1544572" cy="1098694"/>
                <a:chOff x="610627" y="3997148"/>
                <a:chExt cx="1544572" cy="1098694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xmlns="" id="{00A23EA3-351E-8A4B-A4A1-D408575D7EBA}"/>
                    </a:ext>
                  </a:extLst>
                </p:cNvPr>
                <p:cNvSpPr/>
                <p:nvPr/>
              </p:nvSpPr>
              <p:spPr>
                <a:xfrm>
                  <a:off x="610627" y="3997148"/>
                  <a:ext cx="1544572" cy="1098694"/>
                </a:xfrm>
                <a:prstGeom prst="rect">
                  <a:avLst/>
                </a:prstGeom>
                <a:solidFill>
                  <a:srgbClr val="CFDBF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40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40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400" err="1">
                      <a:solidFill>
                        <a:schemeClr val="tx1"/>
                      </a:solidFill>
                    </a:rPr>
                    <a:t>list_elem</a:t>
                  </a:r>
                  <a:r>
                    <a:rPr lang="en-US" sz="1400">
                      <a:solidFill>
                        <a:schemeClr val="tx1"/>
                      </a:solidFill>
                    </a:rPr>
                    <a:t> head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xmlns="" id="{832FD445-F261-F84F-8747-E954420B2C37}"/>
                    </a:ext>
                  </a:extLst>
                </p:cNvPr>
                <p:cNvSpPr/>
                <p:nvPr/>
              </p:nvSpPr>
              <p:spPr>
                <a:xfrm>
                  <a:off x="811362" y="4119206"/>
                  <a:ext cx="1143100" cy="310493"/>
                </a:xfrm>
                <a:prstGeom prst="rect">
                  <a:avLst/>
                </a:prstGeom>
                <a:solidFill>
                  <a:srgbClr val="FAE8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>
                      <a:solidFill>
                        <a:srgbClr val="FF0000"/>
                      </a:solidFill>
                    </a:rPr>
                    <a:t>*</a:t>
                  </a:r>
                  <a:r>
                    <a:rPr lang="en-US" sz="1400" b="1" err="1">
                      <a:solidFill>
                        <a:srgbClr val="FF0000"/>
                      </a:solidFill>
                    </a:rPr>
                    <a:t>prev</a:t>
                  </a:r>
                  <a:endParaRPr lang="en-US" sz="1400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xmlns="" id="{5CAF31BB-D864-B64F-8F1A-90E460A7A3EB}"/>
                    </a:ext>
                  </a:extLst>
                </p:cNvPr>
                <p:cNvSpPr/>
                <p:nvPr/>
              </p:nvSpPr>
              <p:spPr>
                <a:xfrm>
                  <a:off x="811362" y="4423770"/>
                  <a:ext cx="1143100" cy="310493"/>
                </a:xfrm>
                <a:prstGeom prst="rect">
                  <a:avLst/>
                </a:prstGeom>
                <a:solidFill>
                  <a:srgbClr val="FAE8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>
                      <a:solidFill>
                        <a:srgbClr val="FF0000"/>
                      </a:solidFill>
                    </a:rPr>
                    <a:t>*next</a:t>
                  </a: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13647768-BFAC-CE48-985D-85254081991E}"/>
                  </a:ext>
                </a:extLst>
              </p:cNvPr>
              <p:cNvSpPr txBox="1"/>
              <p:nvPr/>
            </p:nvSpPr>
            <p:spPr>
              <a:xfrm>
                <a:off x="832262" y="3525728"/>
                <a:ext cx="1120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err="1"/>
                  <a:t>sample_list</a:t>
                </a:r>
                <a:endParaRPr lang="en-US" sz="1400" b="1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xmlns="" id="{63D83196-535A-9647-9986-4AF4F295EFE5}"/>
                  </a:ext>
                </a:extLst>
              </p:cNvPr>
              <p:cNvGrpSpPr/>
              <p:nvPr/>
            </p:nvGrpSpPr>
            <p:grpSpPr>
              <a:xfrm>
                <a:off x="615056" y="5036775"/>
                <a:ext cx="1544572" cy="1098694"/>
                <a:chOff x="541448" y="4341620"/>
                <a:chExt cx="1544572" cy="1098694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xmlns="" id="{85CAB43A-3C8E-4547-8CD4-C5BA79846531}"/>
                    </a:ext>
                  </a:extLst>
                </p:cNvPr>
                <p:cNvSpPr/>
                <p:nvPr/>
              </p:nvSpPr>
              <p:spPr>
                <a:xfrm>
                  <a:off x="541448" y="4341620"/>
                  <a:ext cx="1544572" cy="1098694"/>
                </a:xfrm>
                <a:prstGeom prst="rect">
                  <a:avLst/>
                </a:prstGeom>
                <a:solidFill>
                  <a:srgbClr val="CFDBF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40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40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400" err="1">
                      <a:solidFill>
                        <a:schemeClr val="tx1"/>
                      </a:solidFill>
                    </a:rPr>
                    <a:t>list_elem</a:t>
                  </a:r>
                  <a:r>
                    <a:rPr lang="en-US" sz="1400">
                      <a:solidFill>
                        <a:schemeClr val="tx1"/>
                      </a:solidFill>
                    </a:rPr>
                    <a:t> tail</a:t>
                  </a: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xmlns="" id="{4393F218-7B3B-9E49-90F0-6507A91D653A}"/>
                    </a:ext>
                  </a:extLst>
                </p:cNvPr>
                <p:cNvSpPr/>
                <p:nvPr/>
              </p:nvSpPr>
              <p:spPr>
                <a:xfrm>
                  <a:off x="742183" y="4463678"/>
                  <a:ext cx="1143100" cy="310493"/>
                </a:xfrm>
                <a:prstGeom prst="rect">
                  <a:avLst/>
                </a:prstGeom>
                <a:solidFill>
                  <a:srgbClr val="FAE8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>
                      <a:solidFill>
                        <a:srgbClr val="FF0000"/>
                      </a:solidFill>
                    </a:rPr>
                    <a:t>*</a:t>
                  </a:r>
                  <a:r>
                    <a:rPr lang="en-US" sz="1400" b="1" err="1">
                      <a:solidFill>
                        <a:srgbClr val="FF0000"/>
                      </a:solidFill>
                    </a:rPr>
                    <a:t>prev</a:t>
                  </a:r>
                  <a:endParaRPr lang="en-US" sz="1400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xmlns="" id="{A00B8F8C-DD85-B64E-B1D5-C4BA4A64F033}"/>
                    </a:ext>
                  </a:extLst>
                </p:cNvPr>
                <p:cNvSpPr/>
                <p:nvPr/>
              </p:nvSpPr>
              <p:spPr>
                <a:xfrm>
                  <a:off x="742183" y="4768242"/>
                  <a:ext cx="1143100" cy="310493"/>
                </a:xfrm>
                <a:prstGeom prst="rect">
                  <a:avLst/>
                </a:prstGeom>
                <a:solidFill>
                  <a:srgbClr val="FAE8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>
                      <a:solidFill>
                        <a:srgbClr val="FF0000"/>
                      </a:solidFill>
                    </a:rPr>
                    <a:t>*next</a:t>
                  </a:r>
                </a:p>
              </p:txBody>
            </p:sp>
          </p:grpSp>
        </p:grp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xmlns="" id="{154942E1-A7C2-9844-9DEE-ED555BB80053}"/>
                </a:ext>
              </a:extLst>
            </p:cNvPr>
            <p:cNvCxnSpPr>
              <a:stCxn id="28" idx="3"/>
            </p:cNvCxnSpPr>
            <p:nvPr/>
          </p:nvCxnSpPr>
          <p:spPr>
            <a:xfrm flipV="1">
              <a:off x="1958891" y="4216743"/>
              <a:ext cx="747684" cy="149318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>
              <a:extLst>
                <a:ext uri="{FF2B5EF4-FFF2-40B4-BE49-F238E27FC236}">
                  <a16:creationId xmlns:a16="http://schemas.microsoft.com/office/drawing/2014/main" xmlns="" id="{ED654337-EF84-CE49-8595-33EA6CC43048}"/>
                </a:ext>
              </a:extLst>
            </p:cNvPr>
            <p:cNvCxnSpPr>
              <a:stCxn id="21" idx="1"/>
            </p:cNvCxnSpPr>
            <p:nvPr/>
          </p:nvCxnSpPr>
          <p:spPr>
            <a:xfrm rot="10800000" flipV="1">
              <a:off x="2159629" y="4791027"/>
              <a:ext cx="747683" cy="155246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61">
              <a:extLst>
                <a:ext uri="{FF2B5EF4-FFF2-40B4-BE49-F238E27FC236}">
                  <a16:creationId xmlns:a16="http://schemas.microsoft.com/office/drawing/2014/main" xmlns="" id="{EE9ADA46-5B75-1B4B-A3F4-225ACD4C5760}"/>
                </a:ext>
              </a:extLst>
            </p:cNvPr>
            <p:cNvCxnSpPr>
              <a:stCxn id="20" idx="1"/>
            </p:cNvCxnSpPr>
            <p:nvPr/>
          </p:nvCxnSpPr>
          <p:spPr>
            <a:xfrm rot="10800000">
              <a:off x="1953083" y="3904595"/>
              <a:ext cx="954229" cy="581869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xmlns="" id="{8CD0E24D-9545-FC43-A5F9-4706FBEFAD20}"/>
                </a:ext>
              </a:extLst>
            </p:cNvPr>
            <p:cNvSpPr/>
            <p:nvPr/>
          </p:nvSpPr>
          <p:spPr>
            <a:xfrm>
              <a:off x="1953082" y="4199465"/>
              <a:ext cx="778829" cy="1030766"/>
            </a:xfrm>
            <a:custGeom>
              <a:avLst/>
              <a:gdLst>
                <a:gd name="connsiteX0" fmla="*/ 0 w 745067"/>
                <a:gd name="connsiteY0" fmla="*/ 982134 h 982134"/>
                <a:gd name="connsiteX1" fmla="*/ 417689 w 745067"/>
                <a:gd name="connsiteY1" fmla="*/ 519289 h 982134"/>
                <a:gd name="connsiteX2" fmla="*/ 745067 w 745067"/>
                <a:gd name="connsiteY2" fmla="*/ 0 h 982134"/>
                <a:gd name="connsiteX0" fmla="*/ 0 w 745067"/>
                <a:gd name="connsiteY0" fmla="*/ 982134 h 982134"/>
                <a:gd name="connsiteX1" fmla="*/ 270933 w 745067"/>
                <a:gd name="connsiteY1" fmla="*/ 428978 h 982134"/>
                <a:gd name="connsiteX2" fmla="*/ 745067 w 745067"/>
                <a:gd name="connsiteY2" fmla="*/ 0 h 982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067" h="982134">
                  <a:moveTo>
                    <a:pt x="0" y="982134"/>
                  </a:moveTo>
                  <a:cubicBezTo>
                    <a:pt x="146755" y="832556"/>
                    <a:pt x="146755" y="592667"/>
                    <a:pt x="270933" y="428978"/>
                  </a:cubicBezTo>
                  <a:cubicBezTo>
                    <a:pt x="395111" y="265289"/>
                    <a:pt x="643467" y="177800"/>
                    <a:pt x="745067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A3CC0EC5-89F2-B343-864B-6C84F4D990DC}"/>
                </a:ext>
              </a:extLst>
            </p:cNvPr>
            <p:cNvSpPr txBox="1"/>
            <p:nvPr/>
          </p:nvSpPr>
          <p:spPr>
            <a:xfrm>
              <a:off x="2764864" y="5823458"/>
              <a:ext cx="14475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struct </a:t>
              </a:r>
              <a:r>
                <a:rPr lang="en-US" sz="1400" b="1" err="1"/>
                <a:t>list_item</a:t>
              </a:r>
              <a:endParaRPr lang="en-US" sz="1400" b="1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2638D326-D9E6-624D-978F-947D01DCC647}"/>
              </a:ext>
            </a:extLst>
          </p:cNvPr>
          <p:cNvSpPr txBox="1"/>
          <p:nvPr/>
        </p:nvSpPr>
        <p:spPr>
          <a:xfrm>
            <a:off x="4574007" y="3872626"/>
            <a:ext cx="711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rgbClr val="C00000"/>
                </a:solidFill>
              </a:rPr>
              <a:t>*temp</a:t>
            </a: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xmlns="" id="{2FB26656-7989-3D4D-991C-5D9E13C07740}"/>
              </a:ext>
            </a:extLst>
          </p:cNvPr>
          <p:cNvCxnSpPr>
            <a:stCxn id="96" idx="1"/>
            <a:endCxn id="18" idx="0"/>
          </p:cNvCxnSpPr>
          <p:nvPr/>
        </p:nvCxnSpPr>
        <p:spPr>
          <a:xfrm rot="10800000" flipV="1">
            <a:off x="3488621" y="4026514"/>
            <a:ext cx="1085386" cy="136349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xmlns="" id="{8B538002-283A-AB49-9DAD-D3F26D4B6CE2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061172" y="3829588"/>
            <a:ext cx="448539" cy="5014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44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9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Hash Table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/>
              <a:t>A hash table is a data structure that associates </a:t>
            </a:r>
            <a:r>
              <a:rPr lang="en-US" altLang="ko-KR">
                <a:solidFill>
                  <a:schemeClr val="accent1"/>
                </a:solidFill>
              </a:rPr>
              <a:t>keys</a:t>
            </a:r>
            <a:r>
              <a:rPr lang="en-US" altLang="ko-KR"/>
              <a:t> with </a:t>
            </a:r>
            <a:r>
              <a:rPr lang="en-US" altLang="ko-KR">
                <a:solidFill>
                  <a:schemeClr val="accent1"/>
                </a:solidFill>
              </a:rPr>
              <a:t>values.</a:t>
            </a:r>
          </a:p>
          <a:p>
            <a:pPr>
              <a:lnSpc>
                <a:spcPct val="90000"/>
              </a:lnSpc>
            </a:pPr>
            <a:r>
              <a:rPr lang="en-US" altLang="ko-KR"/>
              <a:t>The primary operation is a lookup.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Given a key, find the corresponding value.</a:t>
            </a:r>
          </a:p>
          <a:p>
            <a:pPr>
              <a:lnSpc>
                <a:spcPct val="90000"/>
              </a:lnSpc>
            </a:pPr>
            <a:r>
              <a:rPr lang="en-US" altLang="ko-KR"/>
              <a:t>It works by transforming the key using a </a:t>
            </a:r>
            <a:r>
              <a:rPr lang="en-US" altLang="ko-KR" b="1">
                <a:solidFill>
                  <a:srgbClr val="C00000"/>
                </a:solidFill>
              </a:rPr>
              <a:t>hash function </a:t>
            </a:r>
            <a:r>
              <a:rPr lang="en-US" altLang="ko-KR"/>
              <a:t>into a hash.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0C57118D-958D-1847-917F-97E15DD0A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202" y="4036217"/>
            <a:ext cx="2878140" cy="225042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9BEF1F81-6FDE-6942-90E9-D299AC767C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202" y="2972314"/>
            <a:ext cx="3626056" cy="10484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4DB2AE6-E9B6-B14F-A1A5-D0814609572D}"/>
              </a:ext>
            </a:extLst>
          </p:cNvPr>
          <p:cNvSpPr/>
          <p:nvPr/>
        </p:nvSpPr>
        <p:spPr>
          <a:xfrm>
            <a:off x="1286061" y="4092713"/>
            <a:ext cx="576034" cy="28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AFCE68B-06F6-A94C-9101-6E65949F5A61}"/>
              </a:ext>
            </a:extLst>
          </p:cNvPr>
          <p:cNvSpPr/>
          <p:nvPr/>
        </p:nvSpPr>
        <p:spPr>
          <a:xfrm>
            <a:off x="1286061" y="4682856"/>
            <a:ext cx="576034" cy="28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550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A7AA12A4-5586-224C-9DAA-D6A612761AC3}"/>
              </a:ext>
            </a:extLst>
          </p:cNvPr>
          <p:cNvSpPr/>
          <p:nvPr/>
        </p:nvSpPr>
        <p:spPr>
          <a:xfrm>
            <a:off x="1286061" y="5259504"/>
            <a:ext cx="576034" cy="28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500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E27697B-ED89-FA42-B281-DB6EE900FB51}"/>
              </a:ext>
            </a:extLst>
          </p:cNvPr>
          <p:cNvSpPr txBox="1"/>
          <p:nvPr/>
        </p:nvSpPr>
        <p:spPr>
          <a:xfrm>
            <a:off x="1379009" y="3429000"/>
            <a:ext cx="515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ysClr val="windowText" lastClr="000000"/>
                </a:solidFill>
              </a:rPr>
              <a:t>Key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72D72E0C-C91F-0445-8868-E23EF9D36834}"/>
              </a:ext>
            </a:extLst>
          </p:cNvPr>
          <p:cNvGrpSpPr/>
          <p:nvPr/>
        </p:nvGrpSpPr>
        <p:grpSpPr>
          <a:xfrm>
            <a:off x="3677372" y="3820778"/>
            <a:ext cx="292444" cy="2306592"/>
            <a:chOff x="4040659" y="3727212"/>
            <a:chExt cx="292444" cy="230659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26C73D49-9471-0C4A-8C96-82CBC00EA063}"/>
                </a:ext>
              </a:extLst>
            </p:cNvPr>
            <p:cNvSpPr/>
            <p:nvPr/>
          </p:nvSpPr>
          <p:spPr>
            <a:xfrm>
              <a:off x="4040659" y="3727212"/>
              <a:ext cx="292444" cy="2883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6D345C9D-5032-CD40-96F3-FF79E612A322}"/>
                </a:ext>
              </a:extLst>
            </p:cNvPr>
            <p:cNvSpPr/>
            <p:nvPr/>
          </p:nvSpPr>
          <p:spPr>
            <a:xfrm>
              <a:off x="4040659" y="4015536"/>
              <a:ext cx="292444" cy="2883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C60AEBD6-0BEE-9646-BC53-E446ACD8F4C4}"/>
                </a:ext>
              </a:extLst>
            </p:cNvPr>
            <p:cNvSpPr/>
            <p:nvPr/>
          </p:nvSpPr>
          <p:spPr>
            <a:xfrm>
              <a:off x="4040659" y="4303860"/>
              <a:ext cx="292444" cy="2883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75E969D4-B5CB-3F46-B182-BE4B0FEA0DFD}"/>
                </a:ext>
              </a:extLst>
            </p:cNvPr>
            <p:cNvSpPr/>
            <p:nvPr/>
          </p:nvSpPr>
          <p:spPr>
            <a:xfrm>
              <a:off x="4040659" y="4592184"/>
              <a:ext cx="292444" cy="2883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2917B3E5-B83B-9C48-9DF9-B2DE4B33E96D}"/>
                </a:ext>
              </a:extLst>
            </p:cNvPr>
            <p:cNvSpPr/>
            <p:nvPr/>
          </p:nvSpPr>
          <p:spPr>
            <a:xfrm>
              <a:off x="4040659" y="4880508"/>
              <a:ext cx="292444" cy="2883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20238E34-8B69-E348-8390-F342F274847E}"/>
                </a:ext>
              </a:extLst>
            </p:cNvPr>
            <p:cNvSpPr/>
            <p:nvPr/>
          </p:nvSpPr>
          <p:spPr>
            <a:xfrm>
              <a:off x="4040659" y="5168832"/>
              <a:ext cx="292444" cy="2883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F7B0C720-1DC2-BA48-96C8-AFF1B08D45DB}"/>
                </a:ext>
              </a:extLst>
            </p:cNvPr>
            <p:cNvSpPr/>
            <p:nvPr/>
          </p:nvSpPr>
          <p:spPr>
            <a:xfrm>
              <a:off x="4040659" y="5457156"/>
              <a:ext cx="292444" cy="2883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C515039E-01B9-034B-A7C6-1E1F8BA56D6F}"/>
                </a:ext>
              </a:extLst>
            </p:cNvPr>
            <p:cNvSpPr/>
            <p:nvPr/>
          </p:nvSpPr>
          <p:spPr>
            <a:xfrm>
              <a:off x="4040659" y="5745480"/>
              <a:ext cx="292444" cy="2883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7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D8F5E3E-A189-004B-BCCF-F7FD7ED8AC58}"/>
              </a:ext>
            </a:extLst>
          </p:cNvPr>
          <p:cNvSpPr txBox="1"/>
          <p:nvPr/>
        </p:nvSpPr>
        <p:spPr>
          <a:xfrm>
            <a:off x="5051803" y="3429789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ysClr val="windowText" lastClr="000000"/>
                </a:solidFill>
              </a:rPr>
              <a:t>Entries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8E42280E-EF78-F447-A270-B8438C67C342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1862095" y="4236875"/>
            <a:ext cx="1815277" cy="1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B45C66C0-ACC8-F34B-AC80-04218AF70782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1862095" y="4827018"/>
            <a:ext cx="1815277" cy="57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434D4B54-127D-0042-8C7B-626517D0DD36}"/>
              </a:ext>
            </a:extLst>
          </p:cNvPr>
          <p:cNvCxnSpPr>
            <a:stCxn id="26" idx="3"/>
            <a:endCxn id="15" idx="1"/>
          </p:cNvCxnSpPr>
          <p:nvPr/>
        </p:nvCxnSpPr>
        <p:spPr>
          <a:xfrm>
            <a:off x="1862095" y="5403666"/>
            <a:ext cx="1815277" cy="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B25B915-7DB1-724A-B546-EE160E07E096}"/>
              </a:ext>
            </a:extLst>
          </p:cNvPr>
          <p:cNvSpPr txBox="1"/>
          <p:nvPr/>
        </p:nvSpPr>
        <p:spPr>
          <a:xfrm>
            <a:off x="2146005" y="4527433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f(x)=x/100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9AC1E21-8137-EE4E-8C25-50926A6E510C}"/>
              </a:ext>
            </a:extLst>
          </p:cNvPr>
          <p:cNvSpPr txBox="1"/>
          <p:nvPr/>
        </p:nvSpPr>
        <p:spPr>
          <a:xfrm>
            <a:off x="3378408" y="3429000"/>
            <a:ext cx="890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ysClr val="windowText" lastClr="000000"/>
                </a:solidFill>
              </a:rPr>
              <a:t>Buckets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BB87E70-4343-154F-BF37-5C5C9918D642}"/>
              </a:ext>
            </a:extLst>
          </p:cNvPr>
          <p:cNvGrpSpPr/>
          <p:nvPr/>
        </p:nvGrpSpPr>
        <p:grpSpPr>
          <a:xfrm>
            <a:off x="5158333" y="3817884"/>
            <a:ext cx="576034" cy="864972"/>
            <a:chOff x="5179861" y="3729241"/>
            <a:chExt cx="576034" cy="86497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C002C5B3-0C6C-454D-8862-CE4B18929D16}"/>
                </a:ext>
              </a:extLst>
            </p:cNvPr>
            <p:cNvSpPr/>
            <p:nvPr/>
          </p:nvSpPr>
          <p:spPr>
            <a:xfrm>
              <a:off x="5179861" y="4017565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next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95C6AD65-C782-3A4B-8F7C-2C209D5208D7}"/>
                </a:ext>
              </a:extLst>
            </p:cNvPr>
            <p:cNvSpPr/>
            <p:nvPr/>
          </p:nvSpPr>
          <p:spPr>
            <a:xfrm>
              <a:off x="5179861" y="3729241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>
                  <a:solidFill>
                    <a:sysClr val="windowText" lastClr="000000"/>
                  </a:solidFill>
                </a:rPr>
                <a:t>prev</a:t>
              </a:r>
              <a:endParaRPr lang="en-US" sz="140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BF432525-D26B-B646-AEE0-3FE3D3126861}"/>
                </a:ext>
              </a:extLst>
            </p:cNvPr>
            <p:cNvSpPr/>
            <p:nvPr/>
          </p:nvSpPr>
          <p:spPr>
            <a:xfrm>
              <a:off x="5179861" y="4305889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100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F6C0217A-96F1-0B45-A67E-16612302D555}"/>
              </a:ext>
            </a:extLst>
          </p:cNvPr>
          <p:cNvSpPr/>
          <p:nvPr/>
        </p:nvSpPr>
        <p:spPr>
          <a:xfrm>
            <a:off x="4273371" y="4106208"/>
            <a:ext cx="644022" cy="28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head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3E734F8E-F8AD-2740-BDA2-E2FFBE522BDF}"/>
              </a:ext>
            </a:extLst>
          </p:cNvPr>
          <p:cNvSpPr/>
          <p:nvPr/>
        </p:nvSpPr>
        <p:spPr>
          <a:xfrm>
            <a:off x="5950899" y="4106208"/>
            <a:ext cx="644022" cy="28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tail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AA414CAC-59EF-F34F-B908-C9CEDB8C6E36}"/>
              </a:ext>
            </a:extLst>
          </p:cNvPr>
          <p:cNvGrpSpPr/>
          <p:nvPr/>
        </p:nvGrpSpPr>
        <p:grpSpPr>
          <a:xfrm>
            <a:off x="5153742" y="5081650"/>
            <a:ext cx="576034" cy="864972"/>
            <a:chOff x="5179861" y="3729241"/>
            <a:chExt cx="576034" cy="86497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BE2489F3-AD25-CD45-8036-1100A690D79E}"/>
                </a:ext>
              </a:extLst>
            </p:cNvPr>
            <p:cNvSpPr/>
            <p:nvPr/>
          </p:nvSpPr>
          <p:spPr>
            <a:xfrm>
              <a:off x="5179861" y="4017565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next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0EBC158A-2AF5-6A41-900A-498B1444605B}"/>
                </a:ext>
              </a:extLst>
            </p:cNvPr>
            <p:cNvSpPr/>
            <p:nvPr/>
          </p:nvSpPr>
          <p:spPr>
            <a:xfrm>
              <a:off x="5179861" y="3729241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ysClr val="windowText" lastClr="000000"/>
                  </a:solidFill>
                </a:rPr>
                <a:t>prev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xmlns="" id="{10376D41-14E7-0C42-99F6-0BDBE8E260D3}"/>
                </a:ext>
              </a:extLst>
            </p:cNvPr>
            <p:cNvSpPr/>
            <p:nvPr/>
          </p:nvSpPr>
          <p:spPr>
            <a:xfrm>
              <a:off x="5179861" y="4305889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500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5D705B68-99A2-944D-877B-222A356A3806}"/>
              </a:ext>
            </a:extLst>
          </p:cNvPr>
          <p:cNvSpPr/>
          <p:nvPr/>
        </p:nvSpPr>
        <p:spPr>
          <a:xfrm>
            <a:off x="4268780" y="5369974"/>
            <a:ext cx="644022" cy="28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head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7F2BB786-37B7-954B-89C9-589B3742568E}"/>
              </a:ext>
            </a:extLst>
          </p:cNvPr>
          <p:cNvSpPr/>
          <p:nvPr/>
        </p:nvSpPr>
        <p:spPr>
          <a:xfrm>
            <a:off x="6776123" y="5369974"/>
            <a:ext cx="644022" cy="28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tail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55857B58-DF08-0345-B196-BBA98EAA50AD}"/>
              </a:ext>
            </a:extLst>
          </p:cNvPr>
          <p:cNvGrpSpPr/>
          <p:nvPr/>
        </p:nvGrpSpPr>
        <p:grpSpPr>
          <a:xfrm>
            <a:off x="5995290" y="5078756"/>
            <a:ext cx="576034" cy="864972"/>
            <a:chOff x="5179861" y="3729241"/>
            <a:chExt cx="576034" cy="86497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D5CB7E61-FE04-8C48-B50D-3A0ED3905FC1}"/>
                </a:ext>
              </a:extLst>
            </p:cNvPr>
            <p:cNvSpPr/>
            <p:nvPr/>
          </p:nvSpPr>
          <p:spPr>
            <a:xfrm>
              <a:off x="5179861" y="4017565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next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6C5078BC-7563-0D4E-8382-E76D4268364E}"/>
                </a:ext>
              </a:extLst>
            </p:cNvPr>
            <p:cNvSpPr/>
            <p:nvPr/>
          </p:nvSpPr>
          <p:spPr>
            <a:xfrm>
              <a:off x="5179861" y="3729241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>
                  <a:solidFill>
                    <a:sysClr val="windowText" lastClr="000000"/>
                  </a:solidFill>
                </a:rPr>
                <a:t>prev</a:t>
              </a:r>
              <a:endParaRPr lang="en-US" sz="140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7341CED6-590F-A743-B107-62B387058046}"/>
                </a:ext>
              </a:extLst>
            </p:cNvPr>
            <p:cNvSpPr/>
            <p:nvPr/>
          </p:nvSpPr>
          <p:spPr>
            <a:xfrm>
              <a:off x="5179861" y="4305889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550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83DB4E1E-4AF7-C344-A9D0-A978A3316513}"/>
              </a:ext>
            </a:extLst>
          </p:cNvPr>
          <p:cNvCxnSpPr>
            <a:stCxn id="11" idx="3"/>
            <a:endCxn id="40" idx="1"/>
          </p:cNvCxnSpPr>
          <p:nvPr/>
        </p:nvCxnSpPr>
        <p:spPr>
          <a:xfrm flipV="1">
            <a:off x="3969816" y="4250370"/>
            <a:ext cx="303555" cy="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AE43D063-E988-DE47-9912-60643055AA7B}"/>
              </a:ext>
            </a:extLst>
          </p:cNvPr>
          <p:cNvCxnSpPr>
            <a:stCxn id="40" idx="3"/>
            <a:endCxn id="20" idx="1"/>
          </p:cNvCxnSpPr>
          <p:nvPr/>
        </p:nvCxnSpPr>
        <p:spPr>
          <a:xfrm>
            <a:off x="4917393" y="4250370"/>
            <a:ext cx="240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179161A9-E77B-E14B-87F9-11C4E0FD8C2F}"/>
              </a:ext>
            </a:extLst>
          </p:cNvPr>
          <p:cNvCxnSpPr>
            <a:stCxn id="20" idx="3"/>
            <a:endCxn id="41" idx="1"/>
          </p:cNvCxnSpPr>
          <p:nvPr/>
        </p:nvCxnSpPr>
        <p:spPr>
          <a:xfrm>
            <a:off x="5734367" y="4250370"/>
            <a:ext cx="216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BB747FA1-BB39-1C48-99A9-9FEA04EB45C2}"/>
              </a:ext>
            </a:extLst>
          </p:cNvPr>
          <p:cNvCxnSpPr>
            <a:stCxn id="15" idx="3"/>
            <a:endCxn id="44" idx="1"/>
          </p:cNvCxnSpPr>
          <p:nvPr/>
        </p:nvCxnSpPr>
        <p:spPr>
          <a:xfrm>
            <a:off x="3969816" y="5406560"/>
            <a:ext cx="298964" cy="107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B0F4A321-E08D-C34D-8681-872203803718}"/>
              </a:ext>
            </a:extLst>
          </p:cNvPr>
          <p:cNvCxnSpPr>
            <a:stCxn id="44" idx="3"/>
            <a:endCxn id="46" idx="1"/>
          </p:cNvCxnSpPr>
          <p:nvPr/>
        </p:nvCxnSpPr>
        <p:spPr>
          <a:xfrm>
            <a:off x="4912802" y="5514136"/>
            <a:ext cx="240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3D0EA957-310A-B048-B2DF-D07651183D1E}"/>
              </a:ext>
            </a:extLst>
          </p:cNvPr>
          <p:cNvCxnSpPr>
            <a:cxnSpLocks/>
            <a:stCxn id="46" idx="3"/>
            <a:endCxn id="52" idx="1"/>
          </p:cNvCxnSpPr>
          <p:nvPr/>
        </p:nvCxnSpPr>
        <p:spPr>
          <a:xfrm flipV="1">
            <a:off x="5729776" y="5511242"/>
            <a:ext cx="265514" cy="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24731BA2-2EFB-E743-B1A5-A91C553D91B4}"/>
              </a:ext>
            </a:extLst>
          </p:cNvPr>
          <p:cNvCxnSpPr>
            <a:stCxn id="52" idx="3"/>
            <a:endCxn id="45" idx="1"/>
          </p:cNvCxnSpPr>
          <p:nvPr/>
        </p:nvCxnSpPr>
        <p:spPr>
          <a:xfrm>
            <a:off x="6571324" y="5511242"/>
            <a:ext cx="204799" cy="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253932A3-A21B-9F44-9146-CE692958AE17}"/>
              </a:ext>
            </a:extLst>
          </p:cNvPr>
          <p:cNvCxnSpPr>
            <a:stCxn id="53" idx="1"/>
            <a:endCxn id="47" idx="3"/>
          </p:cNvCxnSpPr>
          <p:nvPr/>
        </p:nvCxnSpPr>
        <p:spPr>
          <a:xfrm flipH="1">
            <a:off x="5729776" y="5222918"/>
            <a:ext cx="265514" cy="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xmlns="" id="{F37EE69D-E7B6-2F42-B0B3-E445B67F4E4A}"/>
              </a:ext>
            </a:extLst>
          </p:cNvPr>
          <p:cNvCxnSpPr>
            <a:stCxn id="35" idx="1"/>
            <a:endCxn id="40" idx="0"/>
          </p:cNvCxnSpPr>
          <p:nvPr/>
        </p:nvCxnSpPr>
        <p:spPr>
          <a:xfrm rot="10800000" flipV="1">
            <a:off x="4595383" y="3962046"/>
            <a:ext cx="562951" cy="144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xmlns="" id="{557EABC8-C809-2A46-B8C0-B9DDECD4F1DF}"/>
              </a:ext>
            </a:extLst>
          </p:cNvPr>
          <p:cNvCxnSpPr>
            <a:stCxn id="41" idx="0"/>
            <a:endCxn id="35" idx="3"/>
          </p:cNvCxnSpPr>
          <p:nvPr/>
        </p:nvCxnSpPr>
        <p:spPr>
          <a:xfrm rot="16200000" flipV="1">
            <a:off x="5931558" y="3764855"/>
            <a:ext cx="144162" cy="538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xmlns="" id="{34EAE821-1C14-8F46-B1B1-FEE08D200879}"/>
              </a:ext>
            </a:extLst>
          </p:cNvPr>
          <p:cNvCxnSpPr>
            <a:stCxn id="47" idx="1"/>
            <a:endCxn id="44" idx="0"/>
          </p:cNvCxnSpPr>
          <p:nvPr/>
        </p:nvCxnSpPr>
        <p:spPr>
          <a:xfrm rot="10800000" flipV="1">
            <a:off x="4590792" y="5225812"/>
            <a:ext cx="562951" cy="144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xmlns="" id="{4B48D53A-7958-F640-A61C-8824DF6E9B97}"/>
              </a:ext>
            </a:extLst>
          </p:cNvPr>
          <p:cNvCxnSpPr>
            <a:stCxn id="45" idx="0"/>
            <a:endCxn id="53" idx="3"/>
          </p:cNvCxnSpPr>
          <p:nvPr/>
        </p:nvCxnSpPr>
        <p:spPr>
          <a:xfrm rot="16200000" flipV="1">
            <a:off x="6761201" y="5033041"/>
            <a:ext cx="147056" cy="526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909C7D3-D8E4-4FA1-8547-539E0941A739}"/>
              </a:ext>
            </a:extLst>
          </p:cNvPr>
          <p:cNvSpPr txBox="1"/>
          <p:nvPr/>
        </p:nvSpPr>
        <p:spPr>
          <a:xfrm>
            <a:off x="1121625" y="3133660"/>
            <a:ext cx="3597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※ Assume that key and value are same.</a:t>
            </a:r>
            <a:endParaRPr lang="ko-KR" altLang="en-US" sz="1400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9AD44C4A-0B46-4597-AB43-0F0CB10752B6}"/>
              </a:ext>
            </a:extLst>
          </p:cNvPr>
          <p:cNvSpPr/>
          <p:nvPr/>
        </p:nvSpPr>
        <p:spPr>
          <a:xfrm>
            <a:off x="4938434" y="3767554"/>
            <a:ext cx="977748" cy="6211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E6A3F75E-18DB-4CC0-8678-2F434A7A8B32}"/>
              </a:ext>
            </a:extLst>
          </p:cNvPr>
          <p:cNvCxnSpPr>
            <a:stCxn id="22" idx="6"/>
            <a:endCxn id="51" idx="1"/>
          </p:cNvCxnSpPr>
          <p:nvPr/>
        </p:nvCxnSpPr>
        <p:spPr>
          <a:xfrm flipV="1">
            <a:off x="5916182" y="3496523"/>
            <a:ext cx="2069020" cy="5816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38AED3E7-0110-4A15-B213-32CD71717DCF}"/>
              </a:ext>
            </a:extLst>
          </p:cNvPr>
          <p:cNvSpPr/>
          <p:nvPr/>
        </p:nvSpPr>
        <p:spPr>
          <a:xfrm>
            <a:off x="4974079" y="4412594"/>
            <a:ext cx="977748" cy="28832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4674443B-F354-41A6-95B9-51C3F87900D9}"/>
              </a:ext>
            </a:extLst>
          </p:cNvPr>
          <p:cNvSpPr txBox="1"/>
          <p:nvPr/>
        </p:nvSpPr>
        <p:spPr>
          <a:xfrm>
            <a:off x="5886011" y="4397078"/>
            <a:ext cx="2005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</a:rPr>
              <a:t>Need to implement.</a:t>
            </a:r>
          </a:p>
          <a:p>
            <a:r>
              <a:rPr lang="en-US" altLang="ko-KR" sz="1400" b="1" dirty="0">
                <a:solidFill>
                  <a:schemeClr val="accent2"/>
                </a:solidFill>
              </a:rPr>
              <a:t>Refer struct </a:t>
            </a:r>
            <a:r>
              <a:rPr lang="en-US" altLang="ko-KR" sz="1400" b="1" dirty="0" err="1">
                <a:solidFill>
                  <a:schemeClr val="accent2"/>
                </a:solidFill>
              </a:rPr>
              <a:t>list_item</a:t>
            </a:r>
            <a:r>
              <a:rPr lang="en-US" altLang="ko-KR" sz="1400" b="1" dirty="0">
                <a:solidFill>
                  <a:schemeClr val="accent2"/>
                </a:solidFill>
              </a:rPr>
              <a:t>.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83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Hash Table Function Analysis</a:t>
            </a:r>
            <a:endParaRPr lang="ko-KR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12132F4-DDE1-8643-8730-665864DC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void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hash_init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(struct hash *h,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hash_hash_func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*hash,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hash_less_func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*less, void *aux)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Initializes hash table H and sets </a:t>
            </a:r>
            <a:r>
              <a:rPr lang="en-US" altLang="ko-KR" u="sng" dirty="0"/>
              <a:t>hash function HASH</a:t>
            </a:r>
            <a:r>
              <a:rPr lang="en-US" altLang="ko-KR" dirty="0"/>
              <a:t> and </a:t>
            </a:r>
            <a:r>
              <a:rPr lang="en-US" altLang="ko-KR" u="sng" dirty="0"/>
              <a:t>comparison function LESS.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You can see the example of hash function such as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hash_int</a:t>
            </a:r>
            <a:r>
              <a:rPr lang="en-US" altLang="ko-KR" dirty="0"/>
              <a:t>,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hash_bytes</a:t>
            </a:r>
            <a:r>
              <a:rPr lang="en-US" altLang="ko-KR" dirty="0"/>
              <a:t>, and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hash_string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b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altLang="ko-KR" sz="1400" b="1" dirty="0">
                <a:solidFill>
                  <a:srgbClr val="FF0000"/>
                </a:solidFill>
              </a:rPr>
              <a:t>(You have to use </a:t>
            </a:r>
            <a:r>
              <a:rPr lang="en-US" altLang="ko-KR" sz="1400" b="1" dirty="0" err="1">
                <a:solidFill>
                  <a:srgbClr val="FF0000"/>
                </a:solidFill>
              </a:rPr>
              <a:t>hash_int</a:t>
            </a:r>
            <a:r>
              <a:rPr lang="en-US" altLang="ko-KR" sz="1400" b="1" dirty="0">
                <a:solidFill>
                  <a:srgbClr val="FF0000"/>
                </a:solidFill>
              </a:rPr>
              <a:t> function to pass the test.)</a:t>
            </a:r>
            <a:endParaRPr lang="en-US" altLang="ko-KR" b="1" dirty="0">
              <a:solidFill>
                <a:srgbClr val="FF00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altLang="ko-KR" dirty="0"/>
              <a:t>Comparison function LESS is used to compare two hash elements.</a:t>
            </a:r>
          </a:p>
          <a:p>
            <a:pPr>
              <a:lnSpc>
                <a:spcPct val="11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void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hash_apply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(struct hash *h,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hash_action_func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*action)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You can apply any ACTION function which you made to hast table H.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Used for applying specific function to all elements in hash table. </a:t>
            </a:r>
            <a:br>
              <a:rPr lang="en-US" altLang="ko-KR" dirty="0"/>
            </a:br>
            <a:r>
              <a:rPr lang="en-US" altLang="ko-KR" dirty="0"/>
              <a:t>e.g.) square function.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You can learn the usage of it from '</a:t>
            </a:r>
            <a:r>
              <a:rPr lang="en-US" altLang="ko-KR" dirty="0" err="1"/>
              <a:t>hash_apply.in</a:t>
            </a:r>
            <a:r>
              <a:rPr lang="en-US" altLang="ko-KR" dirty="0"/>
              <a:t>' and '</a:t>
            </a:r>
            <a:r>
              <a:rPr lang="en-US" altLang="ko-KR" dirty="0" err="1"/>
              <a:t>hash_apply.out</a:t>
            </a:r>
            <a:r>
              <a:rPr lang="en-US" altLang="ko-KR" dirty="0"/>
              <a:t>' in tester directory.</a:t>
            </a:r>
          </a:p>
        </p:txBody>
      </p:sp>
    </p:spTree>
    <p:extLst>
      <p:ext uri="{BB962C8B-B14F-4D97-AF65-F5344CB8AC3E}">
        <p14:creationId xmlns:p14="http://schemas.microsoft.com/office/powerpoint/2010/main" val="364105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Hash Table Function Analysis</a:t>
            </a:r>
            <a:endParaRPr lang="ko-KR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12132F4-DDE1-8643-8730-665864DC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#define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hash_entry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(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hash_elem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, struct, member)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Converts pointer to </a:t>
            </a:r>
            <a:r>
              <a:rPr lang="en-US" altLang="ko-KR" dirty="0" err="1"/>
              <a:t>HASH_ELEM</a:t>
            </a:r>
            <a:r>
              <a:rPr lang="en-US" altLang="ko-KR" dirty="0"/>
              <a:t> into a pointer to STRUCT that </a:t>
            </a:r>
            <a:r>
              <a:rPr lang="en-US" altLang="ko-KR" dirty="0" err="1"/>
              <a:t>HASH_ELEM</a:t>
            </a:r>
            <a:r>
              <a:rPr lang="en-US" altLang="ko-KR" dirty="0"/>
              <a:t> is embedded inside.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Usually used to get address of </a:t>
            </a:r>
            <a:r>
              <a:rPr lang="en-US" altLang="ko-KR" dirty="0" err="1"/>
              <a:t>STURCT</a:t>
            </a:r>
            <a:r>
              <a:rPr lang="en-US" altLang="ko-KR" dirty="0"/>
              <a:t> which embeds </a:t>
            </a:r>
            <a:r>
              <a:rPr lang="en-US" altLang="ko-KR" dirty="0" err="1"/>
              <a:t>HASH_ELEM</a:t>
            </a:r>
            <a:r>
              <a:rPr lang="en-US" altLang="ko-KR" dirty="0"/>
              <a:t>.</a:t>
            </a:r>
          </a:p>
        </p:txBody>
      </p:sp>
      <p:pic>
        <p:nvPicPr>
          <p:cNvPr id="8" name="Picture 50">
            <a:extLst>
              <a:ext uri="{FF2B5EF4-FFF2-40B4-BE49-F238E27FC236}">
                <a16:creationId xmlns:a16="http://schemas.microsoft.com/office/drawing/2014/main" xmlns="" id="{9BEF1F81-6FDE-6942-90E9-D299AC767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353" y="2498086"/>
            <a:ext cx="3626056" cy="104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4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Bitmap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395003"/>
          </a:xfrm>
        </p:spPr>
        <p:txBody>
          <a:bodyPr/>
          <a:lstStyle/>
          <a:p>
            <a:r>
              <a:rPr lang="en-US" altLang="ko-KR" dirty="0"/>
              <a:t>A bit array(or bitmap, in some cases) is an array which stores individual bits</a:t>
            </a:r>
            <a:r>
              <a:rPr lang="ko-KR" altLang="en-US" dirty="0"/>
              <a:t> </a:t>
            </a:r>
            <a:r>
              <a:rPr lang="en-US" altLang="ko-KR" dirty="0"/>
              <a:t>(Boolean values).</a:t>
            </a:r>
          </a:p>
          <a:p>
            <a:r>
              <a:rPr lang="en-US" altLang="ko-KR" dirty="0"/>
              <a:t>A bitmap can reduce the waste of memory space.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A0840DC-65AB-6941-9F89-51E22B10ACF0}"/>
              </a:ext>
            </a:extLst>
          </p:cNvPr>
          <p:cNvSpPr txBox="1"/>
          <p:nvPr/>
        </p:nvSpPr>
        <p:spPr>
          <a:xfrm>
            <a:off x="838200" y="3501648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/>
              <a:t>Bitmap: Usual way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1C38E59-72BE-C44F-BB91-6B2FA27DF41B}"/>
              </a:ext>
            </a:extLst>
          </p:cNvPr>
          <p:cNvSpPr txBox="1"/>
          <p:nvPr/>
        </p:nvSpPr>
        <p:spPr>
          <a:xfrm>
            <a:off x="4109258" y="3501008"/>
            <a:ext cx="26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/>
              <a:t>Bitmap: Pintos kernel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DE1DF1F1-72F7-294D-991F-036899FF011E}"/>
              </a:ext>
            </a:extLst>
          </p:cNvPr>
          <p:cNvGrpSpPr/>
          <p:nvPr/>
        </p:nvGrpSpPr>
        <p:grpSpPr>
          <a:xfrm>
            <a:off x="6164798" y="2499122"/>
            <a:ext cx="5257803" cy="821124"/>
            <a:chOff x="2317170" y="2602032"/>
            <a:chExt cx="5257803" cy="82112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BB653C07-1A0E-924F-9DF2-A2A4BE4F665B}"/>
                </a:ext>
              </a:extLst>
            </p:cNvPr>
            <p:cNvSpPr/>
            <p:nvPr/>
          </p:nvSpPr>
          <p:spPr>
            <a:xfrm>
              <a:off x="2317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CCDFE8CE-62F7-0E4D-8D48-89945CE11654}"/>
                </a:ext>
              </a:extLst>
            </p:cNvPr>
            <p:cNvSpPr/>
            <p:nvPr/>
          </p:nvSpPr>
          <p:spPr>
            <a:xfrm>
              <a:off x="2545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0CD34407-ACA1-5E46-B323-604FBF12F8AB}"/>
                </a:ext>
              </a:extLst>
            </p:cNvPr>
            <p:cNvSpPr/>
            <p:nvPr/>
          </p:nvSpPr>
          <p:spPr>
            <a:xfrm>
              <a:off x="27743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A7BC8BC9-6317-504E-A126-F1D5D7353C62}"/>
                </a:ext>
              </a:extLst>
            </p:cNvPr>
            <p:cNvSpPr/>
            <p:nvPr/>
          </p:nvSpPr>
          <p:spPr>
            <a:xfrm>
              <a:off x="30029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A751FE7A-0323-1E44-AA8C-FEA129A86917}"/>
                </a:ext>
              </a:extLst>
            </p:cNvPr>
            <p:cNvSpPr/>
            <p:nvPr/>
          </p:nvSpPr>
          <p:spPr>
            <a:xfrm>
              <a:off x="32315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809C9323-3FD6-7A43-B44B-FA64ACDD744B}"/>
                </a:ext>
              </a:extLst>
            </p:cNvPr>
            <p:cNvSpPr/>
            <p:nvPr/>
          </p:nvSpPr>
          <p:spPr>
            <a:xfrm>
              <a:off x="3460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74759218-4C3D-864F-8D54-271A4E3C15A9}"/>
                </a:ext>
              </a:extLst>
            </p:cNvPr>
            <p:cNvSpPr/>
            <p:nvPr/>
          </p:nvSpPr>
          <p:spPr>
            <a:xfrm>
              <a:off x="3688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A5CE74BE-D6A2-D04F-B243-FC74EE5E6BF3}"/>
                </a:ext>
              </a:extLst>
            </p:cNvPr>
            <p:cNvSpPr/>
            <p:nvPr/>
          </p:nvSpPr>
          <p:spPr>
            <a:xfrm>
              <a:off x="39173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828B2629-BCF6-224B-B897-83CE5057B98F}"/>
                </a:ext>
              </a:extLst>
            </p:cNvPr>
            <p:cNvSpPr/>
            <p:nvPr/>
          </p:nvSpPr>
          <p:spPr>
            <a:xfrm>
              <a:off x="41459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A7C2FB36-EE5A-0A45-8B51-FCFE3A4E813C}"/>
                </a:ext>
              </a:extLst>
            </p:cNvPr>
            <p:cNvSpPr/>
            <p:nvPr/>
          </p:nvSpPr>
          <p:spPr>
            <a:xfrm>
              <a:off x="43745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F689FA30-9375-2641-9276-68C2BCABB823}"/>
                </a:ext>
              </a:extLst>
            </p:cNvPr>
            <p:cNvSpPr/>
            <p:nvPr/>
          </p:nvSpPr>
          <p:spPr>
            <a:xfrm>
              <a:off x="4603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BDC6DD08-61A8-BE4D-B386-A39F1118ACF8}"/>
                </a:ext>
              </a:extLst>
            </p:cNvPr>
            <p:cNvSpPr/>
            <p:nvPr/>
          </p:nvSpPr>
          <p:spPr>
            <a:xfrm>
              <a:off x="4831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5EAC39B7-5FBC-A141-B78F-13EE17923D8A}"/>
                </a:ext>
              </a:extLst>
            </p:cNvPr>
            <p:cNvSpPr/>
            <p:nvPr/>
          </p:nvSpPr>
          <p:spPr>
            <a:xfrm>
              <a:off x="52889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D6C848E1-9C48-8640-B9AC-A3231C8AAD5E}"/>
                </a:ext>
              </a:extLst>
            </p:cNvPr>
            <p:cNvSpPr/>
            <p:nvPr/>
          </p:nvSpPr>
          <p:spPr>
            <a:xfrm>
              <a:off x="55175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484E5150-71AE-5A41-9AC9-AC5F6EAD1DA4}"/>
                </a:ext>
              </a:extLst>
            </p:cNvPr>
            <p:cNvSpPr/>
            <p:nvPr/>
          </p:nvSpPr>
          <p:spPr>
            <a:xfrm>
              <a:off x="5746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7A973FB1-F621-574B-967F-EB3E201A5ACE}"/>
                </a:ext>
              </a:extLst>
            </p:cNvPr>
            <p:cNvSpPr/>
            <p:nvPr/>
          </p:nvSpPr>
          <p:spPr>
            <a:xfrm>
              <a:off x="5974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047E6E15-B391-9A42-8AD0-94C536D71075}"/>
                </a:ext>
              </a:extLst>
            </p:cNvPr>
            <p:cNvSpPr/>
            <p:nvPr/>
          </p:nvSpPr>
          <p:spPr>
            <a:xfrm>
              <a:off x="62033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DB1A77ED-CB2F-2345-8816-5441D4F3A285}"/>
                </a:ext>
              </a:extLst>
            </p:cNvPr>
            <p:cNvSpPr/>
            <p:nvPr/>
          </p:nvSpPr>
          <p:spPr>
            <a:xfrm>
              <a:off x="64319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0DF42FA6-7A1E-A142-A5DA-D223C28026BB}"/>
                </a:ext>
              </a:extLst>
            </p:cNvPr>
            <p:cNvSpPr/>
            <p:nvPr/>
          </p:nvSpPr>
          <p:spPr>
            <a:xfrm>
              <a:off x="66605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F8E577D9-AAEF-0C4A-B2D9-2E228A6D1D5D}"/>
                </a:ext>
              </a:extLst>
            </p:cNvPr>
            <p:cNvSpPr/>
            <p:nvPr/>
          </p:nvSpPr>
          <p:spPr>
            <a:xfrm>
              <a:off x="6889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BAED2E6C-1EA0-114E-ADD6-56AB2DEA45B8}"/>
                </a:ext>
              </a:extLst>
            </p:cNvPr>
            <p:cNvSpPr/>
            <p:nvPr/>
          </p:nvSpPr>
          <p:spPr>
            <a:xfrm>
              <a:off x="7117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48190B40-F3F9-8646-9BD3-9BBA8FEA5D14}"/>
                </a:ext>
              </a:extLst>
            </p:cNvPr>
            <p:cNvSpPr/>
            <p:nvPr/>
          </p:nvSpPr>
          <p:spPr>
            <a:xfrm>
              <a:off x="73463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C24368E5-8E78-9247-AFDF-BF8D7DDEA821}"/>
                </a:ext>
              </a:extLst>
            </p:cNvPr>
            <p:cNvSpPr txBox="1"/>
            <p:nvPr/>
          </p:nvSpPr>
          <p:spPr>
            <a:xfrm>
              <a:off x="5020596" y="260203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/>
                <a:t>ᐧᐧᐧ</a:t>
              </a:r>
              <a:endParaRPr lang="en-US"/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xmlns="" id="{A5E327E4-3B91-0F43-A673-4EA688FF4F1F}"/>
                </a:ext>
              </a:extLst>
            </p:cNvPr>
            <p:cNvSpPr/>
            <p:nvPr/>
          </p:nvSpPr>
          <p:spPr>
            <a:xfrm rot="5400000">
              <a:off x="4831770" y="384467"/>
              <a:ext cx="228600" cy="5257799"/>
            </a:xfrm>
            <a:prstGeom prst="rightBrace">
              <a:avLst>
                <a:gd name="adj1" fmla="val 8333"/>
                <a:gd name="adj2" fmla="val 4505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909199A7-16A2-3A41-B2ED-E21D1F6308B4}"/>
                </a:ext>
              </a:extLst>
            </p:cNvPr>
            <p:cNvSpPr txBox="1"/>
            <p:nvPr/>
          </p:nvSpPr>
          <p:spPr>
            <a:xfrm>
              <a:off x="4551948" y="3115379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8 Bytes (64 bit)</a:t>
              </a: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7AFA78B6-7BEA-D74F-B171-30201CB98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48" y="3886833"/>
            <a:ext cx="2732126" cy="146363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5B4AF563-342C-9649-8C30-6A100CBFB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762" y="3862533"/>
            <a:ext cx="4143224" cy="1733849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81669B6-16DE-F54F-B09D-375CD218C366}"/>
              </a:ext>
            </a:extLst>
          </p:cNvPr>
          <p:cNvGrpSpPr/>
          <p:nvPr/>
        </p:nvGrpSpPr>
        <p:grpSpPr>
          <a:xfrm>
            <a:off x="398572" y="2493925"/>
            <a:ext cx="5257803" cy="821124"/>
            <a:chOff x="2317170" y="2602032"/>
            <a:chExt cx="5257803" cy="82112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0B818E60-17CB-504B-843C-C54E6B20DDC9}"/>
                </a:ext>
              </a:extLst>
            </p:cNvPr>
            <p:cNvSpPr/>
            <p:nvPr/>
          </p:nvSpPr>
          <p:spPr>
            <a:xfrm>
              <a:off x="2317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AEF4574A-D670-684C-A16E-4E87759B9F1D}"/>
                </a:ext>
              </a:extLst>
            </p:cNvPr>
            <p:cNvSpPr/>
            <p:nvPr/>
          </p:nvSpPr>
          <p:spPr>
            <a:xfrm>
              <a:off x="2545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CDFBB2B4-D15F-E640-BCE4-157DEB12E9D0}"/>
                </a:ext>
              </a:extLst>
            </p:cNvPr>
            <p:cNvSpPr/>
            <p:nvPr/>
          </p:nvSpPr>
          <p:spPr>
            <a:xfrm>
              <a:off x="27743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4CF3B416-49D5-634A-9E94-F34568CB198C}"/>
                </a:ext>
              </a:extLst>
            </p:cNvPr>
            <p:cNvSpPr/>
            <p:nvPr/>
          </p:nvSpPr>
          <p:spPr>
            <a:xfrm>
              <a:off x="30029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DA4EAD5A-E6F0-8D45-8C77-780885844ED7}"/>
                </a:ext>
              </a:extLst>
            </p:cNvPr>
            <p:cNvSpPr/>
            <p:nvPr/>
          </p:nvSpPr>
          <p:spPr>
            <a:xfrm>
              <a:off x="32315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G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01722980-E27C-4643-AD0E-43DCE60AC724}"/>
                </a:ext>
              </a:extLst>
            </p:cNvPr>
            <p:cNvSpPr/>
            <p:nvPr/>
          </p:nvSpPr>
          <p:spPr>
            <a:xfrm>
              <a:off x="3460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B982AEDF-A257-A942-9BA4-9AD36705DEFE}"/>
                </a:ext>
              </a:extLst>
            </p:cNvPr>
            <p:cNvSpPr/>
            <p:nvPr/>
          </p:nvSpPr>
          <p:spPr>
            <a:xfrm>
              <a:off x="3688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118A98ED-4DDF-A141-92E7-B29252445FC7}"/>
                </a:ext>
              </a:extLst>
            </p:cNvPr>
            <p:cNvSpPr/>
            <p:nvPr/>
          </p:nvSpPr>
          <p:spPr>
            <a:xfrm>
              <a:off x="39173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02A5D6FB-BED2-6149-A3BF-4BE17E22B3E3}"/>
                </a:ext>
              </a:extLst>
            </p:cNvPr>
            <p:cNvSpPr/>
            <p:nvPr/>
          </p:nvSpPr>
          <p:spPr>
            <a:xfrm>
              <a:off x="41459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5986C924-1C16-2441-8C62-9ACDB8A54F6F}"/>
                </a:ext>
              </a:extLst>
            </p:cNvPr>
            <p:cNvSpPr/>
            <p:nvPr/>
          </p:nvSpPr>
          <p:spPr>
            <a:xfrm>
              <a:off x="43745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ADA3E574-540B-8843-9615-20B013A7B5CC}"/>
                </a:ext>
              </a:extLst>
            </p:cNvPr>
            <p:cNvSpPr/>
            <p:nvPr/>
          </p:nvSpPr>
          <p:spPr>
            <a:xfrm>
              <a:off x="4603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79B4DB9B-6D5D-D744-92AD-C1219688DA4C}"/>
                </a:ext>
              </a:extLst>
            </p:cNvPr>
            <p:cNvSpPr/>
            <p:nvPr/>
          </p:nvSpPr>
          <p:spPr>
            <a:xfrm>
              <a:off x="4831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G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099B9C0F-01CC-0C4C-AF2B-06FA96C7CBE2}"/>
                </a:ext>
              </a:extLst>
            </p:cNvPr>
            <p:cNvSpPr/>
            <p:nvPr/>
          </p:nvSpPr>
          <p:spPr>
            <a:xfrm>
              <a:off x="52889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49C39E72-A2E4-F646-B3A1-477C3ABCCD1E}"/>
                </a:ext>
              </a:extLst>
            </p:cNvPr>
            <p:cNvSpPr/>
            <p:nvPr/>
          </p:nvSpPr>
          <p:spPr>
            <a:xfrm>
              <a:off x="55175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F7DBDFB1-A2AC-8641-A82B-50CB83DE8B50}"/>
                </a:ext>
              </a:extLst>
            </p:cNvPr>
            <p:cNvSpPr/>
            <p:nvPr/>
          </p:nvSpPr>
          <p:spPr>
            <a:xfrm>
              <a:off x="5746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C353F7F1-FAD6-134C-9895-622465FD5C44}"/>
                </a:ext>
              </a:extLst>
            </p:cNvPr>
            <p:cNvSpPr/>
            <p:nvPr/>
          </p:nvSpPr>
          <p:spPr>
            <a:xfrm>
              <a:off x="5974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07B15B70-CF9F-0B4F-BAB9-1AAD45AA2F5B}"/>
                </a:ext>
              </a:extLst>
            </p:cNvPr>
            <p:cNvSpPr/>
            <p:nvPr/>
          </p:nvSpPr>
          <p:spPr>
            <a:xfrm>
              <a:off x="62033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739AE573-F0AB-C248-AD9A-A19682E37EEF}"/>
                </a:ext>
              </a:extLst>
            </p:cNvPr>
            <p:cNvSpPr/>
            <p:nvPr/>
          </p:nvSpPr>
          <p:spPr>
            <a:xfrm>
              <a:off x="64319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90586E39-F44C-834D-B69B-D2EE6409BDC5}"/>
                </a:ext>
              </a:extLst>
            </p:cNvPr>
            <p:cNvSpPr/>
            <p:nvPr/>
          </p:nvSpPr>
          <p:spPr>
            <a:xfrm>
              <a:off x="66605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G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543A6362-8E10-A44C-8C4D-56D192C88A52}"/>
                </a:ext>
              </a:extLst>
            </p:cNvPr>
            <p:cNvSpPr/>
            <p:nvPr/>
          </p:nvSpPr>
          <p:spPr>
            <a:xfrm>
              <a:off x="6889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1E060D76-3629-374C-A72B-C576D218065B}"/>
                </a:ext>
              </a:extLst>
            </p:cNvPr>
            <p:cNvSpPr/>
            <p:nvPr/>
          </p:nvSpPr>
          <p:spPr>
            <a:xfrm>
              <a:off x="7117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414D84F0-FB05-074B-9B38-31EFE05DCE9A}"/>
                </a:ext>
              </a:extLst>
            </p:cNvPr>
            <p:cNvSpPr/>
            <p:nvPr/>
          </p:nvSpPr>
          <p:spPr>
            <a:xfrm>
              <a:off x="73463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95C97737-781F-F442-A6A5-444504CB5E61}"/>
                </a:ext>
              </a:extLst>
            </p:cNvPr>
            <p:cNvSpPr txBox="1"/>
            <p:nvPr/>
          </p:nvSpPr>
          <p:spPr>
            <a:xfrm>
              <a:off x="5020596" y="260203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/>
                <a:t>ᐧᐧᐧ</a:t>
              </a:r>
              <a:endParaRPr lang="en-US"/>
            </a:p>
          </p:txBody>
        </p:sp>
        <p:sp>
          <p:nvSpPr>
            <p:cNvPr id="71" name="Right Brace 70">
              <a:extLst>
                <a:ext uri="{FF2B5EF4-FFF2-40B4-BE49-F238E27FC236}">
                  <a16:creationId xmlns:a16="http://schemas.microsoft.com/office/drawing/2014/main" xmlns="" id="{0C57E0F7-9468-0C43-BBE9-C1928B7CD07D}"/>
                </a:ext>
              </a:extLst>
            </p:cNvPr>
            <p:cNvSpPr/>
            <p:nvPr/>
          </p:nvSpPr>
          <p:spPr>
            <a:xfrm rot="5400000">
              <a:off x="4831770" y="384467"/>
              <a:ext cx="228600" cy="5257799"/>
            </a:xfrm>
            <a:prstGeom prst="rightBrace">
              <a:avLst>
                <a:gd name="adj1" fmla="val 8333"/>
                <a:gd name="adj2" fmla="val 4505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AE33D969-7D22-D54B-ADE9-BD86A72D6E4F}"/>
                </a:ext>
              </a:extLst>
            </p:cNvPr>
            <p:cNvSpPr txBox="1"/>
            <p:nvPr/>
          </p:nvSpPr>
          <p:spPr>
            <a:xfrm>
              <a:off x="4551948" y="3115379"/>
              <a:ext cx="18203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256</a:t>
              </a:r>
              <a:r>
                <a:rPr lang="en-US" sz="1400" dirty="0"/>
                <a:t> Bytes (</a:t>
              </a:r>
              <a:r>
                <a:rPr lang="en-US" altLang="ko-KR" sz="1400" dirty="0"/>
                <a:t>2048</a:t>
              </a:r>
              <a:r>
                <a:rPr lang="en-US" sz="1400" dirty="0"/>
                <a:t> bit)</a:t>
              </a:r>
            </a:p>
          </p:txBody>
        </p:sp>
      </p:grpSp>
      <p:sp>
        <p:nvSpPr>
          <p:cNvPr id="4" name="Right Arrow 3">
            <a:extLst>
              <a:ext uri="{FF2B5EF4-FFF2-40B4-BE49-F238E27FC236}">
                <a16:creationId xmlns:a16="http://schemas.microsoft.com/office/drawing/2014/main" xmlns="" id="{4A0BB980-42E8-5F49-BACE-2B34047E21BC}"/>
              </a:ext>
            </a:extLst>
          </p:cNvPr>
          <p:cNvSpPr/>
          <p:nvPr/>
        </p:nvSpPr>
        <p:spPr>
          <a:xfrm>
            <a:off x="5735782" y="2562357"/>
            <a:ext cx="360218" cy="3009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68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Bitmap Function Analysis</a:t>
            </a:r>
            <a:endParaRPr lang="ko-KR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397D882-CA11-F94D-B342-6AAECF600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struct bitmap *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bitmap_create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(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size_t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bit_cnt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)</a:t>
            </a:r>
          </a:p>
          <a:p>
            <a:pPr lvl="1"/>
            <a:r>
              <a:rPr lang="en-US" altLang="ko-KR" dirty="0"/>
              <a:t>Initializes a bitmap of </a:t>
            </a:r>
            <a:r>
              <a:rPr lang="en-US" altLang="ko-KR" dirty="0" err="1"/>
              <a:t>BIT_CNT</a:t>
            </a:r>
            <a:r>
              <a:rPr lang="en-US" altLang="ko-KR" dirty="0"/>
              <a:t> bits and sets all its bits to false.</a:t>
            </a:r>
          </a:p>
          <a:p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void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bitmap_set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(struct bitmap *b,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size_t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idx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, bool value)</a:t>
            </a:r>
          </a:p>
          <a:p>
            <a:pPr lvl="1"/>
            <a:r>
              <a:rPr lang="en-US" altLang="ko-KR" dirty="0"/>
              <a:t>Atomically sets the bit numbered IDX in B to VALUE.</a:t>
            </a:r>
          </a:p>
          <a:p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size_t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bitmap_count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(const struct bitmap *b,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size_t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start,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size_t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cnt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, bool value)</a:t>
            </a:r>
          </a:p>
          <a:p>
            <a:pPr lvl="1"/>
            <a:r>
              <a:rPr lang="en-US" altLang="ko-KR" dirty="0"/>
              <a:t>Returns the number of bits in B between START and START + CNT, exclusive, that are set to VALUE.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77A35DFD-885F-C24E-9FF4-9B1D32703B48}"/>
              </a:ext>
            </a:extLst>
          </p:cNvPr>
          <p:cNvGrpSpPr/>
          <p:nvPr/>
        </p:nvGrpSpPr>
        <p:grpSpPr>
          <a:xfrm>
            <a:off x="1428530" y="4561574"/>
            <a:ext cx="5257803" cy="1085875"/>
            <a:chOff x="3184465" y="4561574"/>
            <a:chExt cx="5257803" cy="108587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2C9AEFDA-A300-7C45-918B-C55F4FD2B091}"/>
                </a:ext>
              </a:extLst>
            </p:cNvPr>
            <p:cNvGrpSpPr/>
            <p:nvPr/>
          </p:nvGrpSpPr>
          <p:grpSpPr>
            <a:xfrm>
              <a:off x="3184465" y="4826325"/>
              <a:ext cx="5257803" cy="821124"/>
              <a:chOff x="2317170" y="2602032"/>
              <a:chExt cx="5257803" cy="82112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2FEBFDDF-AF94-F947-B627-A07EE9598231}"/>
                  </a:ext>
                </a:extLst>
              </p:cNvPr>
              <p:cNvSpPr/>
              <p:nvPr/>
            </p:nvSpPr>
            <p:spPr>
              <a:xfrm>
                <a:off x="23171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0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6CE569B3-E5BB-344F-980D-2D3D95722396}"/>
                  </a:ext>
                </a:extLst>
              </p:cNvPr>
              <p:cNvSpPr/>
              <p:nvPr/>
            </p:nvSpPr>
            <p:spPr>
              <a:xfrm>
                <a:off x="25457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58166D0E-665C-7D46-9225-C5531288CF61}"/>
                  </a:ext>
                </a:extLst>
              </p:cNvPr>
              <p:cNvSpPr/>
              <p:nvPr/>
            </p:nvSpPr>
            <p:spPr>
              <a:xfrm>
                <a:off x="27743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E597B68A-3EBD-7E41-8A0C-469C508A5FCD}"/>
                  </a:ext>
                </a:extLst>
              </p:cNvPr>
              <p:cNvSpPr/>
              <p:nvPr/>
            </p:nvSpPr>
            <p:spPr>
              <a:xfrm>
                <a:off x="30029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1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2766B53B-0CFE-FA4B-ADE2-443FB7AF9BA9}"/>
                  </a:ext>
                </a:extLst>
              </p:cNvPr>
              <p:cNvSpPr/>
              <p:nvPr/>
            </p:nvSpPr>
            <p:spPr>
              <a:xfrm>
                <a:off x="32315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CAEE5E3C-6E32-6447-B3BE-37AE1553678D}"/>
                  </a:ext>
                </a:extLst>
              </p:cNvPr>
              <p:cNvSpPr/>
              <p:nvPr/>
            </p:nvSpPr>
            <p:spPr>
              <a:xfrm>
                <a:off x="34601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3BDBB9FB-F8B8-114C-ADCA-5440A865E7C8}"/>
                  </a:ext>
                </a:extLst>
              </p:cNvPr>
              <p:cNvSpPr/>
              <p:nvPr/>
            </p:nvSpPr>
            <p:spPr>
              <a:xfrm>
                <a:off x="36887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9C665AB0-336D-4B45-AACC-983D854F0C2D}"/>
                  </a:ext>
                </a:extLst>
              </p:cNvPr>
              <p:cNvSpPr/>
              <p:nvPr/>
            </p:nvSpPr>
            <p:spPr>
              <a:xfrm>
                <a:off x="39173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1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F670285C-C9F5-884B-A30C-C5E8E8730FF4}"/>
                  </a:ext>
                </a:extLst>
              </p:cNvPr>
              <p:cNvSpPr/>
              <p:nvPr/>
            </p:nvSpPr>
            <p:spPr>
              <a:xfrm>
                <a:off x="41459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99B41BA8-ABAB-F449-916D-6FC98EA32D74}"/>
                  </a:ext>
                </a:extLst>
              </p:cNvPr>
              <p:cNvSpPr/>
              <p:nvPr/>
            </p:nvSpPr>
            <p:spPr>
              <a:xfrm>
                <a:off x="43745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37E5E731-50CE-4C47-A4F3-965B776E088F}"/>
                  </a:ext>
                </a:extLst>
              </p:cNvPr>
              <p:cNvSpPr/>
              <p:nvPr/>
            </p:nvSpPr>
            <p:spPr>
              <a:xfrm>
                <a:off x="46031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F06BBC5A-B116-9D4C-8DA0-EF85388957EB}"/>
                  </a:ext>
                </a:extLst>
              </p:cNvPr>
              <p:cNvSpPr/>
              <p:nvPr/>
            </p:nvSpPr>
            <p:spPr>
              <a:xfrm>
                <a:off x="48317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51DBFAD3-01F0-5A41-B629-D7F5E0FF4133}"/>
                  </a:ext>
                </a:extLst>
              </p:cNvPr>
              <p:cNvSpPr/>
              <p:nvPr/>
            </p:nvSpPr>
            <p:spPr>
              <a:xfrm>
                <a:off x="52889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12D068B3-2992-1A4B-BDE2-080874E8C4E4}"/>
                  </a:ext>
                </a:extLst>
              </p:cNvPr>
              <p:cNvSpPr/>
              <p:nvPr/>
            </p:nvSpPr>
            <p:spPr>
              <a:xfrm>
                <a:off x="55175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1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4ECF95B0-3399-5443-BA89-0489B3C972ED}"/>
                  </a:ext>
                </a:extLst>
              </p:cNvPr>
              <p:cNvSpPr/>
              <p:nvPr/>
            </p:nvSpPr>
            <p:spPr>
              <a:xfrm>
                <a:off x="57461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50AB9A53-64AE-A64F-B592-B1AC079375D7}"/>
                  </a:ext>
                </a:extLst>
              </p:cNvPr>
              <p:cNvSpPr/>
              <p:nvPr/>
            </p:nvSpPr>
            <p:spPr>
              <a:xfrm>
                <a:off x="59747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904AE033-2905-6741-A541-491C447A91F3}"/>
                  </a:ext>
                </a:extLst>
              </p:cNvPr>
              <p:cNvSpPr/>
              <p:nvPr/>
            </p:nvSpPr>
            <p:spPr>
              <a:xfrm>
                <a:off x="62033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C79B417F-C4A5-D74A-A4B9-127D68DFEC17}"/>
                  </a:ext>
                </a:extLst>
              </p:cNvPr>
              <p:cNvSpPr/>
              <p:nvPr/>
            </p:nvSpPr>
            <p:spPr>
              <a:xfrm>
                <a:off x="64319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1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58E411F2-9122-364D-B9B0-401687FD94B0}"/>
                  </a:ext>
                </a:extLst>
              </p:cNvPr>
              <p:cNvSpPr/>
              <p:nvPr/>
            </p:nvSpPr>
            <p:spPr>
              <a:xfrm>
                <a:off x="66605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54C74AD4-1742-4847-89A9-1919704A86A6}"/>
                  </a:ext>
                </a:extLst>
              </p:cNvPr>
              <p:cNvSpPr/>
              <p:nvPr/>
            </p:nvSpPr>
            <p:spPr>
              <a:xfrm>
                <a:off x="68891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50E56391-3A23-8A41-A405-DCE9E331C968}"/>
                  </a:ext>
                </a:extLst>
              </p:cNvPr>
              <p:cNvSpPr/>
              <p:nvPr/>
            </p:nvSpPr>
            <p:spPr>
              <a:xfrm>
                <a:off x="71177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1144E839-AC86-9C48-85D2-EB32C42A8BF7}"/>
                  </a:ext>
                </a:extLst>
              </p:cNvPr>
              <p:cNvSpPr/>
              <p:nvPr/>
            </p:nvSpPr>
            <p:spPr>
              <a:xfrm>
                <a:off x="73463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B5727927-63DB-FA4A-90A3-3C304489F9EC}"/>
                  </a:ext>
                </a:extLst>
              </p:cNvPr>
              <p:cNvSpPr txBox="1"/>
              <p:nvPr/>
            </p:nvSpPr>
            <p:spPr>
              <a:xfrm>
                <a:off x="5020596" y="2602032"/>
                <a:ext cx="328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err="1"/>
                  <a:t>ᐧᐧᐧ</a:t>
                </a:r>
                <a:endParaRPr lang="en-US"/>
              </a:p>
            </p:txBody>
          </p:sp>
          <p:sp>
            <p:nvSpPr>
              <p:cNvPr id="29" name="Right Brace 28">
                <a:extLst>
                  <a:ext uri="{FF2B5EF4-FFF2-40B4-BE49-F238E27FC236}">
                    <a16:creationId xmlns:a16="http://schemas.microsoft.com/office/drawing/2014/main" xmlns="" id="{1A1CCFD0-3480-8E43-99FD-1AE2D1AC8977}"/>
                  </a:ext>
                </a:extLst>
              </p:cNvPr>
              <p:cNvSpPr/>
              <p:nvPr/>
            </p:nvSpPr>
            <p:spPr>
              <a:xfrm rot="5400000">
                <a:off x="4831770" y="384467"/>
                <a:ext cx="228600" cy="5257799"/>
              </a:xfrm>
              <a:prstGeom prst="rightBrace">
                <a:avLst>
                  <a:gd name="adj1" fmla="val 8333"/>
                  <a:gd name="adj2" fmla="val 4505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4A553C2E-07D2-464D-B6C1-F7FAEFE1F1E8}"/>
                  </a:ext>
                </a:extLst>
              </p:cNvPr>
              <p:cNvSpPr txBox="1"/>
              <p:nvPr/>
            </p:nvSpPr>
            <p:spPr>
              <a:xfrm>
                <a:off x="4551948" y="3115379"/>
                <a:ext cx="14228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8 Bytes (64 bit)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55A11A59-126B-6E45-81B0-D688B98BB40C}"/>
                </a:ext>
              </a:extLst>
            </p:cNvPr>
            <p:cNvSpPr txBox="1"/>
            <p:nvPr/>
          </p:nvSpPr>
          <p:spPr>
            <a:xfrm>
              <a:off x="3828916" y="456157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dirty="0"/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31384614-906A-A347-9841-32C29EAC0BDB}"/>
                </a:ext>
              </a:extLst>
            </p:cNvPr>
            <p:cNvSpPr txBox="1"/>
            <p:nvPr/>
          </p:nvSpPr>
          <p:spPr>
            <a:xfrm>
              <a:off x="4765895" y="456936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dirty="0"/>
                <a:t>7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25676C38-77F1-874D-B099-7E40BE5CF8CC}"/>
                </a:ext>
              </a:extLst>
            </p:cNvPr>
            <p:cNvSpPr/>
            <p:nvPr/>
          </p:nvSpPr>
          <p:spPr>
            <a:xfrm>
              <a:off x="3870268" y="4826325"/>
              <a:ext cx="914400" cy="369332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406139F-406A-0340-8C5E-0BE8432F14B3}"/>
              </a:ext>
            </a:extLst>
          </p:cNvPr>
          <p:cNvSpPr txBox="1"/>
          <p:nvPr/>
        </p:nvSpPr>
        <p:spPr>
          <a:xfrm>
            <a:off x="7102178" y="4826325"/>
            <a:ext cx="328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bitmap_count(b, 3, 4, 1) == 1</a:t>
            </a:r>
          </a:p>
        </p:txBody>
      </p:sp>
    </p:spTree>
    <p:extLst>
      <p:ext uri="{BB962C8B-B14F-4D97-AF65-F5344CB8AC3E}">
        <p14:creationId xmlns:p14="http://schemas.microsoft.com/office/powerpoint/2010/main" val="35656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E991E4-EE2E-494E-A7D1-F5A20BC0D25B}"/>
              </a:ext>
            </a:extLst>
          </p:cNvPr>
          <p:cNvSpPr txBox="1"/>
          <p:nvPr/>
        </p:nvSpPr>
        <p:spPr>
          <a:xfrm>
            <a:off x="4560836" y="3167390"/>
            <a:ext cx="3070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Pintos Installation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1611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  <a:cs typeface="Tahoma" pitchFamily="34" charset="0"/>
              </a:rPr>
              <a:t> Useful Linux instructions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852150"/>
          </a:xfrm>
        </p:spPr>
        <p:txBody>
          <a:bodyPr>
            <a:normAutofit/>
          </a:bodyPr>
          <a:lstStyle/>
          <a:p>
            <a:r>
              <a:rPr lang="en-US" altLang="ko-KR" b="0" dirty="0">
                <a:latin typeface="Tahoma" pitchFamily="34" charset="0"/>
              </a:rPr>
              <a:t>man</a:t>
            </a:r>
          </a:p>
          <a:p>
            <a:r>
              <a:rPr lang="en-US" altLang="ko-KR" b="0" dirty="0" err="1">
                <a:latin typeface="Tahoma" pitchFamily="34" charset="0"/>
              </a:rPr>
              <a:t>mkdir</a:t>
            </a:r>
            <a:r>
              <a:rPr lang="en-US" altLang="ko-KR" b="0" dirty="0">
                <a:latin typeface="Tahoma" pitchFamily="34" charset="0"/>
              </a:rPr>
              <a:t>/</a:t>
            </a:r>
            <a:r>
              <a:rPr lang="en-US" altLang="ko-KR" b="0" dirty="0" err="1">
                <a:latin typeface="Tahoma" pitchFamily="34" charset="0"/>
              </a:rPr>
              <a:t>rmdir</a:t>
            </a:r>
            <a:endParaRPr lang="en-US" altLang="ko-KR" b="0" dirty="0">
              <a:latin typeface="Tahoma" pitchFamily="34" charset="0"/>
            </a:endParaRPr>
          </a:p>
          <a:p>
            <a:r>
              <a:rPr lang="en-US" altLang="ko-KR" b="0" dirty="0">
                <a:latin typeface="Tahoma" pitchFamily="34" charset="0"/>
              </a:rPr>
              <a:t>cp</a:t>
            </a:r>
          </a:p>
          <a:p>
            <a:r>
              <a:rPr lang="en-US" altLang="ko-KR" b="0" dirty="0">
                <a:latin typeface="Tahoma" pitchFamily="34" charset="0"/>
              </a:rPr>
              <a:t>mv</a:t>
            </a:r>
          </a:p>
          <a:p>
            <a:r>
              <a:rPr lang="en-US" altLang="ko-KR" b="0" dirty="0" err="1">
                <a:latin typeface="Tahoma" pitchFamily="34" charset="0"/>
              </a:rPr>
              <a:t>rm</a:t>
            </a:r>
            <a:endParaRPr lang="en-US" altLang="ko-KR" b="0" dirty="0">
              <a:latin typeface="Tahoma" pitchFamily="34" charset="0"/>
            </a:endParaRPr>
          </a:p>
          <a:p>
            <a:r>
              <a:rPr lang="en-US" altLang="ko-KR" b="0" dirty="0">
                <a:latin typeface="Tahoma" pitchFamily="34" charset="0"/>
              </a:rPr>
              <a:t>cat</a:t>
            </a:r>
          </a:p>
          <a:p>
            <a:r>
              <a:rPr lang="en-US" altLang="ko-KR" b="0" dirty="0">
                <a:latin typeface="Tahoma" pitchFamily="34" charset="0"/>
              </a:rPr>
              <a:t>echo</a:t>
            </a:r>
          </a:p>
          <a:p>
            <a:r>
              <a:rPr lang="en-US" altLang="ko-KR" b="0" dirty="0" err="1">
                <a:latin typeface="Tahoma" pitchFamily="34" charset="0"/>
              </a:rPr>
              <a:t>grep</a:t>
            </a:r>
            <a:endParaRPr lang="en-US" altLang="ko-KR" b="0" dirty="0">
              <a:latin typeface="Tahoma" pitchFamily="34" charset="0"/>
            </a:endParaRPr>
          </a:p>
          <a:p>
            <a:r>
              <a:rPr lang="en-US" altLang="ko-KR" b="0" dirty="0" err="1">
                <a:latin typeface="Tahoma" pitchFamily="34" charset="0"/>
              </a:rPr>
              <a:t>ps</a:t>
            </a:r>
            <a:endParaRPr lang="en-US" altLang="ko-KR" b="0" dirty="0">
              <a:latin typeface="Tahoma" pitchFamily="34" charset="0"/>
            </a:endParaRPr>
          </a:p>
          <a:p>
            <a:r>
              <a:rPr lang="en-US" altLang="ko-KR" b="0" dirty="0">
                <a:latin typeface="Tahoma" pitchFamily="34" charset="0"/>
              </a:rPr>
              <a:t>kill</a:t>
            </a:r>
          </a:p>
          <a:p>
            <a:r>
              <a:rPr lang="en-US" altLang="ko-KR" b="0" dirty="0" err="1">
                <a:latin typeface="Tahoma" pitchFamily="34" charset="0"/>
              </a:rPr>
              <a:t>pwd</a:t>
            </a:r>
            <a:endParaRPr lang="en-US" altLang="ko-KR" b="0" dirty="0">
              <a:latin typeface="Tahoma" pitchFamily="34" charset="0"/>
            </a:endParaRPr>
          </a:p>
          <a:p>
            <a:r>
              <a:rPr lang="en-US" altLang="ko-KR" b="0" dirty="0" err="1">
                <a:latin typeface="Tahoma" pitchFamily="34" charset="0"/>
              </a:rPr>
              <a:t>su</a:t>
            </a:r>
            <a:r>
              <a:rPr lang="en-US" altLang="ko-KR" b="0" dirty="0">
                <a:latin typeface="Tahoma" pitchFamily="34" charset="0"/>
              </a:rPr>
              <a:t>/</a:t>
            </a:r>
            <a:r>
              <a:rPr lang="en-US" altLang="ko-KR" b="0" dirty="0" err="1">
                <a:latin typeface="Tahoma" pitchFamily="34" charset="0"/>
              </a:rPr>
              <a:t>passwd</a:t>
            </a:r>
            <a:endParaRPr lang="en-US" altLang="ko-KR" b="0" dirty="0">
              <a:latin typeface="Tahoma" pitchFamily="34" charset="0"/>
            </a:endParaRPr>
          </a:p>
          <a:p>
            <a:r>
              <a:rPr lang="en-US" altLang="ko-KR" b="0" dirty="0">
                <a:latin typeface="Tahoma" pitchFamily="34" charset="0"/>
              </a:rPr>
              <a:t>tar</a:t>
            </a:r>
          </a:p>
          <a:p>
            <a:endParaRPr lang="en-US" altLang="ko-KR" b="0" dirty="0">
              <a:latin typeface="Tahoma" pitchFamily="34" charset="0"/>
            </a:endParaRPr>
          </a:p>
          <a:p>
            <a:endParaRPr lang="en-US" altLang="ko-KR" b="0" dirty="0">
              <a:latin typeface="Tahoma" pitchFamily="34" charset="0"/>
            </a:endParaRPr>
          </a:p>
          <a:p>
            <a:endParaRPr lang="en-US" altLang="ko-KR" b="0" dirty="0">
              <a:latin typeface="Tahoma" pitchFamily="34" charset="0"/>
            </a:endParaRPr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3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0813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Caution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8521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We will use CSPRO9 (cspro9.sogang.ac.kr) and CSPRO10 (cspro10.sogang.ac.kr)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So do not try to run Pintos on CSPRO (</a:t>
            </a:r>
            <a:r>
              <a:rPr lang="en-US" altLang="ko-KR" dirty="0" err="1"/>
              <a:t>cspro.sogang.ac.kr</a:t>
            </a:r>
            <a:r>
              <a:rPr lang="en-US" altLang="ko-KR" dirty="0"/>
              <a:t>) server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Note that the CSPRO server indicates CSPRO9 or CSPRO10 from now 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65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Pintos &amp; Emulator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Pintos is simple OS framework for 80x86 architecture.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Use system simulator that simulates an 80x86 CPU and its peripheral devices.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Project Category </a:t>
            </a:r>
            <a:r>
              <a:rPr lang="en-US" altLang="ko-KR"/>
              <a:t>: </a:t>
            </a:r>
            <a:r>
              <a:rPr lang="en-US" altLang="ko-KR"/>
              <a:t>User </a:t>
            </a:r>
            <a:r>
              <a:rPr lang="en-US" altLang="ko-KR" smtClean="0"/>
              <a:t>Programs, Kernel </a:t>
            </a:r>
            <a:r>
              <a:rPr lang="en-US" altLang="ko-KR"/>
              <a:t>Threads, </a:t>
            </a:r>
            <a:r>
              <a:rPr lang="en-US" altLang="ko-KR" dirty="0"/>
              <a:t>Virtual Memory, File Systems.</a:t>
            </a:r>
            <a:r>
              <a:rPr lang="en-US" altLang="ko-KR" strike="sngStrike"/>
              <a:t/>
            </a:r>
            <a:br>
              <a:rPr lang="en-US" altLang="ko-KR" strike="sngStrike"/>
            </a:br>
            <a:endParaRPr lang="en-US" altLang="ko-KR" strike="sngStrike" smtClean="0"/>
          </a:p>
          <a:p>
            <a:pPr>
              <a:lnSpc>
                <a:spcPct val="120000"/>
              </a:lnSpc>
            </a:pPr>
            <a:r>
              <a:rPr lang="en-US" altLang="ko-KR" smtClean="0"/>
              <a:t>Features</a:t>
            </a: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Support user and kernel thread.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Allow running user program (basic UNIX commands like echo, ls, cat, </a:t>
            </a:r>
            <a:r>
              <a:rPr lang="en-US" altLang="ko-KR" dirty="0" err="1"/>
              <a:t>pwd</a:t>
            </a:r>
            <a:r>
              <a:rPr lang="en-US" altLang="ko-KR" dirty="0"/>
              <a:t>, …).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Support simple file system.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Implemented in C language.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Well-Documented Project &amp; Grading System.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We will use QEMU as an emulator for Pintos.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43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Pintos &amp; Emulator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Both KVM and Qemu are virtualization solutions for the Linux OS. The reason KVM and Qemu are installed together is that KVM and Qemu have a complementary relationship.</a:t>
            </a:r>
          </a:p>
          <a:p>
            <a:r>
              <a:rPr lang="en-US" altLang="ko-KR"/>
              <a:t>"Virtualization" is to provide functions such as kernel translation and resource distribution through a hypervisor to run an OS that can use the hardware in a virtual machine.</a:t>
            </a:r>
          </a:p>
          <a:p>
            <a:r>
              <a:rPr lang="en-US" altLang="ko-KR"/>
              <a:t>"</a:t>
            </a:r>
            <a:r>
              <a:rPr lang="en-US" altLang="ko-KR" u="sng"/>
              <a:t>Emulation</a:t>
            </a:r>
            <a:r>
              <a:rPr lang="en-US" altLang="ko-KR"/>
              <a:t>" is the implementation of hardware in software to provide a </a:t>
            </a:r>
            <a:r>
              <a:rPr lang="en-US" altLang="ko-KR" b="1"/>
              <a:t>specific execution </a:t>
            </a:r>
            <a:r>
              <a:rPr lang="en-US" altLang="ko-KR" b="1"/>
              <a:t>environment</a:t>
            </a:r>
            <a:r>
              <a:rPr lang="en-US" altLang="ko-KR" b="1" smtClean="0"/>
              <a:t>.</a:t>
            </a:r>
            <a:endParaRPr lang="en-US" altLang="ko-KR" b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/>
              <a:pPr/>
              <a:t>32</a:t>
            </a:fld>
            <a:endParaRPr lang="ko-KR" altLang="en-US" dirty="0"/>
          </a:p>
        </p:txBody>
      </p:sp>
      <p:sp>
        <p:nvSpPr>
          <p:cNvPr id="4" name="AutoShape 2" descr="https://s3-us-west-2.amazonaws.com/secure.notion-static.com/24b86e6a-ce86-4ee7-a1df-a144025e8252/Untitled.pn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https://s3-us-west-2.amazonaws.com/secure.notion-static.com/24b86e6a-ce86-4ee7-a1df-a144025e8252/Untitled.png"/>
          <p:cNvSpPr>
            <a:spLocks noChangeAspect="1" noChangeArrowheads="1"/>
          </p:cNvSpPr>
          <p:nvPr/>
        </p:nvSpPr>
        <p:spPr bwMode="auto">
          <a:xfrm>
            <a:off x="2286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https://s3-us-west-2.amazonaws.com/secure.notion-static.com/24b86e6a-ce86-4ee7-a1df-a144025e8252/Untitled.png"/>
          <p:cNvSpPr>
            <a:spLocks noChangeAspect="1" noChangeArrowheads="1"/>
          </p:cNvSpPr>
          <p:nvPr/>
        </p:nvSpPr>
        <p:spPr bwMode="auto">
          <a:xfrm>
            <a:off x="3810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407" y="3027844"/>
            <a:ext cx="4184797" cy="2967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96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Pintos Installation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Download Pintos file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dirty="0"/>
              <a:t>We provide modified code in e-class, so don't use original source code from Stanford University.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Extract the file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dirty="0"/>
              <a:t>$ tar -</a:t>
            </a:r>
            <a:r>
              <a:rPr lang="en-US" altLang="ko-KR" dirty="0" err="1"/>
              <a:t>xvzf</a:t>
            </a:r>
            <a:r>
              <a:rPr lang="en-US" altLang="ko-KR" dirty="0"/>
              <a:t> </a:t>
            </a:r>
            <a:r>
              <a:rPr lang="en-US" altLang="ko-KR" dirty="0" err="1"/>
              <a:t>pintos_modified.tar.gz</a:t>
            </a:r>
            <a:endParaRPr lang="en-US" altLang="ko-KR" dirty="0"/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 You don't need to install QEMU in the CSPRO sever. It is already installed.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89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Pintos Installation</a:t>
            </a:r>
            <a:endParaRPr lang="ko-KR" altLang="en-US" b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b="0" dirty="0"/>
              <a:t>Before running Pintos, we need to setup .</a:t>
            </a:r>
            <a:r>
              <a:rPr lang="en-US" altLang="ko-KR" b="0" dirty="0" err="1"/>
              <a:t>bashrc</a:t>
            </a:r>
            <a:r>
              <a:rPr lang="en-US" altLang="ko-KR" b="0" dirty="0"/>
              <a:t> file in the home directory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Open ~/.</a:t>
            </a:r>
            <a:r>
              <a:rPr lang="en-US" altLang="ko-KR" dirty="0" err="1"/>
              <a:t>bashrc</a:t>
            </a:r>
            <a:r>
              <a:rPr lang="en-US" altLang="ko-KR" dirty="0"/>
              <a:t> with editor.</a:t>
            </a:r>
            <a:endParaRPr lang="en-US" altLang="ko-KR" sz="1800" dirty="0"/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600" smtClean="0"/>
              <a:t>Add the following line at the end of the file:</a:t>
            </a:r>
            <a:br>
              <a:rPr lang="en-US" altLang="ko-KR" sz="1600" smtClean="0"/>
            </a:br>
            <a:r>
              <a:rPr lang="en-US" altLang="ko-KR" b="1">
                <a:solidFill>
                  <a:schemeClr val="accent1"/>
                </a:solidFill>
              </a:rPr>
              <a:t>export PATH=/sogang/</a:t>
            </a:r>
            <a:r>
              <a:rPr lang="en-US" altLang="ko-KR" b="1" u="sng">
                <a:solidFill>
                  <a:schemeClr val="accent1"/>
                </a:solidFill>
              </a:rPr>
              <a:t>under</a:t>
            </a:r>
            <a:r>
              <a:rPr lang="en-US" altLang="ko-KR" b="1">
                <a:solidFill>
                  <a:schemeClr val="accent1"/>
                </a:solidFill>
              </a:rPr>
              <a:t>/&lt;YOUR_ACCOUNT&gt;/pintos/src/utils:$</a:t>
            </a:r>
            <a:r>
              <a:rPr lang="en-US" altLang="ko-KR" b="1" smtClean="0">
                <a:solidFill>
                  <a:schemeClr val="accent1"/>
                </a:solidFill>
              </a:rPr>
              <a:t>PATH (</a:t>
            </a:r>
            <a:r>
              <a:rPr lang="ko-KR" altLang="en-US" b="1" smtClean="0">
                <a:solidFill>
                  <a:schemeClr val="accent1"/>
                </a:solidFill>
              </a:rPr>
              <a:t>학부생</a:t>
            </a:r>
            <a:r>
              <a:rPr lang="en-US" altLang="ko-KR" b="1" smtClean="0">
                <a:solidFill>
                  <a:schemeClr val="accent1"/>
                </a:solidFill>
              </a:rPr>
              <a:t>)</a:t>
            </a:r>
            <a:r>
              <a:rPr lang="en-US" altLang="ko-KR" b="1">
                <a:solidFill>
                  <a:schemeClr val="accent1"/>
                </a:solidFill>
              </a:rPr>
              <a:t/>
            </a:r>
            <a:br>
              <a:rPr lang="en-US" altLang="ko-KR" b="1">
                <a:solidFill>
                  <a:schemeClr val="accent1"/>
                </a:solidFill>
              </a:rPr>
            </a:br>
            <a:r>
              <a:rPr lang="en-US" altLang="ko-KR" b="1">
                <a:solidFill>
                  <a:schemeClr val="accent1"/>
                </a:solidFill>
              </a:rPr>
              <a:t>export PATH=/</a:t>
            </a:r>
            <a:r>
              <a:rPr lang="en-US" altLang="ko-KR" b="1" smtClean="0">
                <a:solidFill>
                  <a:schemeClr val="accent1"/>
                </a:solidFill>
              </a:rPr>
              <a:t>sogang/</a:t>
            </a:r>
            <a:r>
              <a:rPr lang="en-US" altLang="ko-KR" b="1" u="sng" smtClean="0">
                <a:solidFill>
                  <a:schemeClr val="accent1"/>
                </a:solidFill>
              </a:rPr>
              <a:t>grad</a:t>
            </a:r>
            <a:r>
              <a:rPr lang="en-US" altLang="ko-KR" b="1" smtClean="0">
                <a:solidFill>
                  <a:schemeClr val="accent1"/>
                </a:solidFill>
              </a:rPr>
              <a:t>/&lt;</a:t>
            </a:r>
            <a:r>
              <a:rPr lang="en-US" altLang="ko-KR" b="1">
                <a:solidFill>
                  <a:schemeClr val="accent1"/>
                </a:solidFill>
              </a:rPr>
              <a:t>YOUR_ACCOUNT&gt;/pintos/src/utils:$</a:t>
            </a:r>
            <a:r>
              <a:rPr lang="en-US" altLang="ko-KR" b="1" smtClean="0">
                <a:solidFill>
                  <a:schemeClr val="accent1"/>
                </a:solidFill>
              </a:rPr>
              <a:t>PATH (</a:t>
            </a:r>
            <a:r>
              <a:rPr lang="ko-KR" altLang="en-US" b="1" smtClean="0">
                <a:solidFill>
                  <a:schemeClr val="accent1"/>
                </a:solidFill>
              </a:rPr>
              <a:t>대학원생</a:t>
            </a:r>
            <a:r>
              <a:rPr lang="en-US" altLang="ko-KR" b="1" smtClean="0">
                <a:solidFill>
                  <a:schemeClr val="accent1"/>
                </a:solidFill>
              </a:rPr>
              <a:t>)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mtClean="0"/>
              <a:t>Run </a:t>
            </a:r>
            <a:r>
              <a:rPr lang="en-US" altLang="ko-KR" dirty="0"/>
              <a:t>the following command to apply the changes in bash shell:</a:t>
            </a:r>
            <a:br>
              <a:rPr lang="en-US" altLang="ko-KR" dirty="0"/>
            </a:br>
            <a:r>
              <a:rPr lang="en-US" altLang="ko-KR" b="1" dirty="0">
                <a:solidFill>
                  <a:schemeClr val="accent1"/>
                </a:solidFill>
              </a:rPr>
              <a:t>$ source ~/.</a:t>
            </a:r>
            <a:r>
              <a:rPr lang="en-US" altLang="ko-KR" b="1" dirty="0" err="1">
                <a:solidFill>
                  <a:schemeClr val="accent1"/>
                </a:solidFill>
              </a:rPr>
              <a:t>bashrc</a:t>
            </a:r>
            <a:endParaRPr lang="en-US" altLang="ko-KR" b="1" dirty="0">
              <a:solidFill>
                <a:schemeClr val="accent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 smtClean="0">
                <a:ea typeface="맑은 고딕" panose="020B0503020000020004" pitchFamily="50" charset="-127"/>
              </a:rPr>
              <a:pPr/>
              <a:t>34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4D9642D7-B9D0-2140-A522-861B83DDB033}"/>
              </a:ext>
            </a:extLst>
          </p:cNvPr>
          <p:cNvGrpSpPr/>
          <p:nvPr/>
        </p:nvGrpSpPr>
        <p:grpSpPr>
          <a:xfrm>
            <a:off x="2445600" y="3284383"/>
            <a:ext cx="7208667" cy="2661397"/>
            <a:chOff x="2085166" y="3004936"/>
            <a:chExt cx="7929534" cy="3220291"/>
          </a:xfrm>
        </p:grpSpPr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39E82B4B-5CC5-F44C-805F-3BAE6A4B7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5166" y="3004936"/>
              <a:ext cx="7929534" cy="322029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6433388D-28A3-6645-96D5-28CC1A8C4BDC}"/>
                </a:ext>
              </a:extLst>
            </p:cNvPr>
            <p:cNvSpPr/>
            <p:nvPr/>
          </p:nvSpPr>
          <p:spPr>
            <a:xfrm>
              <a:off x="2085166" y="5947737"/>
              <a:ext cx="7041901" cy="2605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" name="Down Arrow 3">
              <a:extLst>
                <a:ext uri="{FF2B5EF4-FFF2-40B4-BE49-F238E27FC236}">
                  <a16:creationId xmlns="" xmlns:a16="http://schemas.microsoft.com/office/drawing/2014/main" id="{DBC88310-AC19-2E4F-A5A2-396E3F5345FC}"/>
                </a:ext>
              </a:extLst>
            </p:cNvPr>
            <p:cNvSpPr/>
            <p:nvPr/>
          </p:nvSpPr>
          <p:spPr>
            <a:xfrm rot="830485">
              <a:off x="9033832" y="4654669"/>
              <a:ext cx="484742" cy="1266940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69760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Running Pintos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852150"/>
          </a:xfrm>
        </p:spPr>
        <p:txBody>
          <a:bodyPr/>
          <a:lstStyle/>
          <a:p>
            <a:r>
              <a:rPr lang="en-US" altLang="ko-KR" dirty="0"/>
              <a:t>Build Pintos (assume that you have already extracted the file on your home directory)</a:t>
            </a:r>
          </a:p>
          <a:p>
            <a:pPr lvl="1"/>
            <a:r>
              <a:rPr lang="en-US" altLang="ko-KR" dirty="0"/>
              <a:t>$ cd ~/pintos/</a:t>
            </a:r>
            <a:r>
              <a:rPr lang="en-US" altLang="ko-KR" dirty="0" err="1"/>
              <a:t>src</a:t>
            </a:r>
            <a:r>
              <a:rPr lang="en-US" altLang="ko-KR" dirty="0"/>
              <a:t>/threads</a:t>
            </a:r>
          </a:p>
          <a:p>
            <a:pPr lvl="1"/>
            <a:r>
              <a:rPr lang="en-US" altLang="ko-KR" dirty="0"/>
              <a:t>$ make</a:t>
            </a:r>
          </a:p>
          <a:p>
            <a:pPr lvl="1"/>
            <a:r>
              <a:rPr lang="en-US" altLang="ko-KR" dirty="0"/>
              <a:t>Consequently, 'build' directory will be created in the current directory (</a:t>
            </a:r>
            <a:r>
              <a:rPr lang="en-US" altLang="ko-KR" dirty="0" err="1"/>
              <a:t>src</a:t>
            </a:r>
            <a:r>
              <a:rPr lang="en-US" altLang="ko-KR" dirty="0"/>
              <a:t>/threads).</a:t>
            </a:r>
          </a:p>
          <a:p>
            <a:r>
              <a:rPr lang="en-US" altLang="ko-KR" dirty="0"/>
              <a:t>Run Pintos</a:t>
            </a:r>
            <a:endParaRPr lang="ko-KR" altLang="en-US" dirty="0"/>
          </a:p>
          <a:p>
            <a:pPr lvl="1"/>
            <a:r>
              <a:rPr lang="en-US" altLang="ko-KR" dirty="0"/>
              <a:t>Pintos provides 'pintos' utility that helps running Pintos by QEMU.</a:t>
            </a:r>
          </a:p>
          <a:p>
            <a:pPr lvl="1"/>
            <a:r>
              <a:rPr lang="en-US" altLang="ko-KR" dirty="0"/>
              <a:t>'pintos' utility is in </a:t>
            </a:r>
            <a:r>
              <a:rPr lang="en-US" altLang="ko-KR" dirty="0" err="1"/>
              <a:t>src</a:t>
            </a:r>
            <a:r>
              <a:rPr lang="en-US" altLang="ko-KR" dirty="0"/>
              <a:t>/utils.</a:t>
            </a:r>
          </a:p>
          <a:p>
            <a:pPr lvl="1"/>
            <a:r>
              <a:rPr lang="en-US" altLang="ko-KR" b="1" dirty="0">
                <a:solidFill>
                  <a:srgbClr val="C00000"/>
                </a:solidFill>
              </a:rPr>
              <a:t>Go to </a:t>
            </a:r>
            <a:r>
              <a:rPr lang="en-US" altLang="ko-KR" b="1" dirty="0" err="1">
                <a:solidFill>
                  <a:srgbClr val="C00000"/>
                </a:solidFill>
              </a:rPr>
              <a:t>src</a:t>
            </a:r>
            <a:r>
              <a:rPr lang="en-US" altLang="ko-KR" b="1" dirty="0">
                <a:solidFill>
                  <a:srgbClr val="C00000"/>
                </a:solidFill>
              </a:rPr>
              <a:t>/threads </a:t>
            </a:r>
            <a:r>
              <a:rPr lang="en-US" altLang="ko-KR" dirty="0"/>
              <a:t>and run the following command </a:t>
            </a:r>
            <a:r>
              <a:rPr lang="en-US" altLang="ko-KR" dirty="0">
                <a:solidFill>
                  <a:srgbClr val="C00000"/>
                </a:solidFill>
              </a:rPr>
              <a:t>(you should run it in </a:t>
            </a:r>
            <a:r>
              <a:rPr lang="en-US" altLang="ko-KR" dirty="0" err="1">
                <a:solidFill>
                  <a:srgbClr val="C00000"/>
                </a:solidFill>
              </a:rPr>
              <a:t>src</a:t>
            </a:r>
            <a:r>
              <a:rPr lang="en-US" altLang="ko-KR" dirty="0">
                <a:solidFill>
                  <a:srgbClr val="C00000"/>
                </a:solidFill>
              </a:rPr>
              <a:t>/threads, not </a:t>
            </a:r>
            <a:r>
              <a:rPr lang="en-US" altLang="ko-KR" dirty="0" err="1">
                <a:solidFill>
                  <a:srgbClr val="C00000"/>
                </a:solidFill>
              </a:rPr>
              <a:t>src</a:t>
            </a:r>
            <a:r>
              <a:rPr lang="en-US" altLang="ko-KR" dirty="0">
                <a:solidFill>
                  <a:srgbClr val="C00000"/>
                </a:solidFill>
              </a:rPr>
              <a:t>/utils).</a:t>
            </a:r>
          </a:p>
          <a:p>
            <a:pPr marL="914400" lvl="2" indent="0">
              <a:buNone/>
            </a:pPr>
            <a:r>
              <a:rPr lang="en-US" altLang="ko-KR" b="1" dirty="0">
                <a:solidFill>
                  <a:schemeClr val="accent1"/>
                </a:solidFill>
              </a:rPr>
              <a:t>~/pintos/</a:t>
            </a:r>
            <a:r>
              <a:rPr lang="en-US" altLang="ko-KR" b="1" dirty="0" err="1">
                <a:solidFill>
                  <a:schemeClr val="accent1"/>
                </a:solidFill>
              </a:rPr>
              <a:t>src</a:t>
            </a:r>
            <a:r>
              <a:rPr lang="en-US" altLang="ko-KR" b="1" dirty="0">
                <a:solidFill>
                  <a:schemeClr val="accent1"/>
                </a:solidFill>
              </a:rPr>
              <a:t>/threads $ </a:t>
            </a:r>
            <a:r>
              <a:rPr lang="en-US" altLang="ko-KR" dirty="0"/>
              <a:t>../</a:t>
            </a:r>
            <a:r>
              <a:rPr lang="en-US" altLang="ko-KR" dirty="0" err="1"/>
              <a:t>utils</a:t>
            </a:r>
            <a:r>
              <a:rPr lang="en-US" altLang="ko-KR" dirty="0"/>
              <a:t>/pintos -v -- -q run alarm-multiple</a:t>
            </a:r>
            <a:br>
              <a:rPr lang="en-US" altLang="ko-KR" dirty="0"/>
            </a:br>
            <a:r>
              <a:rPr lang="en-US" altLang="ko-KR" dirty="0"/>
              <a:t>Or</a:t>
            </a:r>
            <a:br>
              <a:rPr lang="en-US" altLang="ko-KR" dirty="0"/>
            </a:br>
            <a:r>
              <a:rPr lang="en-US" altLang="ko-KR" b="1" dirty="0">
                <a:solidFill>
                  <a:schemeClr val="accent1"/>
                </a:solidFill>
              </a:rPr>
              <a:t>~/pintos/</a:t>
            </a:r>
            <a:r>
              <a:rPr lang="en-US" altLang="ko-KR" b="1" dirty="0" err="1">
                <a:solidFill>
                  <a:schemeClr val="accent1"/>
                </a:solidFill>
              </a:rPr>
              <a:t>src</a:t>
            </a:r>
            <a:r>
              <a:rPr lang="en-US" altLang="ko-KR" b="1" dirty="0">
                <a:solidFill>
                  <a:schemeClr val="accent1"/>
                </a:solidFill>
              </a:rPr>
              <a:t>/threads $ </a:t>
            </a:r>
            <a:r>
              <a:rPr lang="en-US" altLang="ko-KR" dirty="0"/>
              <a:t>pintos -v -- -q run alarm-multiple</a:t>
            </a:r>
            <a:br>
              <a:rPr lang="en-US" altLang="ko-KR" dirty="0"/>
            </a:br>
            <a:r>
              <a:rPr lang="en-US" altLang="ko-KR" dirty="0"/>
              <a:t>(Note that you should input one space among </a:t>
            </a:r>
            <a:r>
              <a:rPr lang="en-US" altLang="ko-KR"/>
              <a:t>'-</a:t>
            </a:r>
            <a:r>
              <a:rPr lang="en-US" altLang="ko-KR" smtClean="0"/>
              <a:t>v (turn off VGA)', </a:t>
            </a:r>
            <a:r>
              <a:rPr lang="en-US" altLang="ko-KR" dirty="0"/>
              <a:t>'--' and </a:t>
            </a:r>
            <a:r>
              <a:rPr lang="en-US" altLang="ko-KR"/>
              <a:t>'-</a:t>
            </a:r>
            <a:r>
              <a:rPr lang="en-US" altLang="ko-KR" smtClean="0"/>
              <a:t>q (quit after execution')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/>
              <a:pPr/>
              <a:t>35</a:t>
            </a:fld>
            <a:endParaRPr lang="ko-KR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5F3FDA9-0830-2D43-A21B-843937835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427" y="4460143"/>
            <a:ext cx="4879879" cy="167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0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92945262-C8BF-BC4B-A7EE-07DB04653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951" y="2845752"/>
            <a:ext cx="8256096" cy="107754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Running Pintos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you face the error like below, check the current directory where you run pintos.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Since the current directory is </a:t>
            </a:r>
            <a:r>
              <a:rPr lang="en-US" altLang="ko-KR" dirty="0" err="1"/>
              <a:t>src</a:t>
            </a:r>
            <a:r>
              <a:rPr lang="en-US" altLang="ko-KR" dirty="0"/>
              <a:t>/utils, Pintos cannot find its kernel and error occurs.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If you execute Pintos in </a:t>
            </a:r>
            <a:r>
              <a:rPr lang="en-US" altLang="ko-KR" dirty="0" err="1"/>
              <a:t>src</a:t>
            </a:r>
            <a:r>
              <a:rPr lang="en-US" altLang="ko-KR" dirty="0"/>
              <a:t>/threads, Pintos will find the kernel in </a:t>
            </a:r>
            <a:r>
              <a:rPr lang="en-US" altLang="ko-KR" dirty="0" err="1"/>
              <a:t>src</a:t>
            </a:r>
            <a:r>
              <a:rPr lang="en-US" altLang="ko-KR" dirty="0"/>
              <a:t>/threads/build/</a:t>
            </a:r>
            <a:r>
              <a:rPr lang="en-US" altLang="ko-KR" dirty="0" err="1"/>
              <a:t>kernel.bin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/>
              <a:pPr/>
              <a:t>36</a:t>
            </a:fld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3257C62-F77A-4E4F-B399-01BBE9BAFBFA}"/>
              </a:ext>
            </a:extLst>
          </p:cNvPr>
          <p:cNvSpPr/>
          <p:nvPr/>
        </p:nvSpPr>
        <p:spPr>
          <a:xfrm>
            <a:off x="4925148" y="2868855"/>
            <a:ext cx="1116784" cy="213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26F5C282-DE37-4740-A9C0-5A51D0DBBA6C}"/>
              </a:ext>
            </a:extLst>
          </p:cNvPr>
          <p:cNvSpPr/>
          <p:nvPr/>
        </p:nvSpPr>
        <p:spPr>
          <a:xfrm>
            <a:off x="4916067" y="3553201"/>
            <a:ext cx="1324582" cy="235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9072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Project Test</a:t>
            </a:r>
            <a:endParaRPr lang="ko-KR" altLang="en-US" b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b="0" dirty="0"/>
              <a:t>Each project has its own test program</a:t>
            </a:r>
            <a:endParaRPr lang="ko-KR" altLang="en-US" sz="1800" b="0" dirty="0"/>
          </a:p>
          <a:p>
            <a:pPr lvl="1">
              <a:lnSpc>
                <a:spcPct val="120000"/>
              </a:lnSpc>
            </a:pPr>
            <a:r>
              <a:rPr lang="en-US" altLang="ko-KR" b="0" dirty="0"/>
              <a:t>Test program is in </a:t>
            </a:r>
            <a:r>
              <a:rPr lang="en-US" altLang="ko-KR" b="0" dirty="0" err="1"/>
              <a:t>src</a:t>
            </a:r>
            <a:r>
              <a:rPr lang="en-US" altLang="ko-KR" b="0" dirty="0"/>
              <a:t>/tests.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You can use this program to test your implementation by yourself.</a:t>
            </a:r>
            <a:endParaRPr lang="ko-KR" altLang="en-US" b="0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For example, in project 3, you can test by running 'make check' in </a:t>
            </a:r>
            <a:r>
              <a:rPr lang="en-US" altLang="ko-KR" b="0" dirty="0" err="1"/>
              <a:t>src</a:t>
            </a:r>
            <a:r>
              <a:rPr lang="en-US" altLang="ko-KR" b="0" dirty="0"/>
              <a:t>/threads/</a:t>
            </a:r>
            <a:r>
              <a:rPr lang="ko-KR" altLang="en-US" b="0" dirty="0"/>
              <a:t> 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600" dirty="0"/>
              <a:t>~/pintos/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/threads $ make check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600" dirty="0"/>
              <a:t>PASS/FAIL will be printed for each test case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37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57863347-A087-144F-9512-5C93D8137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52" y="3544283"/>
            <a:ext cx="4155429" cy="196706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BEDBBCF5-E1B2-E640-9771-AD5706E5B67B}"/>
              </a:ext>
            </a:extLst>
          </p:cNvPr>
          <p:cNvCxnSpPr>
            <a:cxnSpLocks/>
          </p:cNvCxnSpPr>
          <p:nvPr/>
        </p:nvCxnSpPr>
        <p:spPr>
          <a:xfrm>
            <a:off x="3735652" y="3730428"/>
            <a:ext cx="290116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164B6EB0-D2CF-154A-A911-071DF4A2A88F}"/>
              </a:ext>
            </a:extLst>
          </p:cNvPr>
          <p:cNvCxnSpPr>
            <a:cxnSpLocks/>
          </p:cNvCxnSpPr>
          <p:nvPr/>
        </p:nvCxnSpPr>
        <p:spPr>
          <a:xfrm>
            <a:off x="3735652" y="4303614"/>
            <a:ext cx="304682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198A413-4F68-D945-B3A8-FFC491973C66}"/>
              </a:ext>
            </a:extLst>
          </p:cNvPr>
          <p:cNvSpPr txBox="1"/>
          <p:nvPr/>
        </p:nvSpPr>
        <p:spPr>
          <a:xfrm>
            <a:off x="3735652" y="5564115"/>
            <a:ext cx="2504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400" b="1" dirty="0"/>
              <a:t>※ src/threads/build/results</a:t>
            </a:r>
          </a:p>
        </p:txBody>
      </p:sp>
    </p:spTree>
    <p:extLst>
      <p:ext uri="{BB962C8B-B14F-4D97-AF65-F5344CB8AC3E}">
        <p14:creationId xmlns:p14="http://schemas.microsoft.com/office/powerpoint/2010/main" val="252572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1AE10E4-DD30-4AF6-A2AB-2D01FCA1BEA4}"/>
              </a:ext>
            </a:extLst>
          </p:cNvPr>
          <p:cNvSpPr txBox="1"/>
          <p:nvPr/>
        </p:nvSpPr>
        <p:spPr>
          <a:xfrm>
            <a:off x="4734410" y="3136613"/>
            <a:ext cx="2723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Requirements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5172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smtClean="0"/>
              <a:t>Project #0</a:t>
            </a:r>
            <a:endParaRPr lang="ko-KR" altLang="en-US" b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919481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In</a:t>
            </a:r>
            <a:r>
              <a:rPr lang="en-US" altLang="ko-KR" sz="1600" b="0" dirty="0"/>
              <a:t> </a:t>
            </a:r>
            <a:r>
              <a:rPr lang="en-US" altLang="ko-KR" sz="1600" b="1" dirty="0"/>
              <a:t>CSPRO9 or CSPRO10 (not CSPRO) </a:t>
            </a:r>
            <a:r>
              <a:rPr lang="en-US" altLang="ko-KR" sz="1600" b="0" dirty="0"/>
              <a:t>server, </a:t>
            </a:r>
            <a:r>
              <a:rPr lang="en-US" altLang="ko-KR" sz="1600" dirty="0"/>
              <a:t>r</a:t>
            </a:r>
            <a:r>
              <a:rPr lang="en-US" altLang="ko-KR" sz="1600" b="0" dirty="0"/>
              <a:t>un </a:t>
            </a:r>
            <a:r>
              <a:rPr lang="en-US" altLang="ko-KR" sz="1600" b="1" dirty="0">
                <a:solidFill>
                  <a:schemeClr val="accent1"/>
                </a:solidFill>
              </a:rPr>
              <a:t>$pintos -v -- -q run alarm-multiple </a:t>
            </a:r>
            <a:r>
              <a:rPr lang="en-US" altLang="ko-KR" sz="1600" b="0" dirty="0"/>
              <a:t>and </a:t>
            </a:r>
            <a:r>
              <a:rPr lang="en-US" altLang="ko-KR" sz="1600" b="1" dirty="0">
                <a:solidFill>
                  <a:srgbClr val="C00000"/>
                </a:solidFill>
              </a:rPr>
              <a:t>capture the result of it </a:t>
            </a:r>
            <a:r>
              <a:rPr lang="en-US" altLang="ko-KR" sz="1600" b="0" dirty="0"/>
              <a:t>(you can just capture the last few lines of the result, </a:t>
            </a:r>
            <a:r>
              <a:rPr lang="en-US" altLang="ko-KR" sz="1600" b="1" dirty="0">
                <a:solidFill>
                  <a:srgbClr val="C00000"/>
                </a:solidFill>
              </a:rPr>
              <a:t>but your ID should be shown in the capture</a:t>
            </a:r>
            <a:r>
              <a:rPr lang="en-US" altLang="ko-KR" sz="1600" dirty="0"/>
              <a:t>)</a:t>
            </a:r>
            <a:r>
              <a:rPr lang="en-US" altLang="ko-KR" sz="1600" b="1" dirty="0">
                <a:solidFill>
                  <a:srgbClr val="C00000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b="1" dirty="0"/>
              <a:t>If your ID is not shown in the capture, deduct 10 points.</a:t>
            </a:r>
            <a:br>
              <a:rPr lang="en-US" altLang="ko-KR" sz="1600" b="1" dirty="0"/>
            </a:br>
            <a:r>
              <a:rPr lang="en-US" altLang="ko-KR" sz="1600" b="1" dirty="0"/>
              <a:t>If "Powering off..." is not shown in the capture, deduct 70 points.</a:t>
            </a:r>
            <a:br>
              <a:rPr lang="en-US" altLang="ko-KR" sz="1600" b="1" dirty="0"/>
            </a:br>
            <a:r>
              <a:rPr lang="en-US" altLang="ko-KR" sz="1600" b="1" dirty="0"/>
              <a:t>If the Pintos doesn't quit properly (Kernel panic or other errors), deduct 70 points.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Use your own account in the server. (Don't borrow other's account.)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b="1" dirty="0">
                <a:solidFill>
                  <a:srgbClr val="C00000"/>
                </a:solidFill>
              </a:rPr>
              <a:t>Due Date</a:t>
            </a:r>
            <a:r>
              <a:rPr lang="en-US" altLang="ko-KR" sz="1600" b="1">
                <a:solidFill>
                  <a:srgbClr val="C00000"/>
                </a:solidFill>
              </a:rPr>
              <a:t>: </a:t>
            </a:r>
            <a:r>
              <a:rPr lang="en-US" altLang="ko-KR" sz="1600" b="1" smtClean="0">
                <a:solidFill>
                  <a:srgbClr val="C00000"/>
                </a:solidFill>
              </a:rPr>
              <a:t>9/10  </a:t>
            </a:r>
            <a:r>
              <a:rPr lang="en-US" altLang="ko-KR" sz="1600" b="1" dirty="0">
                <a:solidFill>
                  <a:srgbClr val="C00000"/>
                </a:solidFill>
              </a:rPr>
              <a:t>23:59</a:t>
            </a:r>
            <a:br>
              <a:rPr lang="en-US" altLang="ko-KR" sz="1600" b="1" dirty="0">
                <a:solidFill>
                  <a:srgbClr val="C00000"/>
                </a:solidFill>
              </a:rPr>
            </a:br>
            <a:r>
              <a:rPr lang="en-US" altLang="ko-KR" sz="1600" dirty="0"/>
              <a:t>Late submission is allowed up to 3 days </a:t>
            </a:r>
            <a:r>
              <a:rPr lang="en-US" altLang="ko-KR" sz="1600"/>
              <a:t>(~</a:t>
            </a:r>
            <a:r>
              <a:rPr lang="en-US" altLang="ko-KR" sz="1600" smtClean="0"/>
              <a:t>9/13) </a:t>
            </a:r>
            <a:r>
              <a:rPr lang="en-US" altLang="ko-KR" sz="1600" dirty="0"/>
              <a:t>and </a:t>
            </a:r>
            <a:r>
              <a:rPr lang="en-US" altLang="ko-KR" sz="1600" b="1" dirty="0">
                <a:solidFill>
                  <a:srgbClr val="C00000"/>
                </a:solidFill>
              </a:rPr>
              <a:t>10% of point will be deducted per day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b="1" dirty="0"/>
              <a:t>Submit the capture file on e-class website</a:t>
            </a:r>
            <a:r>
              <a:rPr lang="en-US" altLang="ko-KR" sz="1600" b="0" dirty="0"/>
              <a:t/>
            </a:r>
            <a:br>
              <a:rPr lang="en-US" altLang="ko-KR" sz="1600" b="0" dirty="0"/>
            </a:br>
            <a:r>
              <a:rPr lang="en-US" altLang="ko-KR" sz="1600" b="0" dirty="0"/>
              <a:t>(Please use .jpg or .</a:t>
            </a:r>
            <a:r>
              <a:rPr lang="en-US" altLang="ko-KR" sz="1600" b="0" dirty="0" err="1"/>
              <a:t>png</a:t>
            </a:r>
            <a:r>
              <a:rPr lang="en-US" altLang="ko-KR" sz="1600" b="0" dirty="0"/>
              <a:t> extensions. Do not use other formats.)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b="1" dirty="0"/>
              <a:t>File name should be the following form: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en-US" altLang="ko-KR" sz="1600" smtClean="0"/>
              <a:t>os_prj0_ID</a:t>
            </a:r>
            <a:r>
              <a:rPr lang="en-US" altLang="ko-KR" sz="1600" dirty="0"/>
              <a:t>#.jpg </a:t>
            </a:r>
            <a:r>
              <a:rPr lang="en-US" altLang="ko-KR" sz="1600"/>
              <a:t>or </a:t>
            </a:r>
            <a:r>
              <a:rPr lang="en-US" altLang="ko-KR" sz="1600" smtClean="0"/>
              <a:t>os_prj0_ID</a:t>
            </a:r>
            <a:r>
              <a:rPr lang="en-US" altLang="ko-KR" sz="1600" dirty="0"/>
              <a:t>#.png</a:t>
            </a:r>
            <a:br>
              <a:rPr lang="en-US" altLang="ko-KR" sz="1600" dirty="0"/>
            </a:br>
            <a:r>
              <a:rPr lang="en-US" altLang="ko-KR" sz="1600" dirty="0"/>
              <a:t>e.g</a:t>
            </a:r>
            <a:r>
              <a:rPr lang="en-US" altLang="ko-KR" sz="1600"/>
              <a:t>.) </a:t>
            </a:r>
            <a:r>
              <a:rPr lang="en-US" altLang="ko-KR" sz="1600" smtClean="0"/>
              <a:t>os_prj0_20171234.jpg </a:t>
            </a:r>
            <a:r>
              <a:rPr lang="en-US" altLang="ko-KR" sz="1600"/>
              <a:t>or </a:t>
            </a:r>
            <a:r>
              <a:rPr lang="en-US" altLang="ko-KR" sz="1600" smtClean="0"/>
              <a:t>os_prj0_20175678.png</a:t>
            </a:r>
            <a:endParaRPr lang="en-US" altLang="ko-KR" sz="1600" b="1" dirty="0">
              <a:solidFill>
                <a:srgbClr val="C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39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490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</a:rPr>
              <a:t>man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98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Provides description and usage for Linux commands</a:t>
            </a:r>
          </a:p>
          <a:p>
            <a:pPr marL="0" indent="0">
              <a:buNone/>
            </a:pPr>
            <a:r>
              <a:rPr lang="en-US" altLang="ko-KR" sz="1800" b="0" dirty="0"/>
              <a:t>Usage: man [instruction]</a:t>
            </a:r>
          </a:p>
          <a:p>
            <a:pPr marL="0" indent="0">
              <a:buNone/>
            </a:pPr>
            <a:r>
              <a:rPr lang="en-US" altLang="ko-KR" sz="1800" b="0" dirty="0"/>
              <a:t>Ex: </a:t>
            </a:r>
          </a:p>
          <a:p>
            <a:pPr marL="0" indent="0">
              <a:buNone/>
            </a:pPr>
            <a:r>
              <a:rPr lang="en-US" altLang="ko-KR" sz="1800" b="0" dirty="0"/>
              <a:t>$ man cp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4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608" y="1563173"/>
            <a:ext cx="5616624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621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Project#0-1</a:t>
            </a:r>
            <a:endParaRPr lang="ko-KR" altLang="en-US" b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9194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altLang="ko-KR" sz="2000" b="0" dirty="0"/>
              <a:t>No </a:t>
            </a:r>
            <a:r>
              <a:rPr lang="en-US" altLang="ko-KR" sz="2000" dirty="0"/>
              <a:t>hardcopy.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40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100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  <a:cs typeface="Tahoma" pitchFamily="34" charset="0"/>
              </a:rPr>
              <a:t>Reference Homepages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41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C75FEBCD-35DF-4801-9815-01DBBAAD7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096604"/>
              </p:ext>
            </p:extLst>
          </p:nvPr>
        </p:nvGraphicFramePr>
        <p:xfrm>
          <a:off x="862733" y="1402714"/>
          <a:ext cx="9444068" cy="1098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5145">
                  <a:extLst>
                    <a:ext uri="{9D8B030D-6E8A-4147-A177-3AD203B41FA5}">
                      <a16:colId xmlns="" xmlns:a16="http://schemas.microsoft.com/office/drawing/2014/main" val="839060964"/>
                    </a:ext>
                  </a:extLst>
                </a:gridCol>
                <a:gridCol w="6998923">
                  <a:extLst>
                    <a:ext uri="{9D8B030D-6E8A-4147-A177-3AD203B41FA5}">
                      <a16:colId xmlns="" xmlns:a16="http://schemas.microsoft.com/office/drawing/2014/main" val="801928872"/>
                    </a:ext>
                  </a:extLst>
                </a:gridCol>
              </a:tblGrid>
              <a:tr h="549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pintos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hlinkClick r:id="rId3"/>
                        </a:rPr>
                        <a:t>http://</a:t>
                      </a:r>
                      <a:r>
                        <a:rPr lang="en-US" altLang="ko-KR" b="0" dirty="0" err="1">
                          <a:hlinkClick r:id="rId3"/>
                        </a:rPr>
                        <a:t>www.stanford.edu</a:t>
                      </a:r>
                      <a:r>
                        <a:rPr lang="en-US" altLang="ko-KR" b="0" dirty="0">
                          <a:hlinkClick r:id="rId3"/>
                        </a:rPr>
                        <a:t>/class/cs140/projects/</a:t>
                      </a:r>
                      <a:r>
                        <a:rPr lang="en-US" altLang="ko-KR" b="0" dirty="0" err="1">
                          <a:hlinkClick r:id="rId3"/>
                        </a:rPr>
                        <a:t>index.html</a:t>
                      </a:r>
                      <a:r>
                        <a:rPr lang="en-US" altLang="ko-KR" b="0" dirty="0">
                          <a:hlinkClick r:id="rId3"/>
                        </a:rPr>
                        <a:t> 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84593600"/>
                  </a:ext>
                </a:extLst>
              </a:tr>
              <a:tr h="549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pintos document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hlinkClick r:id="rId4"/>
                        </a:rPr>
                        <a:t>http://</a:t>
                      </a:r>
                      <a:r>
                        <a:rPr lang="en-US" altLang="ko-KR" b="0" dirty="0" err="1">
                          <a:hlinkClick r:id="rId4"/>
                        </a:rPr>
                        <a:t>www.stanford.edu</a:t>
                      </a:r>
                      <a:r>
                        <a:rPr lang="en-US" altLang="ko-KR" b="0" dirty="0">
                          <a:hlinkClick r:id="rId4"/>
                        </a:rPr>
                        <a:t>/class/cs140/projects/pintos/</a:t>
                      </a:r>
                      <a:r>
                        <a:rPr lang="en-US" altLang="ko-KR" b="0" dirty="0" err="1">
                          <a:hlinkClick r:id="rId4"/>
                        </a:rPr>
                        <a:t>pintos.pdf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69064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55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ahoma" pitchFamily="34" charset="0"/>
              </a:rPr>
              <a:t>mkdir</a:t>
            </a:r>
            <a:r>
              <a:rPr lang="en-US" altLang="ko-KR" dirty="0">
                <a:latin typeface="Tahoma" pitchFamily="34" charset="0"/>
              </a:rPr>
              <a:t>/</a:t>
            </a:r>
            <a:r>
              <a:rPr lang="en-US" altLang="ko-KR" dirty="0" err="1">
                <a:latin typeface="Tahoma" pitchFamily="34" charset="0"/>
              </a:rPr>
              <a:t>rmdir</a:t>
            </a:r>
            <a:endParaRPr lang="en-US" altLang="ko-KR" dirty="0">
              <a:latin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852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Make/remove directory</a:t>
            </a:r>
          </a:p>
          <a:p>
            <a:pPr marL="0" indent="0">
              <a:buNone/>
            </a:pPr>
            <a:r>
              <a:rPr lang="en-US" altLang="ko-KR" sz="2000" dirty="0"/>
              <a:t>If the directory is not empty, use 'rm -r' to remove it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</a:t>
            </a:r>
            <a:r>
              <a:rPr lang="en-US" altLang="ko-KR" sz="1800" b="0" dirty="0" err="1"/>
              <a:t>mkdir</a:t>
            </a:r>
            <a:r>
              <a:rPr lang="en-US" altLang="ko-KR" sz="1800" b="0" dirty="0"/>
              <a:t> [option] [Directory Name]</a:t>
            </a:r>
          </a:p>
          <a:p>
            <a:pPr marL="0" indent="0">
              <a:buNone/>
            </a:pPr>
            <a:r>
              <a:rPr lang="en-US" altLang="ko-KR" sz="1800" b="0" dirty="0"/>
              <a:t>          </a:t>
            </a:r>
            <a:r>
              <a:rPr lang="en-US" altLang="ko-KR" sz="1800" b="0" dirty="0" err="1"/>
              <a:t>rmdir</a:t>
            </a:r>
            <a:r>
              <a:rPr lang="en-US" altLang="ko-KR" dirty="0"/>
              <a:t> [option] [Directory Name]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Ex</a:t>
            </a:r>
            <a:r>
              <a:rPr lang="en-US" altLang="ko-KR" dirty="0"/>
              <a:t>: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sz="1800" b="0" dirty="0" err="1"/>
              <a:t>mkdir</a:t>
            </a:r>
            <a:r>
              <a:rPr lang="en-US" altLang="ko-KR" sz="1800" b="0" dirty="0"/>
              <a:t> temp</a:t>
            </a:r>
            <a:endParaRPr lang="en-US" altLang="ko-KR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5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880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ahoma" pitchFamily="34" charset="0"/>
                <a:cs typeface="Tahoma" pitchFamily="34" charset="0"/>
              </a:rPr>
              <a:t>cp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852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Copy the file (Original file is preserved)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cp [option] [</a:t>
            </a:r>
            <a:r>
              <a:rPr lang="en-US" altLang="ko-KR" sz="1800" b="0" dirty="0" err="1"/>
              <a:t>src</a:t>
            </a:r>
            <a:r>
              <a:rPr lang="en-US" altLang="ko-KR" sz="1800" b="0" dirty="0"/>
              <a:t>] [</a:t>
            </a:r>
            <a:r>
              <a:rPr lang="en-US" altLang="ko-KR" sz="1800" b="0" dirty="0" err="1"/>
              <a:t>dst</a:t>
            </a:r>
            <a:r>
              <a:rPr lang="en-US" altLang="ko-KR" sz="1800" b="0" dirty="0"/>
              <a:t>]</a:t>
            </a:r>
          </a:p>
          <a:p>
            <a:pPr marL="0" indent="0">
              <a:buNone/>
            </a:pPr>
            <a:r>
              <a:rPr lang="en-US" altLang="ko-KR" sz="1800" b="0" dirty="0"/>
              <a:t>Ex</a:t>
            </a:r>
            <a:r>
              <a:rPr lang="en-US" altLang="ko-KR" dirty="0"/>
              <a:t>: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sz="1800" b="0" dirty="0"/>
              <a:t>cp </a:t>
            </a:r>
            <a:r>
              <a:rPr lang="en-US" altLang="ko-KR" sz="1800" b="0" dirty="0" err="1"/>
              <a:t>a.c</a:t>
            </a:r>
            <a:r>
              <a:rPr lang="en-US" altLang="ko-KR" sz="1800" b="0" dirty="0"/>
              <a:t> temp</a:t>
            </a:r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6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96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  <a:cs typeface="Tahoma" pitchFamily="34" charset="0"/>
              </a:rPr>
              <a:t>mv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 noChangeAspect="1"/>
          </p:cNvSpPr>
          <p:nvPr>
            <p:ph idx="1"/>
          </p:nvPr>
        </p:nvSpPr>
        <p:spPr>
          <a:xfrm>
            <a:off x="838199" y="1112520"/>
            <a:ext cx="10241930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Move file or rename file (Original file is disappeared)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mv [option] [</a:t>
            </a:r>
            <a:r>
              <a:rPr lang="en-US" altLang="ko-KR" sz="1800" b="0" dirty="0" err="1"/>
              <a:t>src</a:t>
            </a:r>
            <a:r>
              <a:rPr lang="en-US" altLang="ko-KR" sz="1800" b="0" dirty="0"/>
              <a:t>] [</a:t>
            </a:r>
            <a:r>
              <a:rPr lang="en-US" altLang="ko-KR" sz="1800" b="0" dirty="0" err="1"/>
              <a:t>dst</a:t>
            </a:r>
            <a:r>
              <a:rPr lang="en-US" altLang="ko-KR" sz="1800" b="0" dirty="0"/>
              <a:t>]</a:t>
            </a:r>
          </a:p>
          <a:p>
            <a:pPr marL="0" indent="0">
              <a:buNone/>
            </a:pPr>
            <a:r>
              <a:rPr lang="en-US" altLang="ko-KR" sz="1800" b="0" dirty="0"/>
              <a:t>Ex</a:t>
            </a:r>
            <a:r>
              <a:rPr lang="en-US" altLang="ko-KR" dirty="0"/>
              <a:t>: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sz="1800" b="0" dirty="0"/>
              <a:t>mv </a:t>
            </a:r>
            <a:r>
              <a:rPr lang="en-US" altLang="ko-KR" sz="1800" b="0" dirty="0" err="1"/>
              <a:t>a.c</a:t>
            </a:r>
            <a:r>
              <a:rPr lang="en-US" altLang="ko-KR" sz="1800" b="0" dirty="0"/>
              <a:t> </a:t>
            </a:r>
            <a:r>
              <a:rPr lang="en-US" altLang="ko-KR" sz="1800" b="0" dirty="0" err="1"/>
              <a:t>b.</a:t>
            </a:r>
            <a:r>
              <a:rPr lang="en-US" altLang="ko-KR" dirty="0" err="1"/>
              <a:t>c</a:t>
            </a:r>
            <a:endParaRPr lang="en-US" altLang="ko-KR" sz="1800" b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7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706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ahoma" pitchFamily="34" charset="0"/>
                <a:cs typeface="Tahoma" pitchFamily="34" charset="0"/>
              </a:rPr>
              <a:t>rm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Remove file or directory.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rm [option] [filename]</a:t>
            </a:r>
          </a:p>
          <a:p>
            <a:pPr marL="0" indent="0">
              <a:buNone/>
            </a:pPr>
            <a:r>
              <a:rPr lang="en-US" altLang="ko-KR" sz="1800" b="0" dirty="0"/>
              <a:t>Ex</a:t>
            </a:r>
            <a:r>
              <a:rPr lang="en-US" altLang="ko-KR" dirty="0"/>
              <a:t>: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rm –rf temp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If you perform 'rm -rf *' in /(root) directory, every file will be deleted from the system.</a:t>
            </a:r>
          </a:p>
          <a:p>
            <a:pPr marL="0" indent="0">
              <a:buNone/>
            </a:pPr>
            <a:r>
              <a:rPr lang="en-US" altLang="ko-KR" dirty="0"/>
              <a:t>-rf option indicates recursive and force, respectively.</a:t>
            </a:r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8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41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  <a:cs typeface="Tahoma" pitchFamily="34" charset="0"/>
              </a:rPr>
              <a:t>cat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1. Print the contents of the file on the standard output.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cat [option] [filename]</a:t>
            </a:r>
          </a:p>
          <a:p>
            <a:pPr marL="0" indent="0">
              <a:buNone/>
            </a:pPr>
            <a:r>
              <a:rPr lang="en-US" altLang="ko-KR" sz="1800" b="0" dirty="0"/>
              <a:t>Ex</a:t>
            </a:r>
            <a:r>
              <a:rPr lang="en-US" altLang="ko-KR" dirty="0"/>
              <a:t>: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sz="1800" b="0" dirty="0"/>
              <a:t>cat </a:t>
            </a:r>
            <a:r>
              <a:rPr lang="en-US" altLang="ko-KR" sz="1800" b="0" dirty="0" err="1"/>
              <a:t>tempfile</a:t>
            </a:r>
            <a:r>
              <a:rPr lang="en-US" altLang="ko-KR" sz="1800" b="0" dirty="0"/>
              <a:t>	</a:t>
            </a:r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cat &gt; test.txt 	</a:t>
            </a:r>
            <a:r>
              <a:rPr lang="en-US" altLang="ko-KR" sz="1400" b="0" dirty="0"/>
              <a:t>(Get data from standard input; user can input data until user does [</a:t>
            </a:r>
            <a:r>
              <a:rPr lang="en-US" altLang="ko-KR" sz="1400" b="0" dirty="0" err="1"/>
              <a:t>Ctrl+D</a:t>
            </a:r>
            <a:r>
              <a:rPr lang="en-US" altLang="ko-KR" sz="1400" b="0" dirty="0"/>
              <a:t>])</a:t>
            </a:r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cat &lt; </a:t>
            </a:r>
            <a:r>
              <a:rPr lang="en-US" altLang="ko-KR" sz="1800" b="0" dirty="0" err="1"/>
              <a:t>test.txt</a:t>
            </a:r>
            <a:r>
              <a:rPr lang="en-US" altLang="ko-KR" sz="1800" b="0" dirty="0"/>
              <a:t>     </a:t>
            </a:r>
            <a:r>
              <a:rPr lang="en-US" altLang="ko-KR" sz="1400" b="0" dirty="0"/>
              <a:t>(Print the contents of the file)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2000" dirty="0"/>
              <a:t>2. Concatenate files</a:t>
            </a:r>
          </a:p>
          <a:p>
            <a:pPr marL="0" indent="0">
              <a:buNone/>
            </a:pPr>
            <a:r>
              <a:rPr lang="en-US" altLang="ko-KR" sz="1800" b="0" dirty="0"/>
              <a:t>Ex:</a:t>
            </a:r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cat</a:t>
            </a:r>
            <a:r>
              <a:rPr lang="ko-KR" altLang="en-US" sz="1800" b="0" dirty="0"/>
              <a:t> </a:t>
            </a:r>
            <a:r>
              <a:rPr lang="en-US" altLang="ko-KR" sz="1800" b="0" dirty="0"/>
              <a:t>test.txt test2.txt &gt; test12.</a:t>
            </a:r>
            <a:r>
              <a:rPr lang="en-US" altLang="ko-KR" dirty="0"/>
              <a:t>txt </a:t>
            </a:r>
            <a:r>
              <a:rPr lang="en-US" altLang="ko-KR" sz="1400" dirty="0"/>
              <a:t>(Concatenate </a:t>
            </a:r>
            <a:r>
              <a:rPr lang="en-US" altLang="ko-KR" sz="1400" dirty="0" err="1"/>
              <a:t>test.txt</a:t>
            </a:r>
            <a:r>
              <a:rPr lang="en-US" altLang="ko-KR" sz="1400" dirty="0"/>
              <a:t> and test2.txt and make a file “test12.txt”)</a:t>
            </a:r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9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2. Bod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2. Bod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3.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2094</Words>
  <Application>Microsoft Office PowerPoint</Application>
  <PresentationFormat>사용자 지정</PresentationFormat>
  <Paragraphs>563</Paragraphs>
  <Slides>41</Slides>
  <Notes>37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41</vt:i4>
      </vt:variant>
    </vt:vector>
  </HeadingPairs>
  <TitlesOfParts>
    <vt:vector size="44" baseType="lpstr">
      <vt:lpstr>1_2. Body</vt:lpstr>
      <vt:lpstr>2_2. Body</vt:lpstr>
      <vt:lpstr>1_3. Blank</vt:lpstr>
      <vt:lpstr>Project #0: Installing Pintos</vt:lpstr>
      <vt:lpstr>PowerPoint 프레젠테이션</vt:lpstr>
      <vt:lpstr> Useful Linux instructions</vt:lpstr>
      <vt:lpstr>man</vt:lpstr>
      <vt:lpstr>mkdir/rmdir</vt:lpstr>
      <vt:lpstr>cp</vt:lpstr>
      <vt:lpstr>mv</vt:lpstr>
      <vt:lpstr>rm</vt:lpstr>
      <vt:lpstr>cat</vt:lpstr>
      <vt:lpstr>echo</vt:lpstr>
      <vt:lpstr>grep</vt:lpstr>
      <vt:lpstr>ps</vt:lpstr>
      <vt:lpstr>kill</vt:lpstr>
      <vt:lpstr>pwd</vt:lpstr>
      <vt:lpstr>su/passwd</vt:lpstr>
      <vt:lpstr>tar</vt:lpstr>
      <vt:lpstr>vim</vt:lpstr>
      <vt:lpstr>PowerPoint 프레젠테이션</vt:lpstr>
      <vt:lpstr>Data Structures in Pintos Kernel</vt:lpstr>
      <vt:lpstr>List</vt:lpstr>
      <vt:lpstr>List</vt:lpstr>
      <vt:lpstr>List Function Analysis</vt:lpstr>
      <vt:lpstr>List Function Analysis</vt:lpstr>
      <vt:lpstr>Hash Table</vt:lpstr>
      <vt:lpstr>Hash Table Function Analysis</vt:lpstr>
      <vt:lpstr>Hash Table Function Analysis</vt:lpstr>
      <vt:lpstr>Bitmap</vt:lpstr>
      <vt:lpstr>Bitmap Function Analysis</vt:lpstr>
      <vt:lpstr>PowerPoint 프레젠테이션</vt:lpstr>
      <vt:lpstr>Caution</vt:lpstr>
      <vt:lpstr>Pintos &amp; Emulator</vt:lpstr>
      <vt:lpstr>Pintos &amp; Emulator</vt:lpstr>
      <vt:lpstr>Pintos Installation</vt:lpstr>
      <vt:lpstr>Pintos Installation</vt:lpstr>
      <vt:lpstr>Running Pintos</vt:lpstr>
      <vt:lpstr>Running Pintos</vt:lpstr>
      <vt:lpstr>Project Test</vt:lpstr>
      <vt:lpstr>PowerPoint 프레젠테이션</vt:lpstr>
      <vt:lpstr>Project #0</vt:lpstr>
      <vt:lpstr>Project#0-1</vt:lpstr>
      <vt:lpstr>Reference Homepages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강 현구</dc:creator>
  <cp:keywords/>
  <dc:description/>
  <cp:lastModifiedBy>한정욱</cp:lastModifiedBy>
  <cp:revision>445</cp:revision>
  <dcterms:created xsi:type="dcterms:W3CDTF">2018-08-21T08:38:57Z</dcterms:created>
  <dcterms:modified xsi:type="dcterms:W3CDTF">2021-09-02T12:52:21Z</dcterms:modified>
  <cp:category/>
</cp:coreProperties>
</file>