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8" r:id="rId2"/>
    <p:sldMasterId id="2147483661" r:id="rId3"/>
  </p:sldMasterIdLst>
  <p:notesMasterIdLst>
    <p:notesMasterId r:id="rId31"/>
  </p:notesMasterIdLst>
  <p:handoutMasterIdLst>
    <p:handoutMasterId r:id="rId32"/>
  </p:handoutMasterIdLst>
  <p:sldIdLst>
    <p:sldId id="355" r:id="rId4"/>
    <p:sldId id="311" r:id="rId5"/>
    <p:sldId id="312" r:id="rId6"/>
    <p:sldId id="341" r:id="rId7"/>
    <p:sldId id="316" r:id="rId8"/>
    <p:sldId id="313" r:id="rId9"/>
    <p:sldId id="314" r:id="rId10"/>
    <p:sldId id="320" r:id="rId11"/>
    <p:sldId id="324" r:id="rId12"/>
    <p:sldId id="321" r:id="rId13"/>
    <p:sldId id="319" r:id="rId14"/>
    <p:sldId id="325" r:id="rId15"/>
    <p:sldId id="326" r:id="rId16"/>
    <p:sldId id="328" r:id="rId17"/>
    <p:sldId id="330" r:id="rId18"/>
    <p:sldId id="329" r:id="rId19"/>
    <p:sldId id="327" r:id="rId20"/>
    <p:sldId id="339" r:id="rId21"/>
    <p:sldId id="340" r:id="rId22"/>
    <p:sldId id="331" r:id="rId23"/>
    <p:sldId id="342" r:id="rId24"/>
    <p:sldId id="332" r:id="rId25"/>
    <p:sldId id="334" r:id="rId26"/>
    <p:sldId id="285" r:id="rId27"/>
    <p:sldId id="357" r:id="rId28"/>
    <p:sldId id="286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355"/>
            <p14:sldId id="311"/>
            <p14:sldId id="312"/>
            <p14:sldId id="341"/>
            <p14:sldId id="316"/>
            <p14:sldId id="313"/>
            <p14:sldId id="314"/>
            <p14:sldId id="320"/>
            <p14:sldId id="324"/>
            <p14:sldId id="321"/>
            <p14:sldId id="319"/>
            <p14:sldId id="325"/>
            <p14:sldId id="326"/>
            <p14:sldId id="328"/>
            <p14:sldId id="330"/>
            <p14:sldId id="329"/>
            <p14:sldId id="327"/>
            <p14:sldId id="339"/>
            <p14:sldId id="340"/>
            <p14:sldId id="331"/>
            <p14:sldId id="342"/>
            <p14:sldId id="332"/>
            <p14:sldId id="334"/>
            <p14:sldId id="285"/>
            <p14:sldId id="357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658"/>
    <a:srgbClr val="9EB8E5"/>
    <a:srgbClr val="FAE8D6"/>
    <a:srgbClr val="C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4507" autoAdjust="0"/>
  </p:normalViewPr>
  <p:slideViewPr>
    <p:cSldViewPr snapToGrid="0">
      <p:cViewPr varScale="1">
        <p:scale>
          <a:sx n="115" d="100"/>
          <a:sy n="115" d="100"/>
        </p:scale>
        <p:origin x="-42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12FE-F72B-42A5-B7C2-12EF5426937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CBB-4450-451F-A5E8-F4F76D619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3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xmlns="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xmlns="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xmlns="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16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xmlns="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4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xmlns="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857430"/>
            <a:ext cx="5148370" cy="144814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[CSE4070]</a:t>
            </a:r>
            <a:r>
              <a:rPr lang="en-US" altLang="ko-KR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/>
              <a:t>Instructors</a:t>
            </a:r>
          </a:p>
          <a:p>
            <a:r>
              <a:rPr lang="en-US"/>
              <a:t>Prof. Youngjae </a:t>
            </a:r>
            <a:r>
              <a:rPr lang="en-US" smtClean="0"/>
              <a:t>Kim</a:t>
            </a:r>
            <a:endParaRPr lang="en-US"/>
          </a:p>
          <a:p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xmlns="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185955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#2: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</a:t>
            </a:r>
            <a:r>
              <a:rPr lang="en-US" altLang="ko-KR" sz="3600"/>
              <a:t>2)</a:t>
            </a:r>
            <a:endParaRPr lang="en-US" sz="14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305577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/>
          </a:p>
          <a:p>
            <a:r>
              <a:rPr lang="en-US" altLang="ko-KR" sz="1600"/>
              <a:t>Teaching Assistants</a:t>
            </a:r>
          </a:p>
          <a:p>
            <a:r>
              <a:rPr lang="en-US" altLang="ko-KR" sz="1600" smtClean="0"/>
              <a:t>YongHyeon Cho (01)</a:t>
            </a:r>
            <a:endParaRPr lang="en-US" altLang="ko-KR" sz="1600" dirty="0"/>
          </a:p>
          <a:p>
            <a:r>
              <a:rPr lang="en-US" altLang="ko-KR" sz="1600" smtClean="0"/>
              <a:t>Jungwook Han (02)</a:t>
            </a:r>
          </a:p>
          <a:p>
            <a:endParaRPr lang="en-US" altLang="ko-KR" sz="1600"/>
          </a:p>
          <a:p>
            <a:r>
              <a:rPr lang="en-US" altLang="ko-KR" sz="1600"/>
              <a:t>Fall </a:t>
            </a:r>
            <a:r>
              <a:rPr lang="en-US" altLang="ko-KR" sz="1600" smtClean="0"/>
              <a:t>2021</a:t>
            </a:r>
            <a:endParaRPr lang="en-US" altLang="ko-KR" sz="16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file system usage interfaces: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39915" y="1776046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 / 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9915" y="3063825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Interrupt &amp; 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r>
              <a:rPr lang="en-US" altLang="ko-KR" dirty="0">
                <a:solidFill>
                  <a:schemeClr val="tx1"/>
                </a:solidFill>
                <a:latin typeface="+mj-lt"/>
              </a:rPr>
              <a:t>System call handling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9915" y="4351604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817513" y="2480961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17513" y="3768740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1669" y="1776046"/>
            <a:ext cx="4484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 err="1">
                <a:latin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</a:rPr>
              <a:t>(or open)</a:t>
            </a:r>
            <a:r>
              <a:rPr lang="en-US" altLang="ko-KR" dirty="0"/>
              <a:t> at user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Interrupt 0x30 and</a:t>
            </a:r>
            <a:br>
              <a:rPr lang="en-US" altLang="ko-KR" dirty="0"/>
            </a:br>
            <a:r>
              <a:rPr lang="en-US" altLang="ko-KR" dirty="0"/>
              <a:t>call system call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internal implementation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it calls </a:t>
            </a:r>
            <a:r>
              <a:rPr lang="en-US" altLang="ko-KR" dirty="0" err="1">
                <a:latin typeface="Consolas" panose="020B0609020204030204" pitchFamily="49" charset="0"/>
              </a:rPr>
              <a:t>filesys_open</a:t>
            </a:r>
            <a:r>
              <a:rPr lang="en-US" altLang="ko-KR" dirty="0"/>
              <a:t> function and open that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71600" y="2453057"/>
            <a:ext cx="49500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2469" y="201208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69" y="2502131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9915" y="5631631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filesys_open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817513" y="5048767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4569" y="4206240"/>
            <a:ext cx="3807069" cy="45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680332" y="3226550"/>
            <a:ext cx="668216" cy="952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25354" y="2857218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need to implement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0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982"/>
            <a:ext cx="3364523" cy="217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491166"/>
            <a:ext cx="3168838" cy="1522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2343698"/>
            <a:ext cx="3045377" cy="1817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79812" y="3797384"/>
            <a:ext cx="1703294" cy="173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85393" y="3310043"/>
            <a:ext cx="1492868" cy="1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9" idx="3"/>
          </p:cNvCxnSpPr>
          <p:nvPr/>
        </p:nvCxnSpPr>
        <p:spPr>
          <a:xfrm flipV="1">
            <a:off x="3783106" y="2735712"/>
            <a:ext cx="854208" cy="11486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1" idx="3"/>
          </p:cNvCxnSpPr>
          <p:nvPr/>
        </p:nvCxnSpPr>
        <p:spPr>
          <a:xfrm flipV="1">
            <a:off x="7778261" y="2572360"/>
            <a:ext cx="462482" cy="83661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0439" y="5181890"/>
            <a:ext cx="95025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System call acts like interfaces for calling </a:t>
            </a:r>
            <a:r>
              <a:rPr lang="en-US" altLang="ko-KR" sz="2800" b="1" dirty="0" err="1">
                <a:latin typeface="Consolas" panose="020B0609020204030204" pitchFamily="49" charset="0"/>
              </a:rPr>
              <a:t>file_xxx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01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filesys.h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file.h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53" y="1714112"/>
            <a:ext cx="4897295" cy="493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51" y="3303394"/>
            <a:ext cx="4478899" cy="2661276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642838" y="1934308"/>
            <a:ext cx="738554" cy="3789484"/>
          </a:xfrm>
          <a:prstGeom prst="rightBrace">
            <a:avLst>
              <a:gd name="adj1" fmla="val 7619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86365" y="3644384"/>
            <a:ext cx="220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Kernel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5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Denying Writes to Executable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779240"/>
          </a:xfrm>
        </p:spPr>
        <p:txBody>
          <a:bodyPr/>
          <a:lstStyle/>
          <a:p>
            <a:r>
              <a:rPr lang="en-US" altLang="ko-KR" dirty="0"/>
              <a:t>Process is executed after load to memory.</a:t>
            </a:r>
          </a:p>
          <a:p>
            <a:pPr lvl="1"/>
            <a:r>
              <a:rPr lang="en-US" altLang="ko-KR" dirty="0"/>
              <a:t>So, removing executable file may not be a problem after executed.</a:t>
            </a:r>
          </a:p>
          <a:p>
            <a:endParaRPr lang="en-US" altLang="ko-KR" dirty="0"/>
          </a:p>
          <a:p>
            <a:r>
              <a:rPr lang="en-US" altLang="ko-KR" dirty="0"/>
              <a:t>But Pintos doesn’t want to delete executable file of running program.</a:t>
            </a:r>
          </a:p>
          <a:p>
            <a:endParaRPr lang="en-US" altLang="ko-KR" dirty="0"/>
          </a:p>
          <a:p>
            <a:r>
              <a:rPr lang="en-US" altLang="ko-KR" dirty="0"/>
              <a:t>These file system function may be useful for this problem: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file_deny_write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file_allow_write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 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to use some shared data</a:t>
            </a:r>
          </a:p>
          <a:p>
            <a:pPr lvl="1"/>
            <a:r>
              <a:rPr lang="en-US" altLang="ko-KR" dirty="0"/>
              <a:t>Each 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is executing in its critical section,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can execute</a:t>
            </a:r>
            <a:r>
              <a:rPr lang="en-US" altLang="ko-KR" dirty="0"/>
              <a:t> in its critical section</a:t>
            </a:r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-read, </a:t>
            </a:r>
            <a:r>
              <a:rPr lang="en-US" altLang="ko-KR" dirty="0" err="1"/>
              <a:t>syn</a:t>
            </a:r>
            <a:r>
              <a:rPr lang="en-US" altLang="ko-KR" dirty="0"/>
              <a:t>-write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 – 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4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69972"/>
            <a:ext cx="8497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0" y="1727104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Rest of 76 tests remained from project 1 will be graded. (Total 55 of 76 tests)</a:t>
            </a:r>
          </a:p>
          <a:p>
            <a:pPr lvl="1"/>
            <a:r>
              <a:rPr lang="en-US" altLang="ko-KR" dirty="0"/>
              <a:t>Refer to the test case list in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Total 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in 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/</a:t>
            </a:r>
            <a:r>
              <a:rPr lang="en-US" altLang="ko-KR" sz="2000" b="0" dirty="0" err="1"/>
              <a:t>userprog</a:t>
            </a:r>
            <a:r>
              <a:rPr lang="en-US" altLang="ko-KR" sz="2000" b="0" dirty="0"/>
              <a:t>/build 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in functionality / robustness / base file system (</a:t>
            </a:r>
            <a:r>
              <a:rPr lang="en-US" altLang="ko-KR" sz="2000" b="0" dirty="0" err="1"/>
              <a:t>filesys</a:t>
            </a:r>
            <a:r>
              <a:rPr lang="en-US" altLang="ko-KR" sz="2000" b="0" dirty="0"/>
              <a:t> 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the followings for checking each test case’s point based on the test type</a:t>
            </a:r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Rubric.functionality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Rubric.robustness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filesys</a:t>
            </a:r>
            <a:r>
              <a:rPr lang="en-US" altLang="ko-KR" sz="1600" dirty="0"/>
              <a:t>/base/Rubric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What to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Base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File System Call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Evaluation and Submission</a:t>
            </a:r>
            <a:endParaRPr lang="ko-KR" altLang="en-US" sz="24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xmlns="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3399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xmlns="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xmlns="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xmlns="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38407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xmlns="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48984"/>
              </p:ext>
            </p:extLst>
          </p:nvPr>
        </p:nvGraphicFramePr>
        <p:xfrm>
          <a:off x="4299795" y="16467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xmlns="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xmlns="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xmlns="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50882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827546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rox-multichild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475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3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xmlns="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84001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xmlns="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xmlns="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xmlns="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6631534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multi-child-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1734230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9092044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xmlns="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4619"/>
              </p:ext>
            </p:extLst>
          </p:nvPr>
        </p:nvGraphicFramePr>
        <p:xfrm>
          <a:off x="4299795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xmlns="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xmlns="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xmlns="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830495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xmlns="" id="{ED45CDB2-A393-7442-897B-2413D784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8815"/>
              </p:ext>
            </p:extLst>
          </p:nvPr>
        </p:nvGraphicFramePr>
        <p:xfrm>
          <a:off x="7486546" y="1646721"/>
          <a:ext cx="3027143" cy="301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xmlns="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xmlns="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xmlns="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9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3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0022"/>
              </p:ext>
            </p:extLst>
          </p:nvPr>
        </p:nvGraphicFramePr>
        <p:xfrm>
          <a:off x="1113044" y="1569821"/>
          <a:ext cx="3027143" cy="133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xmlns="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xmlns="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xmlns="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oom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989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67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Filesys</a:t>
            </a:r>
            <a:endParaRPr lang="ko-KR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xmlns="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1287"/>
              </p:ext>
            </p:extLst>
          </p:nvPr>
        </p:nvGraphicFramePr>
        <p:xfrm>
          <a:off x="4299795" y="15698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xmlns="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xmlns="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xmlns="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8844986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311740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691249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787377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36570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xmlns="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5326"/>
              </p:ext>
            </p:extLst>
          </p:nvPr>
        </p:nvGraphicFramePr>
        <p:xfrm>
          <a:off x="7486546" y="15698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xmlns="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xmlns="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xmlns="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3665917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5083640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of Total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9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Functionality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Robustness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vm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filesys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𝟑𝟎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Documentation</a:t>
                </a:r>
              </a:p>
              <a:p>
                <a:pPr lvl="1"/>
                <a:r>
                  <a:rPr lang="en-US" altLang="ko-KR" dirty="0"/>
                  <a:t>Use the document file uploaded on e-class.</a:t>
                </a:r>
              </a:p>
              <a:p>
                <a:pPr lvl="1"/>
                <a:r>
                  <a:rPr lang="en-US" altLang="ko-KR" dirty="0"/>
                  <a:t>Documentation accounts for 20% of total score.</a:t>
                </a:r>
                <a:br>
                  <a:rPr lang="en-US" altLang="ko-KR" dirty="0"/>
                </a:br>
                <a:r>
                  <a:rPr lang="en-US" altLang="ko-KR" dirty="0"/>
                  <a:t>(Development 80%, Documentation 20%)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to '</a:t>
            </a:r>
            <a:r>
              <a:rPr lang="en-US" sz="2000" dirty="0">
                <a:solidFill>
                  <a:srgbClr val="FF0000"/>
                </a:solidFill>
              </a:rPr>
              <a:t>os_prj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_[ID].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1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2020</a:t>
            </a:r>
            <a:r>
              <a:rPr lang="en-US" altLang="ko-KR"/>
              <a:t>. </a:t>
            </a:r>
            <a:r>
              <a:rPr lang="en-US" altLang="ko-KR" smtClean="0"/>
              <a:t>10. 16  </a:t>
            </a:r>
            <a:r>
              <a:rPr lang="en-US" altLang="ko-KR" dirty="0"/>
              <a:t>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xmlns="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33711"/>
              </p:ext>
            </p:extLst>
          </p:nvPr>
        </p:nvGraphicFramePr>
        <p:xfrm>
          <a:off x="2320837" y="3201592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xmlns="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xmlns="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os_prj2_[ID].tar.gz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40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os_prj2_20189999.tar.gz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</a:t>
            </a:r>
            <a:r>
              <a:rPr lang="en-US" altLang="ko-KR" sz="1400" b="1">
                <a:solidFill>
                  <a:srgbClr val="C00000"/>
                </a:solidFill>
              </a:rPr>
              <a:t>is </a:t>
            </a:r>
            <a:r>
              <a:rPr lang="en-US" altLang="ko-KR" sz="1400" b="1" u="sng" smtClean="0">
                <a:solidFill>
                  <a:srgbClr val="C00000"/>
                </a:solidFill>
              </a:rPr>
              <a:t>not </a:t>
            </a:r>
            <a:r>
              <a:rPr lang="en-US" altLang="ko-KR" sz="1400" b="1" u="sng" smtClean="0">
                <a:solidFill>
                  <a:srgbClr val="C00000"/>
                </a:solidFill>
              </a:rPr>
              <a:t>allowed.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xmlns="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728443"/>
          </a:xfrm>
        </p:spPr>
        <p:txBody>
          <a:bodyPr/>
          <a:lstStyle/>
          <a:p>
            <a:r>
              <a:rPr lang="en-US" altLang="ko-KR" sz="2400" b="1" dirty="0"/>
              <a:t>Implement system calls about file system</a:t>
            </a:r>
          </a:p>
          <a:p>
            <a:pPr lvl="1"/>
            <a:r>
              <a:rPr lang="en-US" altLang="ko-KR" sz="2000" dirty="0"/>
              <a:t>System calls</a:t>
            </a:r>
          </a:p>
          <a:p>
            <a:pPr lvl="2"/>
            <a:r>
              <a:rPr lang="en-US" altLang="ko-KR" sz="1800" dirty="0"/>
              <a:t>create, remove, open, close, </a:t>
            </a:r>
            <a:r>
              <a:rPr lang="en-US" altLang="ko-KR" sz="1800" dirty="0" err="1"/>
              <a:t>filesize</a:t>
            </a:r>
            <a:r>
              <a:rPr lang="en-US" altLang="ko-KR" sz="1800" dirty="0"/>
              <a:t>, read, write, seek, tell</a:t>
            </a:r>
            <a:endParaRPr lang="en-US" altLang="ko-KR" sz="2000" dirty="0"/>
          </a:p>
          <a:p>
            <a:pPr lvl="1"/>
            <a:r>
              <a:rPr lang="en-US" altLang="ko-KR" sz="2000" dirty="0"/>
              <a:t>See Pintos manual p.29~32 for system call implementation.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68" y="3381400"/>
            <a:ext cx="7123809" cy="2380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6306" y="4658869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010101011101001010010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File 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91" y="1079384"/>
            <a:ext cx="5058481" cy="208626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209286" y="2389477"/>
            <a:ext cx="791308" cy="24938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462442" y="4184325"/>
            <a:ext cx="1406769" cy="1397977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315409" y="4883313"/>
            <a:ext cx="110307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11510" y="2620308"/>
            <a:ext cx="14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Access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1510" y="3421038"/>
            <a:ext cx="117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ext4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45542" y="1187388"/>
            <a:ext cx="128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User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260025" y="1406314"/>
            <a:ext cx="1793630" cy="65767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5092337"/>
          </a:xfrm>
        </p:spPr>
        <p:txBody>
          <a:bodyPr/>
          <a:lstStyle/>
          <a:p>
            <a:r>
              <a:rPr lang="en-US" altLang="ko-KR" sz="2400" b="1" dirty="0"/>
              <a:t>To implement system call about file system,</a:t>
            </a:r>
            <a:br>
              <a:rPr lang="en-US" altLang="ko-KR" sz="2400" b="1" dirty="0"/>
            </a:br>
            <a:r>
              <a:rPr lang="en-US" altLang="ko-KR" sz="2400" b="1" dirty="0"/>
              <a:t>we need to understand base file system of Pintos</a:t>
            </a:r>
          </a:p>
          <a:p>
            <a:pPr lvl="1"/>
            <a:r>
              <a:rPr lang="en-US" altLang="ko-KR" sz="2000" dirty="0"/>
              <a:t>We need to interface to the file system code. So, we need to know </a:t>
            </a:r>
            <a:r>
              <a:rPr lang="en-US" altLang="ko-KR" sz="2000" dirty="0">
                <a:solidFill>
                  <a:srgbClr val="FF0000"/>
                </a:solidFill>
              </a:rPr>
              <a:t>API usage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Pintos provides simple but complete file system. </a:t>
            </a:r>
            <a:br>
              <a:rPr lang="en-US" altLang="ko-KR" sz="2000" dirty="0"/>
            </a:br>
            <a:r>
              <a:rPr lang="en-US" altLang="ko-KR" sz="2000" dirty="0"/>
              <a:t>(Look </a:t>
            </a:r>
            <a:r>
              <a:rPr lang="en-US" altLang="ko-KR" sz="2000" dirty="0" err="1">
                <a:latin typeface="Consolas" panose="020B0609020204030204" pitchFamily="49" charset="0"/>
              </a:rPr>
              <a:t>filesys.h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and </a:t>
            </a:r>
            <a:r>
              <a:rPr lang="en-US" altLang="ko-KR" sz="2000" dirty="0" err="1">
                <a:latin typeface="Consolas" panose="020B0609020204030204" pitchFamily="49" charset="0"/>
              </a:rPr>
              <a:t>file.h</a:t>
            </a:r>
            <a:r>
              <a:rPr lang="en-US" altLang="ko-KR" sz="2000" dirty="0"/>
              <a:t> at </a:t>
            </a:r>
            <a:r>
              <a:rPr lang="en-US" altLang="ko-KR" sz="2000" dirty="0" err="1">
                <a:latin typeface="Consolas" panose="020B0609020204030204" pitchFamily="49" charset="0"/>
              </a:rPr>
              <a:t>filesys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Don’t need to understand whole structure of file system.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No need to modify the file system code for this project.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15056"/>
          </a:xfrm>
        </p:spPr>
        <p:txBody>
          <a:bodyPr/>
          <a:lstStyle/>
          <a:p>
            <a:r>
              <a:rPr lang="en-US" altLang="ko-KR" sz="2400" b="1" dirty="0"/>
              <a:t>Limitation of Base File System (See also p.23-24):</a:t>
            </a:r>
            <a:endParaRPr lang="en-US" altLang="ko-KR" b="1" dirty="0"/>
          </a:p>
          <a:p>
            <a:pPr lvl="1"/>
            <a:r>
              <a:rPr lang="en-US" altLang="ko-KR" dirty="0"/>
              <a:t>No internal synchronization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size is fixed at creation time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data is allocated as a contiguous range of sectors on disks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subdirectories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name length limitation (up to 14 characters)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Usage about file system on project 2 </a:t>
            </a:r>
          </a:p>
          <a:p>
            <a:pPr lvl="1"/>
            <a:r>
              <a:rPr lang="en-US" altLang="ko-KR" dirty="0"/>
              <a:t>There is no sub-directories.</a:t>
            </a:r>
          </a:p>
          <a:p>
            <a:pPr lvl="1"/>
            <a:r>
              <a:rPr lang="en-US" altLang="ko-KR" dirty="0"/>
              <a:t>We assume that we work on root directory ( / ) of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access at Kernel</a:t>
            </a:r>
          </a:p>
          <a:p>
            <a:pPr lvl="1"/>
            <a:r>
              <a:rPr lang="en-US" altLang="ko-KR" dirty="0"/>
              <a:t>Can access through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</a:t>
            </a:r>
            <a:r>
              <a:rPr lang="en-US" altLang="ko-KR" dirty="0">
                <a:latin typeface="+mj-lt"/>
              </a:rPr>
              <a:t>(See </a:t>
            </a:r>
            <a:r>
              <a:rPr lang="en-US" altLang="ko-KR" dirty="0" err="1">
                <a:latin typeface="Consolas" panose="020B0609020204030204" pitchFamily="49" charset="0"/>
              </a:rPr>
              <a:t>filesys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file.c</a:t>
            </a:r>
            <a:r>
              <a:rPr lang="en-US" altLang="ko-KR" dirty="0">
                <a:latin typeface="+mj-lt"/>
              </a:rPr>
              <a:t>)</a:t>
            </a:r>
          </a:p>
          <a:p>
            <a:pPr lvl="1"/>
            <a:r>
              <a:rPr lang="en-US" altLang="ko-KR" dirty="0">
                <a:latin typeface="+mj-lt"/>
              </a:rPr>
              <a:t>(At this project, it doesn’t need to access on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level)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4" y="4370024"/>
            <a:ext cx="8297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1067</Words>
  <Application>Microsoft Office PowerPoint</Application>
  <PresentationFormat>사용자 지정</PresentationFormat>
  <Paragraphs>431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2. Body</vt:lpstr>
      <vt:lpstr>1_2. Body</vt:lpstr>
      <vt:lpstr>2_2. Body</vt:lpstr>
      <vt:lpstr>Project #2: User Program (2)</vt:lpstr>
      <vt:lpstr>Contents</vt:lpstr>
      <vt:lpstr>What to do?</vt:lpstr>
      <vt:lpstr>What is File system?</vt:lpstr>
      <vt:lpstr>Base File System</vt:lpstr>
      <vt:lpstr>Base File System</vt:lpstr>
      <vt:lpstr>Base File System</vt:lpstr>
      <vt:lpstr>Base File System</vt:lpstr>
      <vt:lpstr>File System Call Implementation</vt:lpstr>
      <vt:lpstr>File System Call Implementation</vt:lpstr>
      <vt:lpstr>File System Call Implementation</vt:lpstr>
      <vt:lpstr>Useful APIs</vt:lpstr>
      <vt:lpstr>Denying Writes to Executable files</vt:lpstr>
      <vt:lpstr>Protect Critical Section</vt:lpstr>
      <vt:lpstr>Critical Section – Example in Pintos</vt:lpstr>
      <vt:lpstr>Synchronization APIs (See also p.67-68)</vt:lpstr>
      <vt:lpstr>Synchronization APIs (See also p.67-68)</vt:lpstr>
      <vt:lpstr>Evaluation and Submission</vt:lpstr>
      <vt:lpstr>Evaluation</vt:lpstr>
      <vt:lpstr>Evaluation: Test Cases (55 tests)</vt:lpstr>
      <vt:lpstr>Evaluation: Test Cases (55 tests)</vt:lpstr>
      <vt:lpstr>Evaluation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민교</dc:creator>
  <cp:lastModifiedBy>한정욱</cp:lastModifiedBy>
  <cp:revision>689</cp:revision>
  <dcterms:created xsi:type="dcterms:W3CDTF">2018-08-21T08:38:57Z</dcterms:created>
  <dcterms:modified xsi:type="dcterms:W3CDTF">2021-09-30T13:56:06Z</dcterms:modified>
</cp:coreProperties>
</file>