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288004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906" autoAdjust="0"/>
  </p:normalViewPr>
  <p:slideViewPr>
    <p:cSldViewPr snapToGrid="0" snapToObjects="1">
      <p:cViewPr>
        <p:scale>
          <a:sx n="100" d="100"/>
          <a:sy n="100" d="100"/>
        </p:scale>
        <p:origin x="954" y="-12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pialla\Dropbox\PostDoc\Methylglyoxal_pSIRM\Calculations_Concentr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D%20lactate\d%20lactate%2022.1.19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pialla\Dropbox\PostDoc\Methylglyoxal_pSIRM\Calculations_Concentr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pialla\Dropbox\PostDoc\Methylglyoxal_pSIRM\Calculations_Concentr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pialla\Dropbox\PostDoc\Methylglyoxal_pSIRM\Calculations_Concentr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pialla\Dropbox\PostDoc\Methylglyoxal_pSIRM\Calculations_Concentr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Extracellular concentration of MG</a:t>
            </a:r>
            <a:endParaRPr lang="de-DE" sz="1400" dirty="0"/>
          </a:p>
        </c:rich>
      </c:tx>
      <c:layout>
        <c:manualLayout>
          <c:xMode val="edge"/>
          <c:yMode val="edge"/>
          <c:x val="0.27502610211580941"/>
          <c:y val="9.78624384238702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52503764484034"/>
          <c:y val="0.10106586043627408"/>
          <c:w val="0.78874687843402269"/>
          <c:h val="0.73021499818262514"/>
        </c:manualLayout>
      </c:layout>
      <c:scatterChart>
        <c:scatterStyle val="lineMarker"/>
        <c:varyColors val="0"/>
        <c:ser>
          <c:idx val="0"/>
          <c:order val="0"/>
          <c:tx>
            <c:strRef>
              <c:f>Media!$K$7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plus>
            <c:min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Media!$K$8:$K$14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7.6343559326757306</c:v>
                </c:pt>
                <c:pt idx="2">
                  <c:v>6.4546458116161034</c:v>
                </c:pt>
                <c:pt idx="3">
                  <c:v>6.2816542488025391</c:v>
                </c:pt>
                <c:pt idx="4">
                  <c:v>6.6828228616149099</c:v>
                </c:pt>
                <c:pt idx="5">
                  <c:v>7.1494029641845058</c:v>
                </c:pt>
                <c:pt idx="6">
                  <c:v>6.5191330656728788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812-B24E-B4F1-43933B140FC9}"/>
            </c:ext>
          </c:extLst>
        </c:ser>
        <c:ser>
          <c:idx val="1"/>
          <c:order val="1"/>
          <c:tx>
            <c:strRef>
              <c:f>Media!$L$7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plus>
            <c:min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Media!$L$8:$L$14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10.752971747971401</c:v>
                </c:pt>
                <c:pt idx="2">
                  <c:v>9.4098499465478653</c:v>
                </c:pt>
                <c:pt idx="3">
                  <c:v>6.6118712743412535</c:v>
                </c:pt>
                <c:pt idx="4">
                  <c:v>6.170937150391171</c:v>
                </c:pt>
                <c:pt idx="5">
                  <c:v>5.1872357429246057</c:v>
                </c:pt>
                <c:pt idx="6">
                  <c:v>4.427338864753839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812-B24E-B4F1-43933B140FC9}"/>
            </c:ext>
          </c:extLst>
        </c:ser>
        <c:ser>
          <c:idx val="2"/>
          <c:order val="2"/>
          <c:tx>
            <c:strRef>
              <c:f>Media!$M$7</c:f>
              <c:strCache>
                <c:ptCount val="1"/>
                <c:pt idx="0">
                  <c:v>mcf7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plus>
            <c:min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Media!$M$8:$M$14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11.7185484153382</c:v>
                </c:pt>
                <c:pt idx="2">
                  <c:v>10.221318137796386</c:v>
                </c:pt>
                <c:pt idx="3">
                  <c:v>7.7910315767277813</c:v>
                </c:pt>
                <c:pt idx="4">
                  <c:v>6.5217493612479887</c:v>
                </c:pt>
                <c:pt idx="5">
                  <c:v>5.0051380021106686</c:v>
                </c:pt>
                <c:pt idx="6">
                  <c:v>3.6477035276340644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812-B24E-B4F1-43933B14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678576"/>
        <c:axId val="614678968"/>
      </c:scatterChart>
      <c:valAx>
        <c:axId val="614678576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(min)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78968"/>
        <c:crosses val="autoZero"/>
        <c:crossBetween val="midCat"/>
      </c:valAx>
      <c:valAx>
        <c:axId val="61467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Methylglyoxal (picomoles/10^6 cells)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4.6541415926123091E-2"/>
              <c:y val="2.774291648357901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78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Comparison MG</a:t>
            </a:r>
            <a:r>
              <a:rPr lang="en-GB" baseline="0"/>
              <a:t> with and without Cells [</a:t>
            </a:r>
            <a:r>
              <a:rPr lang="el-GR" baseline="0"/>
              <a:t>μ</a:t>
            </a:r>
            <a:r>
              <a:rPr lang="en-GB" baseline="0"/>
              <a:t>M]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664177974081411E-2"/>
          <c:y val="0.17171296296296296"/>
          <c:w val="0.81296520013923157"/>
          <c:h val="0.6649609944590259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Compare_with_without_Cells!$B$1</c:f>
              <c:strCache>
                <c:ptCount val="1"/>
                <c:pt idx="0">
                  <c:v>with Cells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Compare_with_without_Cells!$A$2:$A$15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Compare_with_without_Cells!$B$2:$B$15</c:f>
              <c:numCache>
                <c:formatCode>0.00</c:formatCode>
                <c:ptCount val="14"/>
                <c:pt idx="0">
                  <c:v>44.02</c:v>
                </c:pt>
                <c:pt idx="1">
                  <c:v>44.02</c:v>
                </c:pt>
                <c:pt idx="2">
                  <c:v>40.369999999999997</c:v>
                </c:pt>
                <c:pt idx="3">
                  <c:v>41.71</c:v>
                </c:pt>
                <c:pt idx="4">
                  <c:v>34.35</c:v>
                </c:pt>
                <c:pt idx="5">
                  <c:v>31.33</c:v>
                </c:pt>
                <c:pt idx="6">
                  <c:v>25.64</c:v>
                </c:pt>
                <c:pt idx="7">
                  <c:v>22.59</c:v>
                </c:pt>
                <c:pt idx="8">
                  <c:v>21.38</c:v>
                </c:pt>
                <c:pt idx="9">
                  <c:v>18.53</c:v>
                </c:pt>
                <c:pt idx="10">
                  <c:v>18.010000000000002</c:v>
                </c:pt>
                <c:pt idx="11">
                  <c:v>16.190000000000001</c:v>
                </c:pt>
                <c:pt idx="12">
                  <c:v>12.47</c:v>
                </c:pt>
                <c:pt idx="13">
                  <c:v>8.9700000000000006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Compare_with_without_Cells!$C$1</c:f>
              <c:strCache>
                <c:ptCount val="1"/>
                <c:pt idx="0">
                  <c:v>without Cells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Compare_with_without_Cells!$A$2:$A$15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Compare_with_without_Cells!$C$2:$C$15</c:f>
              <c:numCache>
                <c:formatCode>0.00</c:formatCode>
                <c:ptCount val="14"/>
                <c:pt idx="0">
                  <c:v>44.02</c:v>
                </c:pt>
                <c:pt idx="1">
                  <c:v>46.56</c:v>
                </c:pt>
                <c:pt idx="2">
                  <c:v>45.66</c:v>
                </c:pt>
                <c:pt idx="3">
                  <c:v>45.89</c:v>
                </c:pt>
                <c:pt idx="4">
                  <c:v>42.77</c:v>
                </c:pt>
                <c:pt idx="5">
                  <c:v>42.95</c:v>
                </c:pt>
                <c:pt idx="6">
                  <c:v>44.46</c:v>
                </c:pt>
                <c:pt idx="7">
                  <c:v>41.48</c:v>
                </c:pt>
                <c:pt idx="8">
                  <c:v>41.73</c:v>
                </c:pt>
                <c:pt idx="9">
                  <c:v>44.09</c:v>
                </c:pt>
                <c:pt idx="10">
                  <c:v>37.28</c:v>
                </c:pt>
                <c:pt idx="11">
                  <c:v>35</c:v>
                </c:pt>
                <c:pt idx="12">
                  <c:v>32.82</c:v>
                </c:pt>
                <c:pt idx="13">
                  <c:v>30.34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337248"/>
        <c:axId val="396337640"/>
      </c:scatterChart>
      <c:valAx>
        <c:axId val="39633724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[min] after MG addition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37640"/>
        <c:crosses val="autoZero"/>
        <c:crossBetween val="midCat"/>
      </c:valAx>
      <c:valAx>
        <c:axId val="39633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3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570472440944879"/>
          <c:y val="0.19502260134149893"/>
          <c:w val="0.43636832895888011"/>
          <c:h val="7.8125546806649168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small" baseline="0" dirty="0" smtClean="0"/>
              <a:t>d</a:t>
            </a:r>
            <a:r>
              <a:rPr lang="en-US" dirty="0" smtClean="0"/>
              <a:t>-lactate</a:t>
            </a:r>
            <a:endParaRPr lang="en-US" dirty="0"/>
          </a:p>
        </c:rich>
      </c:tx>
      <c:layout>
        <c:manualLayout>
          <c:xMode val="edge"/>
          <c:yMode val="edge"/>
          <c:x val="0.49784952453097975"/>
          <c:y val="0.17194898859566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24670388818475"/>
          <c:y val="0.18221679962894607"/>
          <c:w val="0.802007069759609"/>
          <c:h val="0.6890423427769238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 lactate'!$K$22:$K$30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120</c:v>
                </c:pt>
              </c:numCache>
            </c:numRef>
          </c:xVal>
          <c:yVal>
            <c:numRef>
              <c:f>'D lactate'!$O$22:$O$30</c:f>
              <c:numCache>
                <c:formatCode>General</c:formatCode>
                <c:ptCount val="9"/>
                <c:pt idx="0">
                  <c:v>2.9231772949922619E-2</c:v>
                </c:pt>
                <c:pt idx="1">
                  <c:v>2.0573187069599576E-2</c:v>
                </c:pt>
                <c:pt idx="2">
                  <c:v>2.2819779578672393E-2</c:v>
                </c:pt>
                <c:pt idx="3">
                  <c:v>8.2772620729198165E-3</c:v>
                </c:pt>
                <c:pt idx="4">
                  <c:v>7.8884912502691321E-2</c:v>
                </c:pt>
                <c:pt idx="5">
                  <c:v>1.4169469549936392E-2</c:v>
                </c:pt>
                <c:pt idx="6">
                  <c:v>-1.8381178184301555E-2</c:v>
                </c:pt>
                <c:pt idx="7">
                  <c:v>1.624164738504434E-3</c:v>
                </c:pt>
                <c:pt idx="8">
                  <c:v>2.2203496090455299E-2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20D-7D43-83B7-4511A8726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679752"/>
        <c:axId val="619857952"/>
      </c:scatterChart>
      <c:valAx>
        <c:axId val="614679752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57952"/>
        <c:crosses val="autoZero"/>
        <c:crossBetween val="midCat"/>
      </c:valAx>
      <c:valAx>
        <c:axId val="61985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small" baseline="0" dirty="0" smtClean="0"/>
                  <a:t>d</a:t>
                </a:r>
                <a:r>
                  <a:rPr lang="en-US" dirty="0" smtClean="0"/>
                  <a:t>-lactate </a:t>
                </a:r>
                <a:r>
                  <a:rPr lang="en-US" dirty="0"/>
                  <a:t>g/L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79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Intracellular concentration of MG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8986108982743"/>
          <c:y val="0.17688849741934445"/>
          <c:w val="0.80742301714504017"/>
          <c:h val="0.58475918357116896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plus>
            <c:min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Samples_Cells!$P$10:$P$23</c:f>
              <c:numCache>
                <c:formatCode>0.0</c:formatCode>
                <c:ptCount val="14"/>
                <c:pt idx="0">
                  <c:v>42.625872024128654</c:v>
                </c:pt>
                <c:pt idx="1">
                  <c:v>87.587707969710323</c:v>
                </c:pt>
                <c:pt idx="2">
                  <c:v>101.76395015753299</c:v>
                </c:pt>
                <c:pt idx="3">
                  <c:v>176.35190505546313</c:v>
                </c:pt>
                <c:pt idx="4">
                  <c:v>193.66075110731424</c:v>
                </c:pt>
                <c:pt idx="5">
                  <c:v>174.78792592449</c:v>
                </c:pt>
                <c:pt idx="6">
                  <c:v>257.00613764179872</c:v>
                </c:pt>
                <c:pt idx="7">
                  <c:v>310.59854389668044</c:v>
                </c:pt>
                <c:pt idx="8">
                  <c:v>317.656646632172</c:v>
                </c:pt>
                <c:pt idx="9">
                  <c:v>475.62391130347919</c:v>
                </c:pt>
                <c:pt idx="10">
                  <c:v>497.66630315415631</c:v>
                </c:pt>
                <c:pt idx="11">
                  <c:v>582.27058429352485</c:v>
                </c:pt>
                <c:pt idx="12">
                  <c:v>496.0597795053888</c:v>
                </c:pt>
                <c:pt idx="13">
                  <c:v>208.23033585414905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58-CC42-ABC7-A9C92237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858736"/>
        <c:axId val="619859128"/>
      </c:scatterChart>
      <c:valAx>
        <c:axId val="619858736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59128"/>
        <c:crosses val="autoZero"/>
        <c:crossBetween val="midCat"/>
      </c:valAx>
      <c:valAx>
        <c:axId val="61985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MG(picomoles/10^6 cells)</a:t>
                </a:r>
              </a:p>
            </c:rich>
          </c:tx>
          <c:layout>
            <c:manualLayout>
              <c:xMode val="edge"/>
              <c:yMode val="edge"/>
              <c:x val="2.0937561515804705E-2"/>
              <c:y val="0.18340467507729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5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Extracellular MG concentration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30312210113586E-2"/>
          <c:y val="0.15903610634121373"/>
          <c:w val="0.8265461000811487"/>
          <c:h val="0.65056947285187494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plus>
            <c:min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 cells'!$Q$8:$Q$21</c:f>
              <c:numCache>
                <c:formatCode>0.0</c:formatCode>
                <c:ptCount val="14"/>
                <c:pt idx="0" formatCode="General">
                  <c:v>44.02258294630002</c:v>
                </c:pt>
                <c:pt idx="1">
                  <c:v>44.018751047811179</c:v>
                </c:pt>
                <c:pt idx="2">
                  <c:v>40.367725674772579</c:v>
                </c:pt>
                <c:pt idx="3">
                  <c:v>41.713144991196721</c:v>
                </c:pt>
                <c:pt idx="4">
                  <c:v>34.349245463097617</c:v>
                </c:pt>
                <c:pt idx="5">
                  <c:v>31.327849103659222</c:v>
                </c:pt>
                <c:pt idx="6">
                  <c:v>25.635960596937824</c:v>
                </c:pt>
                <c:pt idx="7">
                  <c:v>22.591912328704449</c:v>
                </c:pt>
                <c:pt idx="8">
                  <c:v>21.37820670884356</c:v>
                </c:pt>
                <c:pt idx="9">
                  <c:v>18.525146302290132</c:v>
                </c:pt>
                <c:pt idx="10">
                  <c:v>18.010467439221447</c:v>
                </c:pt>
                <c:pt idx="11">
                  <c:v>16.190149055224555</c:v>
                </c:pt>
                <c:pt idx="12">
                  <c:v>12.474582406219128</c:v>
                </c:pt>
                <c:pt idx="13">
                  <c:v>8.9717974186957274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D9D-3447-9E74-FED0D980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787296"/>
        <c:axId val="619787688"/>
      </c:scatterChart>
      <c:valAx>
        <c:axId val="619787296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87688"/>
        <c:crosses val="autoZero"/>
        <c:crossBetween val="midCat"/>
      </c:valAx>
      <c:valAx>
        <c:axId val="61978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87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Intracellular concentration of MG</a:t>
            </a:r>
            <a:endParaRPr lang="de-DE" sz="1600" dirty="0">
              <a:effectLst/>
            </a:endParaRPr>
          </a:p>
        </c:rich>
      </c:tx>
      <c:layout>
        <c:manualLayout>
          <c:xMode val="edge"/>
          <c:yMode val="edge"/>
          <c:x val="0.26769551422238785"/>
          <c:y val="1.463000707241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06246550132776"/>
          <c:y val="0.13155211182141002"/>
          <c:w val="0.74375478301221543"/>
          <c:h val="0.71805881026228358"/>
        </c:manualLayout>
      </c:layout>
      <c:scatterChart>
        <c:scatterStyle val="lineMarker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9D-8C4E-97F9-7AB08BDB7433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9D-8C4E-97F9-7AB08BDB7433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xVal>
          <c:y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9D-8C4E-97F9-7AB08BDB7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788472"/>
        <c:axId val="619788864"/>
      </c:scatterChart>
      <c:valAx>
        <c:axId val="619788472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(minutes)</a:t>
                </a:r>
              </a:p>
            </c:rich>
          </c:tx>
          <c:layout>
            <c:manualLayout>
              <c:xMode val="edge"/>
              <c:yMode val="edge"/>
              <c:x val="0.34009972336395256"/>
              <c:y val="0.928732475030408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88864"/>
        <c:crosses val="autoZero"/>
        <c:crossBetween val="midCat"/>
      </c:valAx>
      <c:valAx>
        <c:axId val="61978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100" b="1" i="0" u="none" strike="noStrike" baseline="0" dirty="0"/>
                  <a:t> 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2.7516254441216532E-2"/>
              <c:y val="9.546224056222886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88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71217970986982"/>
          <c:y val="0.12112667398436505"/>
          <c:w val="0.29100002325912533"/>
          <c:h val="9.06309342822616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>
                <a:effectLst/>
              </a:rPr>
              <a:t>intracellular MG (pmol/10E6 cells)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08957160799102E-2"/>
          <c:y val="0.17171296296296296"/>
          <c:w val="0.87108415309827691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Sheet1!$A$35</c:f>
              <c:strCache>
                <c:ptCount val="1"/>
                <c:pt idx="0">
                  <c:v>HeLa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Sheet1!$C$35:$H$35</c:f>
              <c:numCache>
                <c:formatCode>0.00</c:formatCode>
                <c:ptCount val="6"/>
                <c:pt idx="0">
                  <c:v>6.54</c:v>
                </c:pt>
                <c:pt idx="1">
                  <c:v>141.66999999999999</c:v>
                </c:pt>
                <c:pt idx="2">
                  <c:v>121.87</c:v>
                </c:pt>
                <c:pt idx="3">
                  <c:v>225.26</c:v>
                </c:pt>
                <c:pt idx="4">
                  <c:v>258.3</c:v>
                </c:pt>
                <c:pt idx="5">
                  <c:v>287.27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HeK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Sheet1!$C$37:$H$37</c:f>
              <c:numCache>
                <c:formatCode>0.00</c:formatCode>
                <c:ptCount val="6"/>
                <c:pt idx="0">
                  <c:v>5.66</c:v>
                </c:pt>
                <c:pt idx="1">
                  <c:v>94.86</c:v>
                </c:pt>
                <c:pt idx="2">
                  <c:v>72.63</c:v>
                </c:pt>
                <c:pt idx="3">
                  <c:v>128.04</c:v>
                </c:pt>
                <c:pt idx="4">
                  <c:v>93.77</c:v>
                </c:pt>
                <c:pt idx="5">
                  <c:v>105.83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Sheet1!$A$39</c:f>
              <c:strCache>
                <c:ptCount val="1"/>
                <c:pt idx="0">
                  <c:v>MCF-7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Sheet1!$C$39:$H$39</c:f>
              <c:numCache>
                <c:formatCode>0.00</c:formatCode>
                <c:ptCount val="6"/>
                <c:pt idx="0">
                  <c:v>6</c:v>
                </c:pt>
                <c:pt idx="1">
                  <c:v>132.24</c:v>
                </c:pt>
                <c:pt idx="2">
                  <c:v>57.7</c:v>
                </c:pt>
                <c:pt idx="3">
                  <c:v>101.8</c:v>
                </c:pt>
                <c:pt idx="4">
                  <c:v>98.23</c:v>
                </c:pt>
                <c:pt idx="5">
                  <c:v>112.81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504496"/>
        <c:axId val="614504888"/>
      </c:scatterChart>
      <c:valAx>
        <c:axId val="614504496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04888"/>
        <c:crosses val="autoZero"/>
        <c:crossBetween val="midCat"/>
      </c:valAx>
      <c:valAx>
        <c:axId val="6145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0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>
                <a:effectLst/>
              </a:rPr>
              <a:t>extracellular MG [µM] in 5 mL media</a:t>
            </a:r>
            <a:r>
              <a:rPr lang="de-DE" sz="1400" b="0" i="0" u="none" strike="noStrike" baseline="0"/>
              <a:t> 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122473257323834E-2"/>
          <c:y val="0.17171296296296296"/>
          <c:w val="0.88553929607415649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Sheet1!$A$36</c:f>
              <c:strCache>
                <c:ptCount val="1"/>
                <c:pt idx="0">
                  <c:v>HeLa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Sheet1!$C$36:$H$36</c:f>
              <c:numCache>
                <c:formatCode>0.00</c:formatCode>
                <c:ptCount val="6"/>
                <c:pt idx="0">
                  <c:v>37.89</c:v>
                </c:pt>
                <c:pt idx="1">
                  <c:v>11.76</c:v>
                </c:pt>
                <c:pt idx="2">
                  <c:v>12.25</c:v>
                </c:pt>
                <c:pt idx="3">
                  <c:v>10.61</c:v>
                </c:pt>
                <c:pt idx="4">
                  <c:v>4.6900000000000004</c:v>
                </c:pt>
                <c:pt idx="5">
                  <c:v>8.57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HeK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Sheet1!$C$38:$H$38</c:f>
              <c:numCache>
                <c:formatCode>0.00</c:formatCode>
                <c:ptCount val="6"/>
                <c:pt idx="0">
                  <c:v>37.89</c:v>
                </c:pt>
                <c:pt idx="1">
                  <c:v>14.62</c:v>
                </c:pt>
                <c:pt idx="2">
                  <c:v>7.97</c:v>
                </c:pt>
                <c:pt idx="3">
                  <c:v>5.94</c:v>
                </c:pt>
                <c:pt idx="4">
                  <c:v>5.21</c:v>
                </c:pt>
                <c:pt idx="5">
                  <c:v>4.3499999999999996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MCF-7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Sheet1!$C$40:$H$40</c:f>
              <c:numCache>
                <c:formatCode>0.00</c:formatCode>
                <c:ptCount val="6"/>
                <c:pt idx="0">
                  <c:v>37.89</c:v>
                </c:pt>
                <c:pt idx="1">
                  <c:v>16.53</c:v>
                </c:pt>
                <c:pt idx="2">
                  <c:v>8.93</c:v>
                </c:pt>
                <c:pt idx="3">
                  <c:v>5.39</c:v>
                </c:pt>
                <c:pt idx="4">
                  <c:v>5.21</c:v>
                </c:pt>
                <c:pt idx="5">
                  <c:v>4.8600000000000003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505672"/>
        <c:axId val="301269152"/>
      </c:scatterChart>
      <c:valAx>
        <c:axId val="614505672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69152"/>
        <c:crosses val="autoZero"/>
        <c:crossBetween val="midCat"/>
      </c:valAx>
      <c:valAx>
        <c:axId val="30126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0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>
                <a:effectLst/>
              </a:rPr>
              <a:t>intracellular MG (pmol/10E6 cells) after 50 µM MG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172766082672432E-2"/>
          <c:y val="0.17171296296296296"/>
          <c:w val="0.82106871521530334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Sheet1!$A$35</c:f>
              <c:strCache>
                <c:ptCount val="1"/>
                <c:pt idx="0">
                  <c:v>HeLa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Sheet1!$C$35:$H$35</c:f>
              <c:numCache>
                <c:formatCode>0.00</c:formatCode>
                <c:ptCount val="6"/>
                <c:pt idx="0">
                  <c:v>6.54</c:v>
                </c:pt>
                <c:pt idx="1">
                  <c:v>141.66999999999999</c:v>
                </c:pt>
                <c:pt idx="2">
                  <c:v>121.87</c:v>
                </c:pt>
                <c:pt idx="3">
                  <c:v>225.26</c:v>
                </c:pt>
                <c:pt idx="4">
                  <c:v>258.3</c:v>
                </c:pt>
                <c:pt idx="5">
                  <c:v>287.27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HeK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Sheet1!$C$37:$H$37</c:f>
              <c:numCache>
                <c:formatCode>0.00</c:formatCode>
                <c:ptCount val="6"/>
                <c:pt idx="0">
                  <c:v>5.66</c:v>
                </c:pt>
                <c:pt idx="1">
                  <c:v>94.86</c:v>
                </c:pt>
                <c:pt idx="2">
                  <c:v>72.63</c:v>
                </c:pt>
                <c:pt idx="3">
                  <c:v>128.04</c:v>
                </c:pt>
                <c:pt idx="4">
                  <c:v>93.77</c:v>
                </c:pt>
                <c:pt idx="5">
                  <c:v>105.83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Sheet1!$A$39</c:f>
              <c:strCache>
                <c:ptCount val="1"/>
                <c:pt idx="0">
                  <c:v>MCF-7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Sheet1!$C$39:$H$39</c:f>
              <c:numCache>
                <c:formatCode>0.00</c:formatCode>
                <c:ptCount val="6"/>
                <c:pt idx="0">
                  <c:v>6</c:v>
                </c:pt>
                <c:pt idx="1">
                  <c:v>132.24</c:v>
                </c:pt>
                <c:pt idx="2">
                  <c:v>57.7</c:v>
                </c:pt>
                <c:pt idx="3">
                  <c:v>101.8</c:v>
                </c:pt>
                <c:pt idx="4">
                  <c:v>98.23</c:v>
                </c:pt>
                <c:pt idx="5">
                  <c:v>112.81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269936"/>
        <c:axId val="301270328"/>
      </c:scatterChart>
      <c:valAx>
        <c:axId val="301269936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70328"/>
        <c:crosses val="autoZero"/>
        <c:crossBetween val="midCat"/>
      </c:valAx>
      <c:valAx>
        <c:axId val="30127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6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baseline="0" dirty="0" err="1">
                <a:effectLst/>
              </a:rPr>
              <a:t>extracellular</a:t>
            </a:r>
            <a:r>
              <a:rPr lang="de-DE" sz="1400" b="0" i="0" u="none" strike="noStrike" baseline="0" dirty="0">
                <a:effectLst/>
              </a:rPr>
              <a:t> MG [µM] in 5 </a:t>
            </a:r>
            <a:r>
              <a:rPr lang="de-DE" sz="1400" b="0" i="0" u="none" strike="noStrike" baseline="0" dirty="0" err="1">
                <a:effectLst/>
              </a:rPr>
              <a:t>mL</a:t>
            </a:r>
            <a:r>
              <a:rPr lang="de-DE" sz="1400" b="0" i="0" u="none" strike="noStrike" baseline="0" dirty="0">
                <a:effectLst/>
              </a:rPr>
              <a:t> </a:t>
            </a:r>
            <a:r>
              <a:rPr lang="de-DE" sz="1400" b="0" i="0" u="none" strike="noStrike" baseline="0" dirty="0" err="1" smtClean="0">
                <a:effectLst/>
              </a:rPr>
              <a:t>media</a:t>
            </a:r>
            <a:r>
              <a:rPr lang="de-DE" sz="1400" b="0" i="0" u="none" strike="noStrike" baseline="0" dirty="0" smtClean="0">
                <a:effectLst/>
              </a:rPr>
              <a:t> after 50 µM MG</a:t>
            </a:r>
            <a:r>
              <a:rPr lang="de-DE" sz="1400" b="0" i="0" u="none" strike="noStrike" baseline="0" dirty="0" smtClean="0"/>
              <a:t> 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427399522298019E-2"/>
          <c:y val="0.17171296296296296"/>
          <c:w val="0.80934709192957321"/>
          <c:h val="0.614984324876057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Sheet1!$A$36</c:f>
              <c:strCache>
                <c:ptCount val="1"/>
                <c:pt idx="0">
                  <c:v>HeLa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Sheet1!$C$36:$H$36</c:f>
              <c:numCache>
                <c:formatCode>0.00</c:formatCode>
                <c:ptCount val="6"/>
                <c:pt idx="0">
                  <c:v>37.89</c:v>
                </c:pt>
                <c:pt idx="1">
                  <c:v>11.76</c:v>
                </c:pt>
                <c:pt idx="2">
                  <c:v>12.25</c:v>
                </c:pt>
                <c:pt idx="3">
                  <c:v>10.61</c:v>
                </c:pt>
                <c:pt idx="4">
                  <c:v>4.6900000000000004</c:v>
                </c:pt>
                <c:pt idx="5">
                  <c:v>8.57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HeK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Sheet1!$C$38:$H$38</c:f>
              <c:numCache>
                <c:formatCode>0.00</c:formatCode>
                <c:ptCount val="6"/>
                <c:pt idx="0">
                  <c:v>37.89</c:v>
                </c:pt>
                <c:pt idx="1">
                  <c:v>14.62</c:v>
                </c:pt>
                <c:pt idx="2">
                  <c:v>7.97</c:v>
                </c:pt>
                <c:pt idx="3">
                  <c:v>5.94</c:v>
                </c:pt>
                <c:pt idx="4">
                  <c:v>5.21</c:v>
                </c:pt>
                <c:pt idx="5">
                  <c:v>4.3499999999999996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MCF-7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Sheet1!$C$33:$H$33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numCache>
            </c:numRef>
          </c:xVal>
          <c:yVal>
            <c:numRef>
              <c:f>Sheet1!$C$40:$H$40</c:f>
              <c:numCache>
                <c:formatCode>0.00</c:formatCode>
                <c:ptCount val="6"/>
                <c:pt idx="0">
                  <c:v>37.89</c:v>
                </c:pt>
                <c:pt idx="1">
                  <c:v>16.53</c:v>
                </c:pt>
                <c:pt idx="2">
                  <c:v>8.93</c:v>
                </c:pt>
                <c:pt idx="3">
                  <c:v>5.39</c:v>
                </c:pt>
                <c:pt idx="4">
                  <c:v>5.21</c:v>
                </c:pt>
                <c:pt idx="5">
                  <c:v>4.8600000000000003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336072"/>
        <c:axId val="396336464"/>
      </c:scatterChart>
      <c:valAx>
        <c:axId val="396336072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36464"/>
        <c:crosses val="autoZero"/>
        <c:crossBetween val="midCat"/>
      </c:valAx>
      <c:valAx>
        <c:axId val="39633646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36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90600" y="152400"/>
            <a:ext cx="0" cy="278970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48400" y="152400"/>
            <a:ext cx="0" cy="2789700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6337235" y="409003"/>
            <a:ext cx="41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 µ</a:t>
            </a:r>
            <a:r>
              <a:rPr lang="en-US" sz="2400" b="1" dirty="0" smtClean="0"/>
              <a:t>M  </a:t>
            </a:r>
            <a:r>
              <a:rPr lang="en-US" sz="2400" b="1" dirty="0"/>
              <a:t>MG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E0EE64-ADA4-6644-BFEE-46107E448B2D}"/>
              </a:ext>
            </a:extLst>
          </p:cNvPr>
          <p:cNvSpPr txBox="1"/>
          <p:nvPr/>
        </p:nvSpPr>
        <p:spPr>
          <a:xfrm>
            <a:off x="7898141" y="4004959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INCREASE IS TOO HIGH COMPARE WITH THE BASAL MGO STATE  OF THE CELL (30 TIMES MORE)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xmlns="" id="{1A27AAB3-D931-8C41-9C92-97A083145795}"/>
              </a:ext>
            </a:extLst>
          </p:cNvPr>
          <p:cNvSpPr/>
          <p:nvPr/>
        </p:nvSpPr>
        <p:spPr>
          <a:xfrm flipH="1">
            <a:off x="6642452" y="4004959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8FE864-0576-154A-92F0-20113E49EEC8}"/>
              </a:ext>
            </a:extLst>
          </p:cNvPr>
          <p:cNvSpPr txBox="1"/>
          <p:nvPr/>
        </p:nvSpPr>
        <p:spPr>
          <a:xfrm>
            <a:off x="6337235" y="6102396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25 µ</a:t>
            </a:r>
            <a:r>
              <a:rPr lang="en-US" sz="2400" b="1" dirty="0" smtClean="0"/>
              <a:t>M  </a:t>
            </a:r>
            <a:r>
              <a:rPr lang="en-US" sz="2400" b="1" dirty="0"/>
              <a:t>MG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581C4EF8-F085-E544-A19C-8DF756934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077658"/>
              </p:ext>
            </p:extLst>
          </p:nvPr>
        </p:nvGraphicFramePr>
        <p:xfrm>
          <a:off x="78776" y="5923978"/>
          <a:ext cx="6664924" cy="316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013EAF-8D76-854A-BCCE-C16060480CBC}"/>
              </a:ext>
            </a:extLst>
          </p:cNvPr>
          <p:cNvSpPr txBox="1"/>
          <p:nvPr/>
        </p:nvSpPr>
        <p:spPr>
          <a:xfrm>
            <a:off x="8283748" y="10638990"/>
            <a:ext cx="39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MGO INCREASE IS OK, ONLY 3 TIMES THE BASAL MGO OF THE CELL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B1A3D428-CD02-EC4A-A18A-682C7749BD2E}"/>
              </a:ext>
            </a:extLst>
          </p:cNvPr>
          <p:cNvSpPr/>
          <p:nvPr/>
        </p:nvSpPr>
        <p:spPr>
          <a:xfrm flipH="1">
            <a:off x="7028059" y="10741058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94B739-4311-B442-BE48-C2A90A807534}"/>
              </a:ext>
            </a:extLst>
          </p:cNvPr>
          <p:cNvSpPr txBox="1"/>
          <p:nvPr/>
        </p:nvSpPr>
        <p:spPr>
          <a:xfrm>
            <a:off x="8283748" y="9447607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DATA INTRACELLULAR MGO CONCENTRATION AFTER 25UM MGO ADDITION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xmlns="" id="{FA92BAD1-ECCD-7543-BE38-6426B3BF290F}"/>
              </a:ext>
            </a:extLst>
          </p:cNvPr>
          <p:cNvSpPr/>
          <p:nvPr/>
        </p:nvSpPr>
        <p:spPr>
          <a:xfrm flipH="1">
            <a:off x="6642452" y="13367006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3C43E5-02CC-484F-984B-9ADBBD7DDB31}"/>
              </a:ext>
            </a:extLst>
          </p:cNvPr>
          <p:cNvSpPr txBox="1"/>
          <p:nvPr/>
        </p:nvSpPr>
        <p:spPr>
          <a:xfrm>
            <a:off x="7898141" y="13202624"/>
            <a:ext cx="3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DATA INTRACELLULAR D-LACTATE CONCENTRATION AFTER 25UM MGO ADDITION (SHORTER TIME POINTS)</a:t>
            </a:r>
          </a:p>
          <a:p>
            <a:r>
              <a:rPr lang="en-US" b="1" dirty="0"/>
              <a:t>HeLa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xmlns="" id="{EA891FE5-3508-AB45-B47E-EE930D9F5216}"/>
              </a:ext>
            </a:extLst>
          </p:cNvPr>
          <p:cNvSpPr/>
          <p:nvPr/>
        </p:nvSpPr>
        <p:spPr>
          <a:xfrm flipH="1">
            <a:off x="7028059" y="9703790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063B1F-3A3F-1946-8814-96875F94611D}"/>
              </a:ext>
            </a:extLst>
          </p:cNvPr>
          <p:cNvSpPr txBox="1"/>
          <p:nvPr/>
        </p:nvSpPr>
        <p:spPr>
          <a:xfrm>
            <a:off x="7898141" y="14359812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 LACTATE PEAK IS REACHED AT 15 MIN SIMILAR WITH THE MGO MEASUREMENT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4C1AE7F8-38EA-644A-8CE6-892754424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822099"/>
              </p:ext>
            </p:extLst>
          </p:nvPr>
        </p:nvGraphicFramePr>
        <p:xfrm>
          <a:off x="78775" y="12829515"/>
          <a:ext cx="6555527" cy="258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6C6F8111-0D3E-7841-9C61-F1BBB24BE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534734"/>
              </p:ext>
            </p:extLst>
          </p:nvPr>
        </p:nvGraphicFramePr>
        <p:xfrm>
          <a:off x="231146" y="18346823"/>
          <a:ext cx="6512554" cy="279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E4D1DD2B-6F97-2E4D-A23B-0FA8BAA7C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3766"/>
              </p:ext>
            </p:extLst>
          </p:nvPr>
        </p:nvGraphicFramePr>
        <p:xfrm>
          <a:off x="372670" y="15380901"/>
          <a:ext cx="6371030" cy="296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A41CF3F6-BC3D-E547-B322-8E0695D588EB}"/>
              </a:ext>
            </a:extLst>
          </p:cNvPr>
          <p:cNvSpPr/>
          <p:nvPr/>
        </p:nvSpPr>
        <p:spPr>
          <a:xfrm flipH="1">
            <a:off x="6642452" y="16290974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486C463-A6A6-4C4F-AB59-324F83358D86}"/>
              </a:ext>
            </a:extLst>
          </p:cNvPr>
          <p:cNvSpPr txBox="1"/>
          <p:nvPr/>
        </p:nvSpPr>
        <p:spPr>
          <a:xfrm>
            <a:off x="7898141" y="16163332"/>
            <a:ext cx="394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MGO THAT THE ONE ADDED 45UM SHOULD BE 25UM.</a:t>
            </a:r>
          </a:p>
          <a:p>
            <a:r>
              <a:rPr lang="en-US" sz="1600" dirty="0"/>
              <a:t>PIPPETING PROBLEMS?</a:t>
            </a:r>
          </a:p>
          <a:p>
            <a:r>
              <a:rPr lang="en-US" sz="1600" dirty="0"/>
              <a:t>DIALIZED SERUM ?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2B9B06ED-EF37-6D47-B993-4E6EF75A22E0}"/>
              </a:ext>
            </a:extLst>
          </p:cNvPr>
          <p:cNvSpPr/>
          <p:nvPr/>
        </p:nvSpPr>
        <p:spPr>
          <a:xfrm flipH="1">
            <a:off x="6642452" y="1944577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C0453A-50C9-C848-80F7-AA0E2DA2F7D2}"/>
              </a:ext>
            </a:extLst>
          </p:cNvPr>
          <p:cNvSpPr txBox="1"/>
          <p:nvPr/>
        </p:nvSpPr>
        <p:spPr>
          <a:xfrm>
            <a:off x="7898141" y="18905166"/>
            <a:ext cx="3943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BASAL INTRACELLULAR MGO CONCENTRATION WAS 10 TIMES HIGHER THAN OTHER EXPERIMENTS AND REACH ALMOST 600 PICOMOLES/10^6.</a:t>
            </a:r>
          </a:p>
          <a:p>
            <a:endParaRPr lang="en-US" sz="1600" dirty="0"/>
          </a:p>
          <a:p>
            <a:r>
              <a:rPr lang="en-US" sz="1600" dirty="0"/>
              <a:t>DYALIZED SERUM?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37235" y="12752542"/>
            <a:ext cx="443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Dialysed</a:t>
            </a:r>
            <a:r>
              <a:rPr lang="en-GB" dirty="0" smtClean="0"/>
              <a:t> </a:t>
            </a:r>
            <a:r>
              <a:rPr lang="en-GB" sz="2400" b="1" dirty="0" smtClean="0"/>
              <a:t>Serum, MG </a:t>
            </a:r>
            <a:r>
              <a:rPr lang="en-GB" sz="2400" b="1" dirty="0" err="1" smtClean="0"/>
              <a:t>conc</a:t>
            </a:r>
            <a:r>
              <a:rPr lang="en-GB" sz="2400" b="1" dirty="0" smtClean="0"/>
              <a:t> unclear</a:t>
            </a:r>
            <a:endParaRPr lang="en-GB" sz="2400" b="1" dirty="0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7BF1B8FA-C2B4-3A4A-98D5-737EF2C4E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769189"/>
              </p:ext>
            </p:extLst>
          </p:nvPr>
        </p:nvGraphicFramePr>
        <p:xfrm>
          <a:off x="215079" y="9175139"/>
          <a:ext cx="7050996" cy="28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646344"/>
              </p:ext>
            </p:extLst>
          </p:nvPr>
        </p:nvGraphicFramePr>
        <p:xfrm>
          <a:off x="492225" y="2681423"/>
          <a:ext cx="60289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690123"/>
              </p:ext>
            </p:extLst>
          </p:nvPr>
        </p:nvGraphicFramePr>
        <p:xfrm>
          <a:off x="474664" y="119286"/>
          <a:ext cx="59515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400851"/>
              </p:ext>
            </p:extLst>
          </p:nvPr>
        </p:nvGraphicFramePr>
        <p:xfrm>
          <a:off x="474664" y="23376315"/>
          <a:ext cx="64020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584823"/>
              </p:ext>
            </p:extLst>
          </p:nvPr>
        </p:nvGraphicFramePr>
        <p:xfrm>
          <a:off x="372670" y="20885828"/>
          <a:ext cx="65040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39294" y="459273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A</a:t>
            </a:r>
            <a:endParaRPr lang="en-GB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294" y="2969399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B</a:t>
            </a:r>
            <a:endParaRPr lang="en-GB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39294" y="5453391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C</a:t>
            </a:r>
            <a:endParaRPr lang="en-GB" sz="4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5912" y="8785627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D</a:t>
            </a:r>
            <a:endParaRPr lang="en-GB" sz="4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9294" y="12749150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E</a:t>
            </a:r>
            <a:endParaRPr lang="en-GB" sz="4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9294" y="15290031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F</a:t>
            </a:r>
            <a:endParaRPr lang="en-GB" sz="4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9294" y="18401836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G</a:t>
            </a:r>
            <a:endParaRPr lang="en-GB" sz="4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9294" y="20879555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</a:t>
            </a:r>
            <a:endParaRPr lang="en-GB" sz="4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9294" y="23700167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I</a:t>
            </a:r>
            <a:endParaRPr lang="en-GB" sz="4000" b="1" dirty="0"/>
          </a:p>
        </p:txBody>
      </p: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361753"/>
              </p:ext>
            </p:extLst>
          </p:nvPr>
        </p:nvGraphicFramePr>
        <p:xfrm>
          <a:off x="508923" y="26065351"/>
          <a:ext cx="6469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4706" y="26189477"/>
            <a:ext cx="23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J</a:t>
            </a:r>
            <a:endParaRPr lang="en-GB" sz="4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6337235" y="21356608"/>
            <a:ext cx="41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 </a:t>
            </a:r>
            <a:r>
              <a:rPr lang="en-US" sz="2400" b="1" dirty="0" smtClean="0"/>
              <a:t>µM  MG, excerpt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6337235" y="26543076"/>
            <a:ext cx="412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Same as (F) and additional Plates without Cells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6337235" y="23901474"/>
            <a:ext cx="41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 µ</a:t>
            </a:r>
            <a:r>
              <a:rPr lang="en-US" sz="2400" b="1" dirty="0" smtClean="0"/>
              <a:t>M  MG, excerpt 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37235" y="15676319"/>
            <a:ext cx="458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Dialysed</a:t>
            </a:r>
            <a:r>
              <a:rPr lang="en-GB" dirty="0" smtClean="0"/>
              <a:t> </a:t>
            </a:r>
            <a:r>
              <a:rPr lang="en-GB" sz="2400" b="1" dirty="0" smtClean="0"/>
              <a:t>Serum</a:t>
            </a:r>
            <a:r>
              <a:rPr lang="en-GB" sz="2400" b="1" dirty="0"/>
              <a:t>, MG </a:t>
            </a:r>
            <a:r>
              <a:rPr lang="en-GB" sz="2400" b="1" dirty="0" err="1"/>
              <a:t>conc</a:t>
            </a:r>
            <a:r>
              <a:rPr lang="en-GB" sz="2400" b="1" dirty="0"/>
              <a:t> </a:t>
            </a:r>
            <a:r>
              <a:rPr lang="en-GB" sz="2400" b="1" dirty="0" smtClean="0"/>
              <a:t>unclear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37235" y="18481097"/>
            <a:ext cx="443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Dialysed</a:t>
            </a:r>
            <a:r>
              <a:rPr lang="en-GB" dirty="0" smtClean="0"/>
              <a:t> </a:t>
            </a:r>
            <a:r>
              <a:rPr lang="en-GB" sz="2400" b="1" dirty="0" smtClean="0"/>
              <a:t>Serum</a:t>
            </a:r>
            <a:r>
              <a:rPr lang="en-GB" sz="2400" b="1" dirty="0"/>
              <a:t>, MG </a:t>
            </a:r>
            <a:r>
              <a:rPr lang="en-GB" sz="2400" b="1" dirty="0" err="1"/>
              <a:t>conc</a:t>
            </a:r>
            <a:r>
              <a:rPr lang="en-GB" sz="2400" b="1" dirty="0"/>
              <a:t> </a:t>
            </a:r>
            <a:r>
              <a:rPr lang="en-GB" sz="2400" b="1" dirty="0" smtClean="0"/>
              <a:t>unclear</a:t>
            </a:r>
            <a:endParaRPr lang="en-GB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6337235" y="3096739"/>
            <a:ext cx="41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 µ</a:t>
            </a:r>
            <a:r>
              <a:rPr lang="en-US" sz="2400" b="1" dirty="0" smtClean="0"/>
              <a:t>M  </a:t>
            </a:r>
            <a:r>
              <a:rPr lang="en-US" sz="2400" b="1" dirty="0"/>
              <a:t>MG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98FE864-0576-154A-92F0-20113E49EEC8}"/>
              </a:ext>
            </a:extLst>
          </p:cNvPr>
          <p:cNvSpPr txBox="1"/>
          <p:nvPr/>
        </p:nvSpPr>
        <p:spPr>
          <a:xfrm>
            <a:off x="6337235" y="8997320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25 µ</a:t>
            </a:r>
            <a:r>
              <a:rPr lang="en-US" sz="2400" b="1" dirty="0" smtClean="0"/>
              <a:t>M  </a:t>
            </a:r>
            <a:r>
              <a:rPr lang="en-US" sz="2400" b="1" dirty="0"/>
              <a:t>MG </a:t>
            </a:r>
          </a:p>
        </p:txBody>
      </p:sp>
    </p:spTree>
    <p:extLst>
      <p:ext uri="{BB962C8B-B14F-4D97-AF65-F5344CB8AC3E}">
        <p14:creationId xmlns:p14="http://schemas.microsoft.com/office/powerpoint/2010/main" val="37585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Tobias Opialla</cp:lastModifiedBy>
  <cp:revision>44</cp:revision>
  <dcterms:created xsi:type="dcterms:W3CDTF">2018-08-12T19:09:43Z</dcterms:created>
  <dcterms:modified xsi:type="dcterms:W3CDTF">2019-03-06T22:06:13Z</dcterms:modified>
</cp:coreProperties>
</file>