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9" r:id="rId2"/>
    <p:sldId id="256" r:id="rId3"/>
    <p:sldId id="468" r:id="rId4"/>
    <p:sldId id="470" r:id="rId5"/>
    <p:sldId id="258" r:id="rId6"/>
    <p:sldId id="466" r:id="rId7"/>
    <p:sldId id="471" r:id="rId8"/>
    <p:sldId id="4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55" d="100"/>
          <a:sy n="155" d="100"/>
        </p:scale>
        <p:origin x="-73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Library/Containers/com.microsoft.Excel/Data/Desktop/aurelio%20telemans%20lab/glo/protocols%20and%20results/MG/29-06-18%2520AG%2520Teleman_Fabiola_MG_Cells%2520&amp;%2520Me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Library/Containers/com.microsoft.Excel/Data/Library/Application%20Support/Microsoft/29-06-18%2520AG%2520Teleman_Fabiola_MG_Cells%2520&amp;%2520Media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Library/Containers/com.microsoft.Excel/Data/Desktop/aurelio%20telemans%20lab/glo/protocols%20and%20results/MG/hGlo1%20Telemans%20Lab%20B140%20ju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Library/Containers/com.microsoft.Excel/Data/Desktop/aurelio%20telemans%20lab/glo/protocols%20and%20results/MG/hGlo1%20Telemans%20Lab%20B140%20ju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Library/Containers/com.microsoft.Excel/Data/Desktop/aurelio%20telemans%20lab/glo/protocols%20and%20results/MG/hGlo1%20Telemans%20Lab%20B140%20ju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Desktop/aurelio%20telemans%20lab/glo/D%20lactate/d%20lactate%2022.1.19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Desktop/aurelio%20telemans%20lab/glo/protocols%20and%20results/MG/10-12-18%2520AG%2520Teleman_Fabiola_MG_Cells%2520&amp;%2520Medi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Desktop/aurelio%20telemans%20lab/glo/protocols%20and%20results/MG/10-12-18%2520AG%2520Teleman_Fabiola_MG_Cells%2520&amp;%2520Medi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140/Desktop/aurelio%20telemans%20lab/glo/protocols%20and%20results/MG/10-12-18%2520AG%2520Teleman_Fabiola_MG_Cells%2520&amp;%2520Medi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Extracellular concentration of MG</a:t>
            </a:r>
            <a:endParaRPr lang="de-DE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815985487119022"/>
          <c:y val="4.5380801895326513E-2"/>
          <c:w val="0.85425968076229997"/>
          <c:h val="0.65658816420458976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plus>
            <c:min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Media!$R$8:$R$13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11.763260949365035</c:v>
                </c:pt>
                <c:pt idx="2">
                  <c:v>12.246936864351467</c:v>
                </c:pt>
                <c:pt idx="3">
                  <c:v>10.611467739363361</c:v>
                </c:pt>
                <c:pt idx="4">
                  <c:v>4.6916463856227884</c:v>
                </c:pt>
                <c:pt idx="5">
                  <c:v>8.5668853944617922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13-CB44-B080-78E22743A034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plus>
            <c:min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Media!$X$8:$X$13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14.622344032479091</c:v>
                </c:pt>
                <c:pt idx="2">
                  <c:v>7.969979740752148</c:v>
                </c:pt>
                <c:pt idx="3">
                  <c:v>5.9422162941834946</c:v>
                </c:pt>
                <c:pt idx="4">
                  <c:v>5.2070109748317739</c:v>
                </c:pt>
                <c:pt idx="5">
                  <c:v>4.3474683750710472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13-CB44-B080-78E22743A034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plus>
            <c:min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Media!$U$8:$U$13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16.534205266296251</c:v>
                </c:pt>
                <c:pt idx="2">
                  <c:v>8.9295207635679557</c:v>
                </c:pt>
                <c:pt idx="3">
                  <c:v>5.3872926087742279</c:v>
                </c:pt>
                <c:pt idx="4">
                  <c:v>5.2070109748317739</c:v>
                </c:pt>
                <c:pt idx="5">
                  <c:v>4.8641025709758443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13-CB44-B080-78E22743A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23487"/>
        <c:axId val="1833167423"/>
      </c:lineChart>
      <c:catAx>
        <c:axId val="1458823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3167423"/>
        <c:crosses val="autoZero"/>
        <c:auto val="1"/>
        <c:lblAlgn val="ctr"/>
        <c:lblOffset val="100"/>
        <c:noMultiLvlLbl val="0"/>
      </c:catAx>
      <c:valAx>
        <c:axId val="18331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9280246072208411E-3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8823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Intracellular</a:t>
            </a:r>
            <a:r>
              <a:rPr lang="en-US" sz="1600" baseline="0" dirty="0"/>
              <a:t> concentration of MG</a:t>
            </a:r>
            <a:endParaRPr lang="en-US" sz="1600" dirty="0"/>
          </a:p>
        </c:rich>
      </c:tx>
      <c:layout>
        <c:manualLayout>
          <c:xMode val="edge"/>
          <c:yMode val="edge"/>
          <c:x val="0.21893143232424137"/>
          <c:y val="4.079243491418924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Cells!$Q$16:$Q$20</c:f>
                <c:numCache>
                  <c:formatCode>General</c:formatCode>
                  <c:ptCount val="5"/>
                  <c:pt idx="0">
                    <c:v>25.47157498852215</c:v>
                  </c:pt>
                  <c:pt idx="1">
                    <c:v>32.570452816197815</c:v>
                  </c:pt>
                  <c:pt idx="2">
                    <c:v>79.740377213047566</c:v>
                  </c:pt>
                  <c:pt idx="3">
                    <c:v>72.522109876919671</c:v>
                  </c:pt>
                  <c:pt idx="4">
                    <c:v>38.628319831904875</c:v>
                  </c:pt>
                </c:numCache>
              </c:numRef>
            </c:plus>
            <c:minus>
              <c:numRef>
                <c:f>Cells!$Q$16:$Q$20</c:f>
                <c:numCache>
                  <c:formatCode>General</c:formatCode>
                  <c:ptCount val="5"/>
                  <c:pt idx="0">
                    <c:v>25.47157498852215</c:v>
                  </c:pt>
                  <c:pt idx="1">
                    <c:v>32.570452816197815</c:v>
                  </c:pt>
                  <c:pt idx="2">
                    <c:v>79.740377213047566</c:v>
                  </c:pt>
                  <c:pt idx="3">
                    <c:v>72.522109876919671</c:v>
                  </c:pt>
                  <c:pt idx="4">
                    <c:v>38.628319831904875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Cells!$P$15:$P$20</c:f>
              <c:numCache>
                <c:formatCode>0.00</c:formatCode>
                <c:ptCount val="6"/>
                <c:pt idx="0">
                  <c:v>7.9421953943265393</c:v>
                </c:pt>
                <c:pt idx="1">
                  <c:v>141.6668731132178</c:v>
                </c:pt>
                <c:pt idx="2">
                  <c:v>121.8741245843881</c:v>
                </c:pt>
                <c:pt idx="3">
                  <c:v>225.26126291966307</c:v>
                </c:pt>
                <c:pt idx="4">
                  <c:v>258.29526990841146</c:v>
                </c:pt>
                <c:pt idx="5">
                  <c:v>287.27345119681792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FC-1248-BB4B-45FBA67EFF50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Cells!$W$16:$W$20</c:f>
                <c:numCache>
                  <c:formatCode>General</c:formatCode>
                  <c:ptCount val="5"/>
                  <c:pt idx="0">
                    <c:v>62.018049270487758</c:v>
                  </c:pt>
                  <c:pt idx="1">
                    <c:v>11.697830892398137</c:v>
                  </c:pt>
                  <c:pt idx="2">
                    <c:v>29.06239646337772</c:v>
                  </c:pt>
                  <c:pt idx="3">
                    <c:v>18.779587075430289</c:v>
                  </c:pt>
                  <c:pt idx="4">
                    <c:v>16.580836749245488</c:v>
                  </c:pt>
                </c:numCache>
              </c:numRef>
            </c:plus>
            <c:minus>
              <c:numRef>
                <c:f>Cells!$W$16:$W$20</c:f>
                <c:numCache>
                  <c:formatCode>General</c:formatCode>
                  <c:ptCount val="5"/>
                  <c:pt idx="0">
                    <c:v>62.018049270487758</c:v>
                  </c:pt>
                  <c:pt idx="1">
                    <c:v>11.697830892398137</c:v>
                  </c:pt>
                  <c:pt idx="2">
                    <c:v>29.06239646337772</c:v>
                  </c:pt>
                  <c:pt idx="3">
                    <c:v>18.779587075430289</c:v>
                  </c:pt>
                  <c:pt idx="4">
                    <c:v>16.580836749245488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Cells!$V$16:$V$20</c:f>
              <c:numCache>
                <c:formatCode>0.00</c:formatCode>
                <c:ptCount val="5"/>
                <c:pt idx="0">
                  <c:v>94.855530917536541</c:v>
                </c:pt>
                <c:pt idx="1">
                  <c:v>72.6284352067415</c:v>
                </c:pt>
                <c:pt idx="2">
                  <c:v>128.03554965536151</c:v>
                </c:pt>
                <c:pt idx="3">
                  <c:v>93.767073898629334</c:v>
                </c:pt>
                <c:pt idx="4">
                  <c:v>105.83185863091113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FC-1248-BB4B-45FBA67EFF50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Cells!$T$16:$T$20</c:f>
                <c:numCache>
                  <c:formatCode>General</c:formatCode>
                  <c:ptCount val="5"/>
                  <c:pt idx="0">
                    <c:v>44.270352730988535</c:v>
                  </c:pt>
                  <c:pt idx="1">
                    <c:v>6.6827407852729204</c:v>
                  </c:pt>
                  <c:pt idx="2">
                    <c:v>22.747950159823397</c:v>
                  </c:pt>
                  <c:pt idx="3">
                    <c:v>5.699931881455317</c:v>
                  </c:pt>
                  <c:pt idx="4">
                    <c:v>24.064444764399919</c:v>
                  </c:pt>
                </c:numCache>
              </c:numRef>
            </c:plus>
            <c:minus>
              <c:numRef>
                <c:f>Cells!$T$16:$T$20</c:f>
                <c:numCache>
                  <c:formatCode>General</c:formatCode>
                  <c:ptCount val="5"/>
                  <c:pt idx="0">
                    <c:v>44.270352730988535</c:v>
                  </c:pt>
                  <c:pt idx="1">
                    <c:v>6.6827407852729204</c:v>
                  </c:pt>
                  <c:pt idx="2">
                    <c:v>22.747950159823397</c:v>
                  </c:pt>
                  <c:pt idx="3">
                    <c:v>5.699931881455317</c:v>
                  </c:pt>
                  <c:pt idx="4">
                    <c:v>24.064444764399919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Cells!$S$16:$S$20</c:f>
              <c:numCache>
                <c:formatCode>0.00</c:formatCode>
                <c:ptCount val="5"/>
                <c:pt idx="0">
                  <c:v>132.23678857408311</c:v>
                </c:pt>
                <c:pt idx="1">
                  <c:v>57.701489054905288</c:v>
                </c:pt>
                <c:pt idx="2">
                  <c:v>101.79718242385484</c:v>
                </c:pt>
                <c:pt idx="3">
                  <c:v>98.228943971784474</c:v>
                </c:pt>
                <c:pt idx="4">
                  <c:v>112.80984561614055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FC-1248-BB4B-45FBA67EF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23487"/>
        <c:axId val="1833167423"/>
      </c:lineChart>
      <c:catAx>
        <c:axId val="1458823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3167423"/>
        <c:crosses val="autoZero"/>
        <c:auto val="1"/>
        <c:lblAlgn val="ctr"/>
        <c:lblOffset val="100"/>
        <c:noMultiLvlLbl val="0"/>
      </c:catAx>
      <c:valAx>
        <c:axId val="18331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>
                    <a:effectLst/>
                  </a:rPr>
                  <a:t>Methylglyoxal (picomoles/10^6 cells)</a:t>
                </a:r>
                <a:r>
                  <a:rPr lang="en-US" sz="1200" b="1" i="0" u="none" strike="noStrike" baseline="0"/>
                  <a:t>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9271236692963981E-3"/>
              <c:y val="4.086549728067449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882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Extracellular concentration of MG</a:t>
            </a:r>
            <a:endParaRPr lang="de-DE" sz="1400" dirty="0"/>
          </a:p>
        </c:rich>
      </c:tx>
      <c:layout>
        <c:manualLayout>
          <c:xMode val="edge"/>
          <c:yMode val="edge"/>
          <c:x val="0.27502610211580941"/>
          <c:y val="9.78624384238702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701299083891549"/>
          <c:y val="0.10106586043627408"/>
          <c:w val="0.79446344644114153"/>
          <c:h val="0.73021499818262514"/>
        </c:manualLayout>
      </c:layout>
      <c:lineChart>
        <c:grouping val="standard"/>
        <c:varyColors val="0"/>
        <c:ser>
          <c:idx val="0"/>
          <c:order val="0"/>
          <c:tx>
            <c:strRef>
              <c:f>Media!$K$7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plus>
            <c:min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Media!$K$8:$K$14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7.6343559326757306</c:v>
                </c:pt>
                <c:pt idx="2">
                  <c:v>6.4546458116161034</c:v>
                </c:pt>
                <c:pt idx="3">
                  <c:v>6.2816542488025391</c:v>
                </c:pt>
                <c:pt idx="4">
                  <c:v>6.6828228616149099</c:v>
                </c:pt>
                <c:pt idx="5">
                  <c:v>7.1494029641845058</c:v>
                </c:pt>
                <c:pt idx="6">
                  <c:v>6.5191330656728788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2-B24E-B4F1-43933B140FC9}"/>
            </c:ext>
          </c:extLst>
        </c:ser>
        <c:ser>
          <c:idx val="1"/>
          <c:order val="1"/>
          <c:tx>
            <c:strRef>
              <c:f>Media!$L$7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plus>
            <c:min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Media!$L$8:$L$14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10.752971747971401</c:v>
                </c:pt>
                <c:pt idx="2">
                  <c:v>9.4098499465478653</c:v>
                </c:pt>
                <c:pt idx="3">
                  <c:v>6.6118712743412535</c:v>
                </c:pt>
                <c:pt idx="4">
                  <c:v>6.170937150391171</c:v>
                </c:pt>
                <c:pt idx="5">
                  <c:v>5.1872357429246057</c:v>
                </c:pt>
                <c:pt idx="6">
                  <c:v>4.427338864753839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12-B24E-B4F1-43933B140FC9}"/>
            </c:ext>
          </c:extLst>
        </c:ser>
        <c:ser>
          <c:idx val="2"/>
          <c:order val="2"/>
          <c:tx>
            <c:strRef>
              <c:f>Media!$M$7</c:f>
              <c:strCache>
                <c:ptCount val="1"/>
                <c:pt idx="0">
                  <c:v>mcf7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plus>
            <c:min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Media!$M$8:$M$14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11.7185484153382</c:v>
                </c:pt>
                <c:pt idx="2">
                  <c:v>10.221318137796386</c:v>
                </c:pt>
                <c:pt idx="3">
                  <c:v>7.7910315767277813</c:v>
                </c:pt>
                <c:pt idx="4">
                  <c:v>6.5217493612479887</c:v>
                </c:pt>
                <c:pt idx="5">
                  <c:v>5.0051380021106686</c:v>
                </c:pt>
                <c:pt idx="6">
                  <c:v>3.6477035276340644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12-B24E-B4F1-43933B14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603039"/>
        <c:axId val="1488242703"/>
      </c:lineChart>
      <c:catAx>
        <c:axId val="1948603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(min)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88242703"/>
        <c:crosses val="autoZero"/>
        <c:auto val="1"/>
        <c:lblAlgn val="ctr"/>
        <c:lblOffset val="100"/>
        <c:noMultiLvlLbl val="0"/>
      </c:catAx>
      <c:valAx>
        <c:axId val="148824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Methylglyoxal (picomoles/10^6 cells)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1.414790996784566E-2"/>
              <c:y val="2.77429164835790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4860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Extracellular concentration of MG</a:t>
            </a:r>
            <a:endParaRPr lang="de-DE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097346656105058"/>
          <c:y val="3.7002196155683106E-2"/>
          <c:w val="0.83902658409159458"/>
          <c:h val="0.64222522945155769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EC-6649-8213-A4CF0133BBB8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EC-6649-8213-A4CF0133BBB8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EC-6649-8213-A4CF0133B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23487"/>
        <c:axId val="1833167423"/>
      </c:lineChart>
      <c:catAx>
        <c:axId val="1458823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(min)</a:t>
                </a:r>
              </a:p>
            </c:rich>
          </c:tx>
          <c:layout>
            <c:manualLayout>
              <c:xMode val="edge"/>
              <c:yMode val="edge"/>
              <c:x val="0.33570104011409946"/>
              <c:y val="0.7592383023674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3167423"/>
        <c:crosses val="autoZero"/>
        <c:auto val="1"/>
        <c:lblAlgn val="ctr"/>
        <c:lblOffset val="100"/>
        <c:noMultiLvlLbl val="0"/>
      </c:catAx>
      <c:valAx>
        <c:axId val="18331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2.670144799448616E-2"/>
              <c:y val="0.17181671956944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882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Extracellular concentration of MG</a:t>
            </a:r>
            <a:endParaRPr lang="de-DE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097346656105058"/>
          <c:y val="3.7002196155683106E-2"/>
          <c:w val="0.83902658409159458"/>
          <c:h val="0.64222522945155769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9-9241-B589-1ECFCD8058C3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9-9241-B589-1ECFCD8058C3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9-9241-B589-1ECFCD805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23487"/>
        <c:axId val="1833167423"/>
      </c:lineChart>
      <c:catAx>
        <c:axId val="1458823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(min)</a:t>
                </a:r>
              </a:p>
            </c:rich>
          </c:tx>
          <c:layout>
            <c:manualLayout>
              <c:xMode val="edge"/>
              <c:yMode val="edge"/>
              <c:x val="0.33570104011409946"/>
              <c:y val="0.7592383023674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3167423"/>
        <c:crosses val="autoZero"/>
        <c:auto val="1"/>
        <c:lblAlgn val="ctr"/>
        <c:lblOffset val="100"/>
        <c:noMultiLvlLbl val="0"/>
      </c:catAx>
      <c:valAx>
        <c:axId val="18331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2.670144799448616E-2"/>
              <c:y val="0.17181671956944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882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 lactate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 lactate'!$K$22:$K$30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120</c:v>
                </c:pt>
              </c:numCache>
            </c:numRef>
          </c:xVal>
          <c:yVal>
            <c:numRef>
              <c:f>'D lactate'!$O$22:$O$30</c:f>
              <c:numCache>
                <c:formatCode>General</c:formatCode>
                <c:ptCount val="9"/>
                <c:pt idx="0">
                  <c:v>2.9231772949922619E-2</c:v>
                </c:pt>
                <c:pt idx="1">
                  <c:v>2.0573187069599576E-2</c:v>
                </c:pt>
                <c:pt idx="2">
                  <c:v>2.2819779578672393E-2</c:v>
                </c:pt>
                <c:pt idx="3">
                  <c:v>8.2772620729198165E-3</c:v>
                </c:pt>
                <c:pt idx="4">
                  <c:v>7.8884912502691321E-2</c:v>
                </c:pt>
                <c:pt idx="5">
                  <c:v>1.4169469549936392E-2</c:v>
                </c:pt>
                <c:pt idx="6">
                  <c:v>-1.8381178184301555E-2</c:v>
                </c:pt>
                <c:pt idx="7">
                  <c:v>1.624164738504434E-3</c:v>
                </c:pt>
                <c:pt idx="8">
                  <c:v>2.2203496090455299E-2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0D-7D43-83B7-4511A8726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251200"/>
        <c:axId val="1307252880"/>
      </c:scatterChart>
      <c:valAx>
        <c:axId val="130725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7252880"/>
        <c:crosses val="autoZero"/>
        <c:crossBetween val="midCat"/>
      </c:valAx>
      <c:valAx>
        <c:axId val="130725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D- lactate g/L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725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MG concentration</a:t>
            </a:r>
          </a:p>
        </c:rich>
      </c:tx>
      <c:layout>
        <c:manualLayout>
          <c:xMode val="edge"/>
          <c:yMode val="edge"/>
          <c:x val="0.33679271230185021"/>
          <c:y val="3.5320182670516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plus>
            <c:min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'Samples_Media_wo cells'!$P$10:$P$23</c:f>
              <c:numCache>
                <c:formatCode>0.0</c:formatCode>
                <c:ptCount val="14"/>
                <c:pt idx="0">
                  <c:v>44.02258294630002</c:v>
                </c:pt>
                <c:pt idx="1">
                  <c:v>46.559059758785089</c:v>
                </c:pt>
                <c:pt idx="2">
                  <c:v>45.659439516616224</c:v>
                </c:pt>
                <c:pt idx="3">
                  <c:v>45.887021053245299</c:v>
                </c:pt>
                <c:pt idx="4">
                  <c:v>42.768231777390291</c:v>
                </c:pt>
                <c:pt idx="5">
                  <c:v>42.947133568496099</c:v>
                </c:pt>
                <c:pt idx="6">
                  <c:v>44.458794314240258</c:v>
                </c:pt>
                <c:pt idx="7">
                  <c:v>41.803916411743899</c:v>
                </c:pt>
                <c:pt idx="8">
                  <c:v>41.725950538999015</c:v>
                </c:pt>
                <c:pt idx="9">
                  <c:v>44.09105421257226</c:v>
                </c:pt>
                <c:pt idx="10">
                  <c:v>37.276876275571077</c:v>
                </c:pt>
                <c:pt idx="11">
                  <c:v>34.997186662903637</c:v>
                </c:pt>
                <c:pt idx="12">
                  <c:v>32.824905301487583</c:v>
                </c:pt>
                <c:pt idx="13">
                  <c:v>30.341681842814324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F0-B84A-9644-44DCD497B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7917232"/>
        <c:axId val="1019104656"/>
      </c:scatterChart>
      <c:valAx>
        <c:axId val="150791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9104656"/>
        <c:crosses val="autoZero"/>
        <c:crossBetween val="midCat"/>
      </c:valAx>
      <c:valAx>
        <c:axId val="10191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79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Intracellular concentration of MG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plus>
            <c:min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Samples_Cells!$P$10:$P$23</c:f>
              <c:numCache>
                <c:formatCode>0.0</c:formatCode>
                <c:ptCount val="14"/>
                <c:pt idx="0">
                  <c:v>42.625872024128654</c:v>
                </c:pt>
                <c:pt idx="1">
                  <c:v>87.587707969710323</c:v>
                </c:pt>
                <c:pt idx="2">
                  <c:v>101.76395015753299</c:v>
                </c:pt>
                <c:pt idx="3">
                  <c:v>176.35190505546313</c:v>
                </c:pt>
                <c:pt idx="4">
                  <c:v>193.66075110731424</c:v>
                </c:pt>
                <c:pt idx="5">
                  <c:v>174.78792592449</c:v>
                </c:pt>
                <c:pt idx="6">
                  <c:v>257.00613764179872</c:v>
                </c:pt>
                <c:pt idx="7">
                  <c:v>310.59854389668044</c:v>
                </c:pt>
                <c:pt idx="8">
                  <c:v>317.656646632172</c:v>
                </c:pt>
                <c:pt idx="9">
                  <c:v>475.62391130347919</c:v>
                </c:pt>
                <c:pt idx="10">
                  <c:v>497.66630315415631</c:v>
                </c:pt>
                <c:pt idx="11">
                  <c:v>582.27058429352485</c:v>
                </c:pt>
                <c:pt idx="12">
                  <c:v>496.0597795053888</c:v>
                </c:pt>
                <c:pt idx="13">
                  <c:v>208.23033585414905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58-CC42-ABC7-A9C92237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7917232"/>
        <c:axId val="1019104656"/>
      </c:scatterChart>
      <c:valAx>
        <c:axId val="150791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9104656"/>
        <c:crosses val="autoZero"/>
        <c:crossBetween val="midCat"/>
      </c:valAx>
      <c:valAx>
        <c:axId val="10191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MG(picomoles/10^6 cells)</a:t>
                </a:r>
              </a:p>
            </c:rich>
          </c:tx>
          <c:layout>
            <c:manualLayout>
              <c:xMode val="edge"/>
              <c:yMode val="edge"/>
              <c:x val="1.4367816091954023E-3"/>
              <c:y val="0.29708608923884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79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Extracellular MG concentration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plus>
            <c:min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 cells'!$Q$8:$Q$21</c:f>
              <c:numCache>
                <c:formatCode>0.0</c:formatCode>
                <c:ptCount val="14"/>
                <c:pt idx="0" formatCode="General">
                  <c:v>44.02258294630002</c:v>
                </c:pt>
                <c:pt idx="1">
                  <c:v>44.018751047811179</c:v>
                </c:pt>
                <c:pt idx="2">
                  <c:v>40.367725674772579</c:v>
                </c:pt>
                <c:pt idx="3">
                  <c:v>41.713144991196721</c:v>
                </c:pt>
                <c:pt idx="4">
                  <c:v>34.349245463097617</c:v>
                </c:pt>
                <c:pt idx="5">
                  <c:v>31.327849103659222</c:v>
                </c:pt>
                <c:pt idx="6">
                  <c:v>25.635960596937824</c:v>
                </c:pt>
                <c:pt idx="7">
                  <c:v>22.591912328704449</c:v>
                </c:pt>
                <c:pt idx="8">
                  <c:v>21.37820670884356</c:v>
                </c:pt>
                <c:pt idx="9">
                  <c:v>18.525146302290132</c:v>
                </c:pt>
                <c:pt idx="10">
                  <c:v>18.010467439221447</c:v>
                </c:pt>
                <c:pt idx="11">
                  <c:v>16.190149055224555</c:v>
                </c:pt>
                <c:pt idx="12">
                  <c:v>12.474582406219128</c:v>
                </c:pt>
                <c:pt idx="13">
                  <c:v>8.9717974186957274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D-3447-9E74-FED0D980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7917232"/>
        <c:axId val="1019104656"/>
      </c:scatterChart>
      <c:valAx>
        <c:axId val="150791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9104656"/>
        <c:crosses val="autoZero"/>
        <c:crossBetween val="midCat"/>
      </c:valAx>
      <c:valAx>
        <c:axId val="10191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79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2D45-9DBF-4046-92C8-4AE4811A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CF64C-AE2C-ED46-8E0B-92016DBA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2604-B58E-EA47-88B9-6086BA6F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CF7A-9F4B-5C40-BA3D-5529E82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5A33-1E75-754D-9422-5AC55038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9530-C1DE-3B43-82B2-4E64199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36B26-5A4C-8749-B308-649C4127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A833-CD6F-3B44-946B-B3F44A3D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FED7-11AF-7B49-93EB-A43AB871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87EE-1A60-A742-AC55-FD9C5DC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10ACE-D17E-8E47-A0F2-0AB6A7CF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D5B74-2616-4F4E-8176-5A663EC2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EB65-D276-3649-87A0-EF29EB26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4A58-02CA-CD42-92AE-2A1772E4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C525-0EC5-C54A-820F-CB8528F9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4829-F7F4-3447-A4A9-5BBE058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E9AA-E6C1-F740-A727-693ABF21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50E0-4C3F-8549-B20C-5439CDBD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AFD3-3B27-A44C-A25A-E450907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C44E-3C42-424A-95BF-5D99638A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3BE3-1DD0-FD48-9340-8BB8AA6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6EB1D-B60D-4249-976D-00842157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27D-60EA-0047-8DDE-E796C3F8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F6F8-EDD9-AF4C-B328-0586925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74E7-26C7-7B44-9562-E3C3D17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2474-DFB8-4340-8464-6A7F874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66D9-EAF0-F34E-9485-B6EDB336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674B-44E5-F94C-968D-90F18BE8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1FFD-50C2-D140-BC6E-4299A449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84593-EF82-7E45-8970-26503AA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A20A-AE60-1A45-86DB-0D488DA6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5D85-7A5B-BE4E-A05D-B6C92C77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9859-FA42-CE44-8F17-B3EB507E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D0CDE-1C2C-1942-8A20-790039B5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3902-8514-B34E-8909-CE099FBA4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20C7E-4D79-7845-A3D8-4BF407B5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5D7BB-6C1F-8E4D-AC3C-A80BA235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728B-5EFB-0747-834A-2DBB9791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9B466-FD86-9A46-8163-3CAE3F96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6EF1-1BED-B444-A385-330BE0B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8034A-0182-C247-A69F-70EDE918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24B49-31CA-9F47-8A06-0B71696E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D3999-BE85-4441-B43A-BA66AC5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D94A3-32EC-2E4D-A367-0C0E88D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79C64-E802-A441-8179-64F63FD7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1A52-A96C-6B48-89F3-B16EA5C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C17-9754-F144-AAFB-43C54212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A58B-F21E-EA40-8F5C-245A165D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CFE6-2CD4-1547-922B-B8A21E45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6662-E976-FE4A-BC4C-DD1A38C0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A8FC-838F-9240-9DFE-43755289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158E-940F-1C48-868B-296B60E1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DFF6-7CCB-B649-A9A2-CD12C1BD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EA5A-44BB-CA40-8CE0-C4051800B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C2249-3A11-104F-8293-3C059E2D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AA84F-98F4-6E41-BD07-04CB5C7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82BF-8DFA-8548-AD08-4604A22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AD6E-19BD-3645-9D84-6C50C65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5447D-0F1B-0B47-A663-A942B85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764F-731E-9C40-803D-C9585A96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B180-2109-1642-B961-0920AEC0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9ABD-F9B0-1D48-AC47-277ECFD0DA5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9D44-C862-DC42-8AED-7565BCEC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E7AE-3031-0342-9B76-1B72A65B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058-5612-454E-8FD5-B7536E539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CONCENTRATION OF MGO TO USE</a:t>
            </a:r>
          </a:p>
        </p:txBody>
      </p:sp>
    </p:spTree>
    <p:extLst>
      <p:ext uri="{BB962C8B-B14F-4D97-AF65-F5344CB8AC3E}">
        <p14:creationId xmlns:p14="http://schemas.microsoft.com/office/powerpoint/2010/main" val="25917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5F367E-672B-074D-AE2C-41D744A01B57}"/>
              </a:ext>
            </a:extLst>
          </p:cNvPr>
          <p:cNvSpPr txBox="1"/>
          <p:nvPr/>
        </p:nvSpPr>
        <p:spPr>
          <a:xfrm>
            <a:off x="2864130" y="194252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C92298-2FF4-574C-B046-04B1F2170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123721"/>
              </p:ext>
            </p:extLst>
          </p:nvPr>
        </p:nvGraphicFramePr>
        <p:xfrm>
          <a:off x="547031" y="3829076"/>
          <a:ext cx="6042454" cy="3028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4D1A64-846B-544A-8AEC-217B55FC8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95741"/>
              </p:ext>
            </p:extLst>
          </p:nvPr>
        </p:nvGraphicFramePr>
        <p:xfrm>
          <a:off x="547030" y="437588"/>
          <a:ext cx="6042455" cy="320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E0EE64-ADA4-6644-BFEE-46107E448B2D}"/>
              </a:ext>
            </a:extLst>
          </p:cNvPr>
          <p:cNvSpPr txBox="1"/>
          <p:nvPr/>
        </p:nvSpPr>
        <p:spPr>
          <a:xfrm>
            <a:off x="7567982" y="1487084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INCREASE IS TOO HIGH COMPARE WITH THE BASAL MGO STATE  OF THE CELL (30 TIMES MORE)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A27AAB3-D931-8C41-9C92-97A083145795}"/>
              </a:ext>
            </a:extLst>
          </p:cNvPr>
          <p:cNvSpPr/>
          <p:nvPr/>
        </p:nvSpPr>
        <p:spPr>
          <a:xfrm flipH="1">
            <a:off x="6600985" y="174326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8FE864-0576-154A-92F0-20113E49EEC8}"/>
              </a:ext>
            </a:extLst>
          </p:cNvPr>
          <p:cNvSpPr txBox="1"/>
          <p:nvPr/>
        </p:nvSpPr>
        <p:spPr>
          <a:xfrm>
            <a:off x="2317100" y="155966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1C4EF8-F085-E544-A19C-8DF756934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637772"/>
              </p:ext>
            </p:extLst>
          </p:nvPr>
        </p:nvGraphicFramePr>
        <p:xfrm>
          <a:off x="181232" y="3364925"/>
          <a:ext cx="5770605" cy="316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9013B5-D282-C648-9E3C-697D446B9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180041"/>
              </p:ext>
            </p:extLst>
          </p:nvPr>
        </p:nvGraphicFramePr>
        <p:xfrm>
          <a:off x="0" y="592718"/>
          <a:ext cx="5774374" cy="282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013EAF-8D76-854A-BCCE-C16060480CBC}"/>
              </a:ext>
            </a:extLst>
          </p:cNvPr>
          <p:cNvSpPr txBox="1"/>
          <p:nvPr/>
        </p:nvSpPr>
        <p:spPr>
          <a:xfrm>
            <a:off x="7556482" y="1641197"/>
            <a:ext cx="39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MGO INCREASE IS OK, ONLY 3 TIMES THE BASAL MGO OF THE CELL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A3D428-CD02-EC4A-A18A-682C7749BD2E}"/>
              </a:ext>
            </a:extLst>
          </p:cNvPr>
          <p:cNvSpPr/>
          <p:nvPr/>
        </p:nvSpPr>
        <p:spPr>
          <a:xfrm flipH="1">
            <a:off x="6600985" y="174326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058-5612-454E-8FD5-B7536E53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969" y="842480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/>
              <a:t>WHEN THE INTRACELLULAR MGO PEAK IS REACHED?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IS IT REACHED AT 15 MIN AFTER MGO ADDITION OR BEFORE?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914B9-F91D-B741-ACBD-857AEA53785A}"/>
              </a:ext>
            </a:extLst>
          </p:cNvPr>
          <p:cNvSpPr txBox="1">
            <a:spLocks/>
          </p:cNvSpPr>
          <p:nvPr/>
        </p:nvSpPr>
        <p:spPr>
          <a:xfrm>
            <a:off x="1707222" y="35556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D-LACTATE IS THE FINAL PRODUCT OF MGO DETOXIFICATION BY GLYOXALASE PATHWAY AND WAS USE AS AN INDERECT MEASURE OF MGO INCREASE. </a:t>
            </a:r>
          </a:p>
          <a:p>
            <a:endParaRPr lang="en-US" sz="2000" b="1" dirty="0"/>
          </a:p>
          <a:p>
            <a:r>
              <a:rPr lang="en-US" sz="2000" b="1" dirty="0"/>
              <a:t>AS THE MGO INTRACELLULAR CONCENTRATION WASN’T MEASURED FOR SHORTER TIME POINTS AS 3, 5 AND 10 MIN, THE D LACTATE MEASURED AT THIS TIME POINTS WAS DONE. </a:t>
            </a:r>
          </a:p>
        </p:txBody>
      </p:sp>
    </p:spTree>
    <p:extLst>
      <p:ext uri="{BB962C8B-B14F-4D97-AF65-F5344CB8AC3E}">
        <p14:creationId xmlns:p14="http://schemas.microsoft.com/office/powerpoint/2010/main" val="7054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8B390B-6509-244C-9257-31510E25CC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357736"/>
              </p:ext>
            </p:extLst>
          </p:nvPr>
        </p:nvGraphicFramePr>
        <p:xfrm>
          <a:off x="554805" y="284493"/>
          <a:ext cx="5774374" cy="282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94B739-4311-B442-BE48-C2A90A807534}"/>
              </a:ext>
            </a:extLst>
          </p:cNvPr>
          <p:cNvSpPr txBox="1"/>
          <p:nvPr/>
        </p:nvSpPr>
        <p:spPr>
          <a:xfrm>
            <a:off x="7648948" y="1354193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PREVIOUS DATA INTRACELLULAR MGO CONCENTRATION AFTER 25UM MGO ADDITION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A92BAD1-ECCD-7543-BE38-6426B3BF290F}"/>
              </a:ext>
            </a:extLst>
          </p:cNvPr>
          <p:cNvSpPr/>
          <p:nvPr/>
        </p:nvSpPr>
        <p:spPr>
          <a:xfrm flipH="1">
            <a:off x="6329179" y="4358879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C43E5-02CC-484F-984B-9ADBBD7DDB31}"/>
              </a:ext>
            </a:extLst>
          </p:cNvPr>
          <p:cNvSpPr txBox="1"/>
          <p:nvPr/>
        </p:nvSpPr>
        <p:spPr>
          <a:xfrm>
            <a:off x="7410931" y="4308181"/>
            <a:ext cx="3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 DATA INTRACELLULAR D-LACTATE CONCENTRATION AFTER 25UM MGO ADDITION (SHORTER TIME POINTS)</a:t>
            </a:r>
          </a:p>
          <a:p>
            <a:pPr algn="ctr"/>
            <a:r>
              <a:rPr lang="en-US" b="1" dirty="0"/>
              <a:t>HeLa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891FE5-3508-AB45-B47E-EE930D9F5216}"/>
              </a:ext>
            </a:extLst>
          </p:cNvPr>
          <p:cNvSpPr/>
          <p:nvPr/>
        </p:nvSpPr>
        <p:spPr>
          <a:xfrm flipH="1">
            <a:off x="6511315" y="161037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63B1F-3A3F-1946-8814-96875F94611D}"/>
              </a:ext>
            </a:extLst>
          </p:cNvPr>
          <p:cNvSpPr txBox="1"/>
          <p:nvPr/>
        </p:nvSpPr>
        <p:spPr>
          <a:xfrm>
            <a:off x="7563331" y="5776564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 LACTATE PEAK IS REACHED AT 15 MIN SIMILAR WITH THE MGO MEASUREMENT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C1AE7F8-38EA-644A-8CE6-892754424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20031"/>
              </p:ext>
            </p:extLst>
          </p:nvPr>
        </p:nvGraphicFramePr>
        <p:xfrm>
          <a:off x="260910" y="3723793"/>
          <a:ext cx="6005142" cy="258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114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CFAB316-6294-2145-BFC7-E96E93AE6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37905"/>
              </p:ext>
            </p:extLst>
          </p:nvPr>
        </p:nvGraphicFramePr>
        <p:xfrm>
          <a:off x="2382864" y="1782046"/>
          <a:ext cx="7086243" cy="3485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291704F-CDEE-D143-A287-51AFA7BBF300}"/>
              </a:ext>
            </a:extLst>
          </p:cNvPr>
          <p:cNvSpPr txBox="1">
            <a:spLocks/>
          </p:cNvSpPr>
          <p:nvPr/>
        </p:nvSpPr>
        <p:spPr>
          <a:xfrm>
            <a:off x="1847405" y="339972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DOES THE MGO REACT WITH THE SERUM AND MEDIA OVER THE TIME?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490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91704F-CDEE-D143-A287-51AFA7BBF300}"/>
              </a:ext>
            </a:extLst>
          </p:cNvPr>
          <p:cNvSpPr txBox="1">
            <a:spLocks/>
          </p:cNvSpPr>
          <p:nvPr/>
        </p:nvSpPr>
        <p:spPr>
          <a:xfrm>
            <a:off x="1781503" y="1476793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HeLa</a:t>
            </a:r>
          </a:p>
          <a:p>
            <a:r>
              <a:rPr lang="en-US" sz="3600" b="1" dirty="0"/>
              <a:t>25UM MGO</a:t>
            </a:r>
          </a:p>
          <a:p>
            <a:endParaRPr lang="en-US" sz="3600" b="1" dirty="0"/>
          </a:p>
          <a:p>
            <a:r>
              <a:rPr lang="en-US" sz="3600" b="1" dirty="0"/>
              <a:t>Shortest periods of time. </a:t>
            </a:r>
          </a:p>
          <a:p>
            <a:endParaRPr lang="en-US" sz="3600" b="1" dirty="0"/>
          </a:p>
          <a:p>
            <a:r>
              <a:rPr lang="en-US" sz="3600" b="1" dirty="0"/>
              <a:t>FOR EACH 3 POINTS THE MGO WAS ADDED TO THE DMEN+DYALIZED SERUM TO A FINAL CONCENTRATION OF 25UM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56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6F8111-0D3E-7841-9C61-F1BBB24BE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82856"/>
              </p:ext>
            </p:extLst>
          </p:nvPr>
        </p:nvGraphicFramePr>
        <p:xfrm>
          <a:off x="756617" y="1159566"/>
          <a:ext cx="5072269" cy="279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D1DD2B-6F97-2E4D-A23B-0FA8BAA7C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240121"/>
              </p:ext>
            </p:extLst>
          </p:nvPr>
        </p:nvGraphicFramePr>
        <p:xfrm>
          <a:off x="6524211" y="3632336"/>
          <a:ext cx="5565913" cy="296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A5446C-290F-3941-9472-9ECCCACE5E29}"/>
              </a:ext>
            </a:extLst>
          </p:cNvPr>
          <p:cNvSpPr txBox="1"/>
          <p:nvPr/>
        </p:nvSpPr>
        <p:spPr>
          <a:xfrm>
            <a:off x="4404830" y="323850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25UM MG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41CF3F6-BC3D-E547-B322-8E0695D588EB}"/>
              </a:ext>
            </a:extLst>
          </p:cNvPr>
          <p:cNvSpPr/>
          <p:nvPr/>
        </p:nvSpPr>
        <p:spPr>
          <a:xfrm>
            <a:off x="5282974" y="4836674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6C463-A6A6-4C4F-AB59-324F83358D86}"/>
              </a:ext>
            </a:extLst>
          </p:cNvPr>
          <p:cNvSpPr txBox="1"/>
          <p:nvPr/>
        </p:nvSpPr>
        <p:spPr>
          <a:xfrm>
            <a:off x="1196754" y="4767076"/>
            <a:ext cx="394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MGO THAT THE ONE ADDED 45UM SHOULD BE 25UM.</a:t>
            </a:r>
          </a:p>
          <a:p>
            <a:r>
              <a:rPr lang="en-US" sz="1600" dirty="0"/>
              <a:t>PIPPETING PROBLEMS?</a:t>
            </a:r>
          </a:p>
          <a:p>
            <a:r>
              <a:rPr lang="en-US" sz="1600" dirty="0"/>
              <a:t>DIALIZED SERUM ?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B9B06ED-EF37-6D47-B993-4E6EF75A22E0}"/>
              </a:ext>
            </a:extLst>
          </p:cNvPr>
          <p:cNvSpPr/>
          <p:nvPr/>
        </p:nvSpPr>
        <p:spPr>
          <a:xfrm flipH="1">
            <a:off x="6238471" y="2350529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0453A-50C9-C848-80F7-AA0E2DA2F7D2}"/>
              </a:ext>
            </a:extLst>
          </p:cNvPr>
          <p:cNvSpPr txBox="1"/>
          <p:nvPr/>
        </p:nvSpPr>
        <p:spPr>
          <a:xfrm>
            <a:off x="7335492" y="1717910"/>
            <a:ext cx="3943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BASAL INTRACELLULAR MGO CONCENTRATION WAS 10 TIMES HIGHER THAN OTHER EXPERIMENTS AND REACH ALMOST 600 PICOMOLES/10^6.</a:t>
            </a:r>
          </a:p>
          <a:p>
            <a:endParaRPr lang="en-US" sz="1600" dirty="0"/>
          </a:p>
          <a:p>
            <a:r>
              <a:rPr lang="en-US" sz="1600" dirty="0"/>
              <a:t>DYALIZED SERUM?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37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365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CONCENTRATION OF MGO TO USE</vt:lpstr>
      <vt:lpstr>PowerPoint Presentation</vt:lpstr>
      <vt:lpstr>PowerPoint Presentation</vt:lpstr>
      <vt:lpstr>WHEN THE INTRACELLULAR MGO PEAK IS REACHED?  IS IT REACHED AT 15 MIN AFTER MGO ADDITION OR BEFORE?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2018-08-12T19:09:43Z</dcterms:created>
  <dcterms:modified xsi:type="dcterms:W3CDTF">2019-02-25T19:28:07Z</dcterms:modified>
</cp:coreProperties>
</file>