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69" r:id="rId2"/>
    <p:sldId id="256" r:id="rId3"/>
    <p:sldId id="468" r:id="rId4"/>
    <p:sldId id="470" r:id="rId5"/>
    <p:sldId id="258" r:id="rId6"/>
    <p:sldId id="466" r:id="rId7"/>
    <p:sldId id="471" r:id="rId8"/>
    <p:sldId id="465" r:id="rId9"/>
    <p:sldId id="472" r:id="rId10"/>
    <p:sldId id="474" r:id="rId11"/>
    <p:sldId id="47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11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Library\Containers\com.microsoft.Excel\Data\Desktop\aurelio%20telemans%20lab\glo\protocols%20and%20results\MG\29-06-18%2520AG%2520Teleman_Fabiola_MG_Cells%2520&amp;%2520Medi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Desktop\aurelio%20telemans%20lab\glo\protocols%20and%20results\MG\10-12-18%2520AG%2520Teleman_Fabiola_MG_Cells%2520&amp;%2520Medi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Desktop\aurelio%20telemans%20lab\glo\protocols%20and%20results\MG\10-12-18%2520AG%2520Teleman_Fabiola_MG_Cells%2520&amp;%2520Medi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Desktop\aurelio%20telemans%20lab\glo\D%20lactate\d%20lactate%2022.1.19%20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Desktop\aurelio%20telemans%20lab\glo\protocols%20and%20results\MG\10-12-18%2520AG%2520Teleman_Fabiola_MG_Cells%2520&amp;%2520Medi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Library\Containers\com.microsoft.Excel\Data\Library\Application%20Support\Microsoft\29-06-18%2520AG%2520Teleman_Fabiola_MG_Cells%2520&amp;%2520Media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Library\Containers\com.microsoft.Excel\Data\Desktop\aurelio%20telemans%20lab\glo\protocols%20and%20results\MG\hGlo1%20Telemans%20Lab%20B140%20ju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Library\Containers\com.microsoft.Excel\Data\Desktop\aurelio%20telemans%20lab\glo\protocols%20and%20results\MG\hGlo1%20Telemans%20Lab%20B140%20jun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Library\Containers\com.microsoft.Excel\Data\Desktop\aurelio%20telemans%20lab\glo\protocols%20and%20results\MG\hGlo1%20Telemans%20Lab%20B140%20jun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Desktop\aurelio%20telemans%20lab\glo\D%20lactate\d%20lactate%2022.1.19%2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Desktop\aurelio%20telemans%20lab\glo\protocols%20and%20results\MG\10-12-18%2520AG%2520Teleman_Fabiola_MG_Cells%2520&amp;%2520Medi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Desktop\aurelio%20telemans%20lab\glo\protocols%20and%20results\MG\10-12-18%2520AG%2520Teleman_Fabiola_MG_Cells%2520&amp;%2520Medi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b140\Desktop\aurelio%20telemans%20lab\glo\protocols%20and%20results\MG\10-12-18%2520AG%2520Teleman_Fabiola_MG_Cells%2520&amp;%2520Medi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baseline="0" dirty="0">
                <a:effectLst/>
              </a:rPr>
              <a:t>Extracellular concentration of MG</a:t>
            </a:r>
            <a:endParaRPr lang="de-DE" sz="16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15985487119022"/>
          <c:y val="4.5380801895326513E-2"/>
          <c:w val="0.85425968076229997"/>
          <c:h val="0.65658816420458976"/>
        </c:manualLayout>
      </c:layout>
      <c:lineChart>
        <c:grouping val="standard"/>
        <c:varyColors val="0"/>
        <c:ser>
          <c:idx val="0"/>
          <c:order val="0"/>
          <c:tx>
            <c:v>Hela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Media!$S$8:$S$13</c:f>
                <c:numCache>
                  <c:formatCode>General</c:formatCode>
                  <c:ptCount val="6"/>
                  <c:pt idx="0">
                    <c:v>1.3578353059214405</c:v>
                  </c:pt>
                  <c:pt idx="1">
                    <c:v>0.90075312305177979</c:v>
                  </c:pt>
                  <c:pt idx="2">
                    <c:v>1.048965503673283</c:v>
                  </c:pt>
                  <c:pt idx="3">
                    <c:v>0.20766743162223777</c:v>
                  </c:pt>
                  <c:pt idx="4">
                    <c:v>0.24868159672256165</c:v>
                  </c:pt>
                  <c:pt idx="5">
                    <c:v>0.14019855882707932</c:v>
                  </c:pt>
                </c:numCache>
              </c:numRef>
            </c:plus>
            <c:minus>
              <c:numRef>
                <c:f>Media!$S$8:$S$13</c:f>
                <c:numCache>
                  <c:formatCode>General</c:formatCode>
                  <c:ptCount val="6"/>
                  <c:pt idx="0">
                    <c:v>1.3578353059214405</c:v>
                  </c:pt>
                  <c:pt idx="1">
                    <c:v>0.90075312305177979</c:v>
                  </c:pt>
                  <c:pt idx="2">
                    <c:v>1.048965503673283</c:v>
                  </c:pt>
                  <c:pt idx="3">
                    <c:v>0.20766743162223777</c:v>
                  </c:pt>
                  <c:pt idx="4">
                    <c:v>0.24868159672256165</c:v>
                  </c:pt>
                  <c:pt idx="5">
                    <c:v>0.14019855882707932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strRef>
              <c:f>Media!$P$8:$P$13</c:f>
              <c:strCach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strCache>
            </c:strRef>
          </c:cat>
          <c:val>
            <c:numRef>
              <c:f>Media!$R$8:$R$13</c:f>
              <c:numCache>
                <c:formatCode>0.00</c:formatCode>
                <c:ptCount val="6"/>
                <c:pt idx="0">
                  <c:v>37.892822137418271</c:v>
                </c:pt>
                <c:pt idx="1">
                  <c:v>11.763260949365035</c:v>
                </c:pt>
                <c:pt idx="2">
                  <c:v>12.246936864351467</c:v>
                </c:pt>
                <c:pt idx="3">
                  <c:v>10.611467739363361</c:v>
                </c:pt>
                <c:pt idx="4">
                  <c:v>4.6916463856227884</c:v>
                </c:pt>
                <c:pt idx="5">
                  <c:v>8.5668853944617922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313-CB44-B080-78E22743A034}"/>
            </c:ext>
          </c:extLst>
        </c:ser>
        <c:ser>
          <c:idx val="1"/>
          <c:order val="1"/>
          <c:tx>
            <c:v>Hek293T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Media!$Y$8:$Y$13</c:f>
                <c:numCache>
                  <c:formatCode>General</c:formatCode>
                  <c:ptCount val="6"/>
                  <c:pt idx="0">
                    <c:v>1.3578353059214405</c:v>
                  </c:pt>
                  <c:pt idx="1">
                    <c:v>0.58518180535503905</c:v>
                  </c:pt>
                  <c:pt idx="2">
                    <c:v>0.83653646585106667</c:v>
                  </c:pt>
                  <c:pt idx="3">
                    <c:v>9.5469596688726899E-2</c:v>
                  </c:pt>
                  <c:pt idx="4">
                    <c:v>0.52733755987703046</c:v>
                  </c:pt>
                  <c:pt idx="5">
                    <c:v>0.19472515079739067</c:v>
                  </c:pt>
                </c:numCache>
              </c:numRef>
            </c:plus>
            <c:minus>
              <c:numRef>
                <c:f>Media!$Y$8:$Y$13</c:f>
                <c:numCache>
                  <c:formatCode>General</c:formatCode>
                  <c:ptCount val="6"/>
                  <c:pt idx="0">
                    <c:v>1.3578353059214405</c:v>
                  </c:pt>
                  <c:pt idx="1">
                    <c:v>0.58518180535503905</c:v>
                  </c:pt>
                  <c:pt idx="2">
                    <c:v>0.83653646585106667</c:v>
                  </c:pt>
                  <c:pt idx="3">
                    <c:v>9.5469596688726899E-2</c:v>
                  </c:pt>
                  <c:pt idx="4">
                    <c:v>0.52733755987703046</c:v>
                  </c:pt>
                  <c:pt idx="5">
                    <c:v>0.19472515079739067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strRef>
              <c:f>Media!$P$8:$P$13</c:f>
              <c:strCach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strCache>
            </c:strRef>
          </c:cat>
          <c:val>
            <c:numRef>
              <c:f>Media!$X$8:$X$13</c:f>
              <c:numCache>
                <c:formatCode>0.00</c:formatCode>
                <c:ptCount val="6"/>
                <c:pt idx="0">
                  <c:v>37.892822137418271</c:v>
                </c:pt>
                <c:pt idx="1">
                  <c:v>14.622344032479091</c:v>
                </c:pt>
                <c:pt idx="2">
                  <c:v>7.969979740752148</c:v>
                </c:pt>
                <c:pt idx="3">
                  <c:v>5.9422162941834946</c:v>
                </c:pt>
                <c:pt idx="4">
                  <c:v>5.2070109748317739</c:v>
                </c:pt>
                <c:pt idx="5">
                  <c:v>4.3474683750710472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313-CB44-B080-78E22743A034}"/>
            </c:ext>
          </c:extLst>
        </c:ser>
        <c:ser>
          <c:idx val="2"/>
          <c:order val="2"/>
          <c:tx>
            <c:v>MCF7</c:v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Media!$V$8:$V$13</c:f>
                <c:numCache>
                  <c:formatCode>General</c:formatCode>
                  <c:ptCount val="6"/>
                  <c:pt idx="0">
                    <c:v>1.3578353059214405</c:v>
                  </c:pt>
                  <c:pt idx="1">
                    <c:v>0.63013858099658226</c:v>
                  </c:pt>
                  <c:pt idx="2">
                    <c:v>0.92971852048973824</c:v>
                  </c:pt>
                  <c:pt idx="3">
                    <c:v>0.22942135202189884</c:v>
                  </c:pt>
                  <c:pt idx="4">
                    <c:v>0.52733755987703046</c:v>
                  </c:pt>
                  <c:pt idx="5">
                    <c:v>0.44618521729603411</c:v>
                  </c:pt>
                </c:numCache>
              </c:numRef>
            </c:plus>
            <c:minus>
              <c:numRef>
                <c:f>Media!$V$8:$V$13</c:f>
                <c:numCache>
                  <c:formatCode>General</c:formatCode>
                  <c:ptCount val="6"/>
                  <c:pt idx="0">
                    <c:v>1.3578353059214405</c:v>
                  </c:pt>
                  <c:pt idx="1">
                    <c:v>0.63013858099658226</c:v>
                  </c:pt>
                  <c:pt idx="2">
                    <c:v>0.92971852048973824</c:v>
                  </c:pt>
                  <c:pt idx="3">
                    <c:v>0.22942135202189884</c:v>
                  </c:pt>
                  <c:pt idx="4">
                    <c:v>0.52733755987703046</c:v>
                  </c:pt>
                  <c:pt idx="5">
                    <c:v>0.44618521729603411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strRef>
              <c:f>Media!$P$8:$P$13</c:f>
              <c:strCach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strCache>
            </c:strRef>
          </c:cat>
          <c:val>
            <c:numRef>
              <c:f>Media!$U$8:$U$13</c:f>
              <c:numCache>
                <c:formatCode>0.00</c:formatCode>
                <c:ptCount val="6"/>
                <c:pt idx="0">
                  <c:v>37.892822137418271</c:v>
                </c:pt>
                <c:pt idx="1">
                  <c:v>16.534205266296251</c:v>
                </c:pt>
                <c:pt idx="2">
                  <c:v>8.9295207635679557</c:v>
                </c:pt>
                <c:pt idx="3">
                  <c:v>5.3872926087742279</c:v>
                </c:pt>
                <c:pt idx="4">
                  <c:v>5.2070109748317739</c:v>
                </c:pt>
                <c:pt idx="5">
                  <c:v>4.8641025709758443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313-CB44-B080-78E22743A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5055080"/>
        <c:axId val="345445888"/>
      </c:lineChart>
      <c:catAx>
        <c:axId val="435055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Time after MG addition (hours)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445888"/>
        <c:crosses val="autoZero"/>
        <c:auto val="1"/>
        <c:lblAlgn val="ctr"/>
        <c:lblOffset val="100"/>
        <c:noMultiLvlLbl val="0"/>
      </c:catAx>
      <c:valAx>
        <c:axId val="34544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 dirty="0">
                    <a:effectLst/>
                  </a:rPr>
                  <a:t>Methylglyoxal (picomoles/10^6 cells)</a:t>
                </a:r>
                <a:r>
                  <a:rPr lang="en-US" sz="1200" b="1" i="0" u="none" strike="noStrike" baseline="0" dirty="0"/>
                  <a:t> 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1.9280246072208411E-3"/>
              <c:y val="0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055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Extracellular MG concentration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'Samples_Media_w cells'!$R$8:$R$21</c:f>
                <c:numCache>
                  <c:formatCode>General</c:formatCode>
                  <c:ptCount val="14"/>
                  <c:pt idx="0">
                    <c:v>2.3382300675400436</c:v>
                  </c:pt>
                  <c:pt idx="1">
                    <c:v>2.3908110929916724</c:v>
                  </c:pt>
                  <c:pt idx="2">
                    <c:v>4.6757221704278127</c:v>
                  </c:pt>
                  <c:pt idx="3">
                    <c:v>1.6081240788680833</c:v>
                  </c:pt>
                  <c:pt idx="4">
                    <c:v>1.1552225575503927</c:v>
                  </c:pt>
                  <c:pt idx="5">
                    <c:v>1.5414184828854682</c:v>
                  </c:pt>
                  <c:pt idx="6">
                    <c:v>0.4118772280214914</c:v>
                  </c:pt>
                  <c:pt idx="7">
                    <c:v>1.5054118030002297</c:v>
                  </c:pt>
                  <c:pt idx="8">
                    <c:v>1.9033886570808864</c:v>
                  </c:pt>
                  <c:pt idx="9">
                    <c:v>1.736547640191185</c:v>
                  </c:pt>
                  <c:pt idx="10">
                    <c:v>1.914442458618262</c:v>
                  </c:pt>
                  <c:pt idx="11">
                    <c:v>2.3972672724544122</c:v>
                  </c:pt>
                  <c:pt idx="12">
                    <c:v>0.95976752059771353</c:v>
                  </c:pt>
                  <c:pt idx="13">
                    <c:v>3.0449343287267472</c:v>
                  </c:pt>
                </c:numCache>
              </c:numRef>
            </c:plus>
            <c:minus>
              <c:numRef>
                <c:f>'Samples_Media_w cells'!$R$8:$R$21</c:f>
                <c:numCache>
                  <c:formatCode>General</c:formatCode>
                  <c:ptCount val="14"/>
                  <c:pt idx="0">
                    <c:v>2.3382300675400436</c:v>
                  </c:pt>
                  <c:pt idx="1">
                    <c:v>2.3908110929916724</c:v>
                  </c:pt>
                  <c:pt idx="2">
                    <c:v>4.6757221704278127</c:v>
                  </c:pt>
                  <c:pt idx="3">
                    <c:v>1.6081240788680833</c:v>
                  </c:pt>
                  <c:pt idx="4">
                    <c:v>1.1552225575503927</c:v>
                  </c:pt>
                  <c:pt idx="5">
                    <c:v>1.5414184828854682</c:v>
                  </c:pt>
                  <c:pt idx="6">
                    <c:v>0.4118772280214914</c:v>
                  </c:pt>
                  <c:pt idx="7">
                    <c:v>1.5054118030002297</c:v>
                  </c:pt>
                  <c:pt idx="8">
                    <c:v>1.9033886570808864</c:v>
                  </c:pt>
                  <c:pt idx="9">
                    <c:v>1.736547640191185</c:v>
                  </c:pt>
                  <c:pt idx="10">
                    <c:v>1.914442458618262</c:v>
                  </c:pt>
                  <c:pt idx="11">
                    <c:v>2.3972672724544122</c:v>
                  </c:pt>
                  <c:pt idx="12">
                    <c:v>0.95976752059771353</c:v>
                  </c:pt>
                  <c:pt idx="13">
                    <c:v>3.0449343287267472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'Samples_Media_wo cells'!$O$10:$O$23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60</c:v>
                </c:pt>
                <c:pt idx="12">
                  <c:v>90</c:v>
                </c:pt>
                <c:pt idx="13">
                  <c:v>120</c:v>
                </c:pt>
              </c:numCache>
            </c:numRef>
          </c:xVal>
          <c:yVal>
            <c:numRef>
              <c:f>'Samples_Media_w cells'!$Q$8:$Q$21</c:f>
              <c:numCache>
                <c:formatCode>0.0</c:formatCode>
                <c:ptCount val="14"/>
                <c:pt idx="0" formatCode="General">
                  <c:v>44.02258294630002</c:v>
                </c:pt>
                <c:pt idx="1">
                  <c:v>44.018751047811179</c:v>
                </c:pt>
                <c:pt idx="2">
                  <c:v>40.367725674772579</c:v>
                </c:pt>
                <c:pt idx="3">
                  <c:v>41.713144991196721</c:v>
                </c:pt>
                <c:pt idx="4">
                  <c:v>34.349245463097617</c:v>
                </c:pt>
                <c:pt idx="5">
                  <c:v>31.327849103659222</c:v>
                </c:pt>
                <c:pt idx="6">
                  <c:v>25.635960596937824</c:v>
                </c:pt>
                <c:pt idx="7">
                  <c:v>22.591912328704449</c:v>
                </c:pt>
                <c:pt idx="8">
                  <c:v>21.37820670884356</c:v>
                </c:pt>
                <c:pt idx="9">
                  <c:v>18.525146302290132</c:v>
                </c:pt>
                <c:pt idx="10">
                  <c:v>18.010467439221447</c:v>
                </c:pt>
                <c:pt idx="11">
                  <c:v>16.190149055224555</c:v>
                </c:pt>
                <c:pt idx="12">
                  <c:v>12.474582406219128</c:v>
                </c:pt>
                <c:pt idx="13">
                  <c:v>8.9717974186957274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D9D-3447-9E74-FED0D9808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364384"/>
        <c:axId val="439364776"/>
      </c:scatterChart>
      <c:valAx>
        <c:axId val="439364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after MG adition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364776"/>
        <c:crosses val="autoZero"/>
        <c:crossBetween val="midCat"/>
      </c:valAx>
      <c:valAx>
        <c:axId val="439364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MG (uM)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364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Media MG concentration</a:t>
            </a:r>
          </a:p>
        </c:rich>
      </c:tx>
      <c:layout>
        <c:manualLayout>
          <c:xMode val="edge"/>
          <c:yMode val="edge"/>
          <c:x val="0.33679271230185021"/>
          <c:y val="3.53201826705162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4484586199694285E-2"/>
                  <c:y val="0.18266650813302523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5404054470627034E-2"/>
                  <c:y val="-0.12989974964433867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3257107046312671E-3"/>
                  <c:y val="0.16365910056548286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8.0363878997559111E-3"/>
                  <c:y val="-7.287752694171144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8891424653563274E-2"/>
                  <c:y val="6.2286260205256717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2.4813080887567521E-2"/>
                  <c:y val="-7.0765592767540075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4.2411010595062214E-2"/>
                  <c:y val="4.961465516022841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1.6600713690736662E-2"/>
                  <c:y val="-7.9213329464225615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5.0623377791893069E-2"/>
                  <c:y val="7.4957865250284986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1.3902364468920765E-2"/>
                  <c:y val="-5.8093987722511807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cust"/>
            <c:noEndCap val="0"/>
            <c:plus>
              <c:numRef>
                <c:f>'Samples_Media_wo cells'!$Q$10:$Q$23</c:f>
                <c:numCache>
                  <c:formatCode>General</c:formatCode>
                  <c:ptCount val="14"/>
                  <c:pt idx="0">
                    <c:v>2.3382300675400436</c:v>
                  </c:pt>
                  <c:pt idx="1">
                    <c:v>1.6228539563617659</c:v>
                  </c:pt>
                  <c:pt idx="2">
                    <c:v>4.3902503344200952</c:v>
                  </c:pt>
                  <c:pt idx="3">
                    <c:v>0.97896946937309937</c:v>
                  </c:pt>
                  <c:pt idx="4">
                    <c:v>1.7639981492284165</c:v>
                  </c:pt>
                  <c:pt idx="5">
                    <c:v>0.62104235749252268</c:v>
                  </c:pt>
                  <c:pt idx="6">
                    <c:v>2.4773266866303096</c:v>
                  </c:pt>
                  <c:pt idx="7">
                    <c:v>2.3402742287038945</c:v>
                  </c:pt>
                  <c:pt idx="8">
                    <c:v>0.63163999615765187</c:v>
                  </c:pt>
                  <c:pt idx="9">
                    <c:v>1.282323137898929</c:v>
                  </c:pt>
                  <c:pt idx="10">
                    <c:v>1.9172807834939465</c:v>
                  </c:pt>
                  <c:pt idx="11">
                    <c:v>0.20848468188508842</c:v>
                  </c:pt>
                  <c:pt idx="12">
                    <c:v>0.97677793929958645</c:v>
                  </c:pt>
                  <c:pt idx="13">
                    <c:v>1.6189223533680215</c:v>
                  </c:pt>
                </c:numCache>
              </c:numRef>
            </c:plus>
            <c:minus>
              <c:numRef>
                <c:f>'Samples_Media_wo cells'!$Q$10:$Q$23</c:f>
                <c:numCache>
                  <c:formatCode>General</c:formatCode>
                  <c:ptCount val="14"/>
                  <c:pt idx="0">
                    <c:v>2.3382300675400436</c:v>
                  </c:pt>
                  <c:pt idx="1">
                    <c:v>1.6228539563617659</c:v>
                  </c:pt>
                  <c:pt idx="2">
                    <c:v>4.3902503344200952</c:v>
                  </c:pt>
                  <c:pt idx="3">
                    <c:v>0.97896946937309937</c:v>
                  </c:pt>
                  <c:pt idx="4">
                    <c:v>1.7639981492284165</c:v>
                  </c:pt>
                  <c:pt idx="5">
                    <c:v>0.62104235749252268</c:v>
                  </c:pt>
                  <c:pt idx="6">
                    <c:v>2.4773266866303096</c:v>
                  </c:pt>
                  <c:pt idx="7">
                    <c:v>2.3402742287038945</c:v>
                  </c:pt>
                  <c:pt idx="8">
                    <c:v>0.63163999615765187</c:v>
                  </c:pt>
                  <c:pt idx="9">
                    <c:v>1.282323137898929</c:v>
                  </c:pt>
                  <c:pt idx="10">
                    <c:v>1.9172807834939465</c:v>
                  </c:pt>
                  <c:pt idx="11">
                    <c:v>0.20848468188508842</c:v>
                  </c:pt>
                  <c:pt idx="12">
                    <c:v>0.97677793929958645</c:v>
                  </c:pt>
                  <c:pt idx="13">
                    <c:v>1.6189223533680215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'Samples_Media_wo cells'!$O$10:$O$23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60</c:v>
                </c:pt>
                <c:pt idx="12">
                  <c:v>90</c:v>
                </c:pt>
                <c:pt idx="13">
                  <c:v>120</c:v>
                </c:pt>
              </c:numCache>
            </c:numRef>
          </c:xVal>
          <c:yVal>
            <c:numRef>
              <c:f>'Samples_Media_wo cells'!$P$10:$P$23</c:f>
              <c:numCache>
                <c:formatCode>0.0</c:formatCode>
                <c:ptCount val="14"/>
                <c:pt idx="0">
                  <c:v>44.02258294630002</c:v>
                </c:pt>
                <c:pt idx="1">
                  <c:v>46.559059758785089</c:v>
                </c:pt>
                <c:pt idx="2">
                  <c:v>45.659439516616224</c:v>
                </c:pt>
                <c:pt idx="3">
                  <c:v>45.887021053245299</c:v>
                </c:pt>
                <c:pt idx="4">
                  <c:v>42.768231777390291</c:v>
                </c:pt>
                <c:pt idx="5">
                  <c:v>42.947133568496099</c:v>
                </c:pt>
                <c:pt idx="6">
                  <c:v>44.458794314240258</c:v>
                </c:pt>
                <c:pt idx="7">
                  <c:v>41.803916411743899</c:v>
                </c:pt>
                <c:pt idx="8">
                  <c:v>41.725950538999015</c:v>
                </c:pt>
                <c:pt idx="9">
                  <c:v>44.09105421257226</c:v>
                </c:pt>
                <c:pt idx="10">
                  <c:v>37.276876275571077</c:v>
                </c:pt>
                <c:pt idx="11">
                  <c:v>34.997186662903637</c:v>
                </c:pt>
                <c:pt idx="12">
                  <c:v>32.824905301487583</c:v>
                </c:pt>
                <c:pt idx="13">
                  <c:v>30.341681842814324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47F0-B84A-9644-44DCD497B5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365560"/>
        <c:axId val="439365952"/>
      </c:scatterChart>
      <c:valAx>
        <c:axId val="439365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after MG addition (minutes)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365952"/>
        <c:crosses val="autoZero"/>
        <c:crossBetween val="midCat"/>
      </c:valAx>
      <c:valAx>
        <c:axId val="43936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MG (uM)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365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 lactate</a:t>
            </a:r>
          </a:p>
        </c:rich>
      </c:tx>
      <c:layout>
        <c:manualLayout>
          <c:xMode val="edge"/>
          <c:yMode val="edge"/>
          <c:x val="0.49784952453097975"/>
          <c:y val="0.171948988595662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217749084093467"/>
          <c:y val="0.18221679962894607"/>
          <c:w val="0.7729476211447226"/>
          <c:h val="0.68904234277692389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4293379348845476E-3"/>
                  <c:y val="-8.504688699933010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6576027609307312E-2"/>
                  <c:y val="7.289733171371151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3288013804653642E-2"/>
                  <c:y val="-4.859822114247434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4293379348845476E-3"/>
                  <c:y val="0.1032712199277579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7.3822298914742457E-3"/>
                  <c:y val="-6.37851652494975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'D lactate'!$K$22:$K$30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40</c:v>
                </c:pt>
                <c:pt idx="7">
                  <c:v>60</c:v>
                </c:pt>
                <c:pt idx="8">
                  <c:v>120</c:v>
                </c:pt>
              </c:numCache>
            </c:numRef>
          </c:xVal>
          <c:yVal>
            <c:numRef>
              <c:f>'D lactate'!$O$22:$O$30</c:f>
              <c:numCache>
                <c:formatCode>General</c:formatCode>
                <c:ptCount val="9"/>
                <c:pt idx="0">
                  <c:v>2.9231772949922619E-2</c:v>
                </c:pt>
                <c:pt idx="1">
                  <c:v>2.0573187069599576E-2</c:v>
                </c:pt>
                <c:pt idx="2">
                  <c:v>2.2819779578672393E-2</c:v>
                </c:pt>
                <c:pt idx="3">
                  <c:v>8.2772620729198165E-3</c:v>
                </c:pt>
                <c:pt idx="4">
                  <c:v>7.8884912502691321E-2</c:v>
                </c:pt>
                <c:pt idx="5">
                  <c:v>1.4169469549936392E-2</c:v>
                </c:pt>
                <c:pt idx="6">
                  <c:v>-1.8381178184301555E-2</c:v>
                </c:pt>
                <c:pt idx="7">
                  <c:v>1.624164738504434E-3</c:v>
                </c:pt>
                <c:pt idx="8">
                  <c:v>2.2203496090455299E-2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220D-7D43-83B7-4511A8726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6700144"/>
        <c:axId val="436700928"/>
      </c:scatterChart>
      <c:valAx>
        <c:axId val="436700144"/>
        <c:scaling>
          <c:orientation val="minMax"/>
          <c:max val="1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after MG</a:t>
                </a:r>
                <a:r>
                  <a:rPr lang="en-US" baseline="0"/>
                  <a:t> 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700928"/>
        <c:crosses val="autoZero"/>
        <c:crossBetween val="midCat"/>
      </c:valAx>
      <c:valAx>
        <c:axId val="43670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D- lactate g/L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700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Extracellular MG concentration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1174458461106374E-3"/>
                  <c:y val="-4.501750535208975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6.5929304920527648E-2"/>
                  <c:y val="4.306022251069454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cust"/>
            <c:noEndCap val="0"/>
            <c:plus>
              <c:numRef>
                <c:f>'Samples_Media_w cells'!$R$8:$R$21</c:f>
                <c:numCache>
                  <c:formatCode>General</c:formatCode>
                  <c:ptCount val="14"/>
                  <c:pt idx="0">
                    <c:v>2.3382300675400436</c:v>
                  </c:pt>
                  <c:pt idx="1">
                    <c:v>2.3908110929916724</c:v>
                  </c:pt>
                  <c:pt idx="2">
                    <c:v>4.6757221704278127</c:v>
                  </c:pt>
                  <c:pt idx="3">
                    <c:v>1.6081240788680833</c:v>
                  </c:pt>
                  <c:pt idx="4">
                    <c:v>1.1552225575503927</c:v>
                  </c:pt>
                  <c:pt idx="5">
                    <c:v>1.5414184828854682</c:v>
                  </c:pt>
                  <c:pt idx="6">
                    <c:v>0.4118772280214914</c:v>
                  </c:pt>
                  <c:pt idx="7">
                    <c:v>1.5054118030002297</c:v>
                  </c:pt>
                  <c:pt idx="8">
                    <c:v>1.9033886570808864</c:v>
                  </c:pt>
                  <c:pt idx="9">
                    <c:v>1.736547640191185</c:v>
                  </c:pt>
                  <c:pt idx="10">
                    <c:v>1.914442458618262</c:v>
                  </c:pt>
                  <c:pt idx="11">
                    <c:v>2.3972672724544122</c:v>
                  </c:pt>
                  <c:pt idx="12">
                    <c:v>0.95976752059771353</c:v>
                  </c:pt>
                  <c:pt idx="13">
                    <c:v>3.0449343287267472</c:v>
                  </c:pt>
                </c:numCache>
              </c:numRef>
            </c:plus>
            <c:minus>
              <c:numRef>
                <c:f>'Samples_Media_w cells'!$R$8:$R$21</c:f>
                <c:numCache>
                  <c:formatCode>General</c:formatCode>
                  <c:ptCount val="14"/>
                  <c:pt idx="0">
                    <c:v>2.3382300675400436</c:v>
                  </c:pt>
                  <c:pt idx="1">
                    <c:v>2.3908110929916724</c:v>
                  </c:pt>
                  <c:pt idx="2">
                    <c:v>4.6757221704278127</c:v>
                  </c:pt>
                  <c:pt idx="3">
                    <c:v>1.6081240788680833</c:v>
                  </c:pt>
                  <c:pt idx="4">
                    <c:v>1.1552225575503927</c:v>
                  </c:pt>
                  <c:pt idx="5">
                    <c:v>1.5414184828854682</c:v>
                  </c:pt>
                  <c:pt idx="6">
                    <c:v>0.4118772280214914</c:v>
                  </c:pt>
                  <c:pt idx="7">
                    <c:v>1.5054118030002297</c:v>
                  </c:pt>
                  <c:pt idx="8">
                    <c:v>1.9033886570808864</c:v>
                  </c:pt>
                  <c:pt idx="9">
                    <c:v>1.736547640191185</c:v>
                  </c:pt>
                  <c:pt idx="10">
                    <c:v>1.914442458618262</c:v>
                  </c:pt>
                  <c:pt idx="11">
                    <c:v>2.3972672724544122</c:v>
                  </c:pt>
                  <c:pt idx="12">
                    <c:v>0.95976752059771353</c:v>
                  </c:pt>
                  <c:pt idx="13">
                    <c:v>3.0449343287267472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'Samples_Media_wo cells'!$O$10:$O$23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60</c:v>
                </c:pt>
                <c:pt idx="12">
                  <c:v>90</c:v>
                </c:pt>
                <c:pt idx="13">
                  <c:v>120</c:v>
                </c:pt>
              </c:numCache>
            </c:numRef>
          </c:xVal>
          <c:yVal>
            <c:numRef>
              <c:f>'Samples_Media_w cells'!$Q$8:$Q$21</c:f>
              <c:numCache>
                <c:formatCode>0.0</c:formatCode>
                <c:ptCount val="14"/>
                <c:pt idx="0" formatCode="General">
                  <c:v>44.02258294630002</c:v>
                </c:pt>
                <c:pt idx="1">
                  <c:v>44.018751047811179</c:v>
                </c:pt>
                <c:pt idx="2">
                  <c:v>40.367725674772579</c:v>
                </c:pt>
                <c:pt idx="3">
                  <c:v>41.713144991196721</c:v>
                </c:pt>
                <c:pt idx="4">
                  <c:v>34.349245463097617</c:v>
                </c:pt>
                <c:pt idx="5">
                  <c:v>31.327849103659222</c:v>
                </c:pt>
                <c:pt idx="6">
                  <c:v>25.635960596937824</c:v>
                </c:pt>
                <c:pt idx="7">
                  <c:v>22.591912328704449</c:v>
                </c:pt>
                <c:pt idx="8">
                  <c:v>21.37820670884356</c:v>
                </c:pt>
                <c:pt idx="9">
                  <c:v>18.525146302290132</c:v>
                </c:pt>
                <c:pt idx="10">
                  <c:v>18.010467439221447</c:v>
                </c:pt>
                <c:pt idx="11">
                  <c:v>16.190149055224555</c:v>
                </c:pt>
                <c:pt idx="12">
                  <c:v>12.474582406219128</c:v>
                </c:pt>
                <c:pt idx="13">
                  <c:v>8.9717974186957274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D9D-3447-9E74-FED0D9808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366736"/>
        <c:axId val="410153608"/>
      </c:scatterChart>
      <c:valAx>
        <c:axId val="439366736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after MG adition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out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153608"/>
        <c:crosses val="autoZero"/>
        <c:crossBetween val="midCat"/>
        <c:majorUnit val="10"/>
        <c:minorUnit val="1"/>
      </c:valAx>
      <c:valAx>
        <c:axId val="410153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MG (uM)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366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Intracellular</a:t>
            </a:r>
            <a:r>
              <a:rPr lang="en-US" sz="1600" baseline="0" dirty="0"/>
              <a:t> concentration of MG</a:t>
            </a:r>
            <a:endParaRPr lang="en-US" sz="1600" dirty="0"/>
          </a:p>
        </c:rich>
      </c:tx>
      <c:layout>
        <c:manualLayout>
          <c:xMode val="edge"/>
          <c:yMode val="edge"/>
          <c:x val="0.21893143232424137"/>
          <c:y val="4.0792434914189241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Hela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Cells!$Q$16:$Q$20</c:f>
                <c:numCache>
                  <c:formatCode>General</c:formatCode>
                  <c:ptCount val="5"/>
                  <c:pt idx="0">
                    <c:v>25.47157498852215</c:v>
                  </c:pt>
                  <c:pt idx="1">
                    <c:v>32.570452816197815</c:v>
                  </c:pt>
                  <c:pt idx="2">
                    <c:v>79.740377213047566</c:v>
                  </c:pt>
                  <c:pt idx="3">
                    <c:v>72.522109876919671</c:v>
                  </c:pt>
                  <c:pt idx="4">
                    <c:v>38.628319831904875</c:v>
                  </c:pt>
                </c:numCache>
              </c:numRef>
            </c:plus>
            <c:minus>
              <c:numRef>
                <c:f>Cells!$Q$16:$Q$20</c:f>
                <c:numCache>
                  <c:formatCode>General</c:formatCode>
                  <c:ptCount val="5"/>
                  <c:pt idx="0">
                    <c:v>25.47157498852215</c:v>
                  </c:pt>
                  <c:pt idx="1">
                    <c:v>32.570452816197815</c:v>
                  </c:pt>
                  <c:pt idx="2">
                    <c:v>79.740377213047566</c:v>
                  </c:pt>
                  <c:pt idx="3">
                    <c:v>72.522109876919671</c:v>
                  </c:pt>
                  <c:pt idx="4">
                    <c:v>38.628319831904875</c:v>
                  </c:pt>
                </c:numCache>
              </c:numRef>
            </c:minus>
            <c:spPr>
              <a:noFill/>
              <a:ln w="9525">
                <a:solidFill>
                  <a:schemeClr val="accent1"/>
                </a:solidFill>
                <a:round/>
              </a:ln>
              <a:effectLst/>
            </c:spPr>
          </c:errBars>
          <c:cat>
            <c:strRef>
              <c:f>Cells!$N$15:$N$20</c:f>
              <c:strCach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strCache>
            </c:strRef>
          </c:cat>
          <c:val>
            <c:numRef>
              <c:f>Cells!$P$15:$P$20</c:f>
              <c:numCache>
                <c:formatCode>0.00</c:formatCode>
                <c:ptCount val="6"/>
                <c:pt idx="0">
                  <c:v>7.9421953943265393</c:v>
                </c:pt>
                <c:pt idx="1">
                  <c:v>141.6668731132178</c:v>
                </c:pt>
                <c:pt idx="2">
                  <c:v>121.8741245843881</c:v>
                </c:pt>
                <c:pt idx="3">
                  <c:v>225.26126291966307</c:v>
                </c:pt>
                <c:pt idx="4">
                  <c:v>258.29526990841146</c:v>
                </c:pt>
                <c:pt idx="5">
                  <c:v>287.27345119681792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5FC-1248-BB4B-45FBA67EFF50}"/>
            </c:ext>
          </c:extLst>
        </c:ser>
        <c:ser>
          <c:idx val="1"/>
          <c:order val="1"/>
          <c:tx>
            <c:v>Hek293T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Cells!$W$16:$W$20</c:f>
                <c:numCache>
                  <c:formatCode>General</c:formatCode>
                  <c:ptCount val="5"/>
                  <c:pt idx="0">
                    <c:v>62.018049270487758</c:v>
                  </c:pt>
                  <c:pt idx="1">
                    <c:v>11.697830892398137</c:v>
                  </c:pt>
                  <c:pt idx="2">
                    <c:v>29.06239646337772</c:v>
                  </c:pt>
                  <c:pt idx="3">
                    <c:v>18.779587075430289</c:v>
                  </c:pt>
                  <c:pt idx="4">
                    <c:v>16.580836749245488</c:v>
                  </c:pt>
                </c:numCache>
              </c:numRef>
            </c:plus>
            <c:minus>
              <c:numRef>
                <c:f>Cells!$W$16:$W$20</c:f>
                <c:numCache>
                  <c:formatCode>General</c:formatCode>
                  <c:ptCount val="5"/>
                  <c:pt idx="0">
                    <c:v>62.018049270487758</c:v>
                  </c:pt>
                  <c:pt idx="1">
                    <c:v>11.697830892398137</c:v>
                  </c:pt>
                  <c:pt idx="2">
                    <c:v>29.06239646337772</c:v>
                  </c:pt>
                  <c:pt idx="3">
                    <c:v>18.779587075430289</c:v>
                  </c:pt>
                  <c:pt idx="4">
                    <c:v>16.580836749245488</c:v>
                  </c:pt>
                </c:numCache>
              </c:numRef>
            </c:minus>
            <c:spPr>
              <a:noFill/>
              <a:ln w="9525">
                <a:solidFill>
                  <a:schemeClr val="accent2"/>
                </a:solidFill>
                <a:round/>
              </a:ln>
              <a:effectLst/>
            </c:spPr>
          </c:errBars>
          <c:cat>
            <c:strRef>
              <c:f>Cells!$N$15:$N$20</c:f>
              <c:strCach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strCache>
            </c:strRef>
          </c:cat>
          <c:val>
            <c:numRef>
              <c:f>Cells!$V$16:$V$20</c:f>
              <c:numCache>
                <c:formatCode>0.00</c:formatCode>
                <c:ptCount val="5"/>
                <c:pt idx="0">
                  <c:v>94.855530917536541</c:v>
                </c:pt>
                <c:pt idx="1">
                  <c:v>72.6284352067415</c:v>
                </c:pt>
                <c:pt idx="2">
                  <c:v>128.03554965536151</c:v>
                </c:pt>
                <c:pt idx="3">
                  <c:v>93.767073898629334</c:v>
                </c:pt>
                <c:pt idx="4">
                  <c:v>105.83185863091113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5FC-1248-BB4B-45FBA67EFF50}"/>
            </c:ext>
          </c:extLst>
        </c:ser>
        <c:ser>
          <c:idx val="2"/>
          <c:order val="2"/>
          <c:tx>
            <c:v>MCF7</c:v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Cells!$T$16:$T$20</c:f>
                <c:numCache>
                  <c:formatCode>General</c:formatCode>
                  <c:ptCount val="5"/>
                  <c:pt idx="0">
                    <c:v>44.270352730988535</c:v>
                  </c:pt>
                  <c:pt idx="1">
                    <c:v>6.6827407852729204</c:v>
                  </c:pt>
                  <c:pt idx="2">
                    <c:v>22.747950159823397</c:v>
                  </c:pt>
                  <c:pt idx="3">
                    <c:v>5.699931881455317</c:v>
                  </c:pt>
                  <c:pt idx="4">
                    <c:v>24.064444764399919</c:v>
                  </c:pt>
                </c:numCache>
              </c:numRef>
            </c:plus>
            <c:minus>
              <c:numRef>
                <c:f>Cells!$T$16:$T$20</c:f>
                <c:numCache>
                  <c:formatCode>General</c:formatCode>
                  <c:ptCount val="5"/>
                  <c:pt idx="0">
                    <c:v>44.270352730988535</c:v>
                  </c:pt>
                  <c:pt idx="1">
                    <c:v>6.6827407852729204</c:v>
                  </c:pt>
                  <c:pt idx="2">
                    <c:v>22.747950159823397</c:v>
                  </c:pt>
                  <c:pt idx="3">
                    <c:v>5.699931881455317</c:v>
                  </c:pt>
                  <c:pt idx="4">
                    <c:v>24.064444764399919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accent3"/>
                </a:solidFill>
                <a:prstDash val="solid"/>
                <a:miter lim="800000"/>
              </a:ln>
              <a:effectLst/>
            </c:spPr>
          </c:errBars>
          <c:cat>
            <c:strRef>
              <c:f>Cells!$N$15:$N$20</c:f>
              <c:strCach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6</c:v>
                </c:pt>
              </c:strCache>
            </c:strRef>
          </c:cat>
          <c:val>
            <c:numRef>
              <c:f>Cells!$S$16:$S$20</c:f>
              <c:numCache>
                <c:formatCode>0.00</c:formatCode>
                <c:ptCount val="5"/>
                <c:pt idx="0">
                  <c:v>132.23678857408311</c:v>
                </c:pt>
                <c:pt idx="1">
                  <c:v>57.701489054905288</c:v>
                </c:pt>
                <c:pt idx="2">
                  <c:v>101.79718242385484</c:v>
                </c:pt>
                <c:pt idx="3">
                  <c:v>98.228943971784474</c:v>
                </c:pt>
                <c:pt idx="4">
                  <c:v>112.80984561614055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5FC-1248-BB4B-45FBA67EF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0366280"/>
        <c:axId val="300366672"/>
      </c:lineChart>
      <c:catAx>
        <c:axId val="300366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 after MG addition (hours)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366672"/>
        <c:crosses val="autoZero"/>
        <c:auto val="1"/>
        <c:lblAlgn val="ctr"/>
        <c:lblOffset val="100"/>
        <c:noMultiLvlLbl val="0"/>
      </c:catAx>
      <c:valAx>
        <c:axId val="30036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>
                    <a:effectLst/>
                  </a:rPr>
                  <a:t>Methylglyoxal (picomoles/10^6 cells)</a:t>
                </a:r>
                <a:r>
                  <a:rPr lang="en-US" sz="1200" b="1" i="0" u="none" strike="noStrike" baseline="0"/>
                  <a:t> 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3.9271236692963981E-3"/>
              <c:y val="4.086549728067449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366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Extracellular concentration of MG</a:t>
            </a:r>
            <a:endParaRPr lang="de-DE" sz="1400" dirty="0"/>
          </a:p>
        </c:rich>
      </c:tx>
      <c:layout>
        <c:manualLayout>
          <c:xMode val="edge"/>
          <c:yMode val="edge"/>
          <c:x val="0.27502610211580941"/>
          <c:y val="9.78624384238702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701299083891549"/>
          <c:y val="0.10106586043627408"/>
          <c:w val="0.79446344644114153"/>
          <c:h val="0.73021499818262514"/>
        </c:manualLayout>
      </c:layout>
      <c:lineChart>
        <c:grouping val="standard"/>
        <c:varyColors val="0"/>
        <c:ser>
          <c:idx val="0"/>
          <c:order val="0"/>
          <c:tx>
            <c:strRef>
              <c:f>Media!$K$7</c:f>
              <c:strCache>
                <c:ptCount val="1"/>
                <c:pt idx="0">
                  <c:v>hela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Media!$N$8:$N$14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0.36339791625029755</c:v>
                  </c:pt>
                  <c:pt idx="2">
                    <c:v>0.78675276781384351</c:v>
                  </c:pt>
                  <c:pt idx="3">
                    <c:v>0.25248211308724711</c:v>
                  </c:pt>
                  <c:pt idx="4">
                    <c:v>0.24801817151413333</c:v>
                  </c:pt>
                  <c:pt idx="5">
                    <c:v>0.29512797752961023</c:v>
                  </c:pt>
                  <c:pt idx="6">
                    <c:v>0.4196838813193311</c:v>
                  </c:pt>
                </c:numCache>
              </c:numRef>
            </c:plus>
            <c:minus>
              <c:numRef>
                <c:f>Media!$N$8:$N$14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0.36339791625029755</c:v>
                  </c:pt>
                  <c:pt idx="2">
                    <c:v>0.78675276781384351</c:v>
                  </c:pt>
                  <c:pt idx="3">
                    <c:v>0.25248211308724711</c:v>
                  </c:pt>
                  <c:pt idx="4">
                    <c:v>0.24801817151413333</c:v>
                  </c:pt>
                  <c:pt idx="5">
                    <c:v>0.29512797752961023</c:v>
                  </c:pt>
                  <c:pt idx="6">
                    <c:v>0.4196838813193311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Media!$J$8:$J$14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Media!$K$8:$K$14</c:f>
              <c:numCache>
                <c:formatCode>0.00</c:formatCode>
                <c:ptCount val="7"/>
                <c:pt idx="0">
                  <c:v>21.229024216949234</c:v>
                </c:pt>
                <c:pt idx="1">
                  <c:v>7.6343559326757306</c:v>
                </c:pt>
                <c:pt idx="2">
                  <c:v>6.4546458116161034</c:v>
                </c:pt>
                <c:pt idx="3">
                  <c:v>6.2816542488025391</c:v>
                </c:pt>
                <c:pt idx="4">
                  <c:v>6.6828228616149099</c:v>
                </c:pt>
                <c:pt idx="5">
                  <c:v>7.1494029641845058</c:v>
                </c:pt>
                <c:pt idx="6">
                  <c:v>6.5191330656728788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812-B24E-B4F1-43933B140FC9}"/>
            </c:ext>
          </c:extLst>
        </c:ser>
        <c:ser>
          <c:idx val="1"/>
          <c:order val="1"/>
          <c:tx>
            <c:strRef>
              <c:f>Media!$L$7</c:f>
              <c:strCache>
                <c:ptCount val="1"/>
                <c:pt idx="0">
                  <c:v>hek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Media!$O$8:$O$14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1.037870286391215</c:v>
                  </c:pt>
                  <c:pt idx="2">
                    <c:v>0.26652635245954409</c:v>
                  </c:pt>
                  <c:pt idx="3">
                    <c:v>0.35834234410734311</c:v>
                  </c:pt>
                  <c:pt idx="4">
                    <c:v>0.31439458765461936</c:v>
                  </c:pt>
                  <c:pt idx="5">
                    <c:v>0.39895588588506159</c:v>
                  </c:pt>
                  <c:pt idx="6">
                    <c:v>0.42531585645107201</c:v>
                  </c:pt>
                </c:numCache>
              </c:numRef>
            </c:plus>
            <c:minus>
              <c:numRef>
                <c:f>Media!$O$8:$O$14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1.037870286391215</c:v>
                  </c:pt>
                  <c:pt idx="2">
                    <c:v>0.26652635245954409</c:v>
                  </c:pt>
                  <c:pt idx="3">
                    <c:v>0.35834234410734311</c:v>
                  </c:pt>
                  <c:pt idx="4">
                    <c:v>0.31439458765461936</c:v>
                  </c:pt>
                  <c:pt idx="5">
                    <c:v>0.39895588588506159</c:v>
                  </c:pt>
                  <c:pt idx="6">
                    <c:v>0.42531585645107201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Media!$J$8:$J$14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Media!$L$8:$L$14</c:f>
              <c:numCache>
                <c:formatCode>0.00</c:formatCode>
                <c:ptCount val="7"/>
                <c:pt idx="0">
                  <c:v>21.229024216949234</c:v>
                </c:pt>
                <c:pt idx="1">
                  <c:v>10.752971747971401</c:v>
                </c:pt>
                <c:pt idx="2">
                  <c:v>9.4098499465478653</c:v>
                </c:pt>
                <c:pt idx="3">
                  <c:v>6.6118712743412535</c:v>
                </c:pt>
                <c:pt idx="4">
                  <c:v>6.170937150391171</c:v>
                </c:pt>
                <c:pt idx="5">
                  <c:v>5.1872357429246057</c:v>
                </c:pt>
                <c:pt idx="6">
                  <c:v>4.427338864753839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812-B24E-B4F1-43933B140FC9}"/>
            </c:ext>
          </c:extLst>
        </c:ser>
        <c:ser>
          <c:idx val="2"/>
          <c:order val="2"/>
          <c:tx>
            <c:strRef>
              <c:f>Media!$M$7</c:f>
              <c:strCache>
                <c:ptCount val="1"/>
                <c:pt idx="0">
                  <c:v>mcf7 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Media!$P$8:$P$14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0.94741070825840723</c:v>
                  </c:pt>
                  <c:pt idx="2">
                    <c:v>0.44112569173044336</c:v>
                  </c:pt>
                  <c:pt idx="3">
                    <c:v>0.41088648754622004</c:v>
                  </c:pt>
                  <c:pt idx="4">
                    <c:v>0.63542814636760292</c:v>
                  </c:pt>
                  <c:pt idx="5">
                    <c:v>0.8171701998262304</c:v>
                  </c:pt>
                  <c:pt idx="6">
                    <c:v>0.44382586284069253</c:v>
                  </c:pt>
                </c:numCache>
              </c:numRef>
            </c:plus>
            <c:minus>
              <c:numRef>
                <c:f>Media!$P$8:$P$14</c:f>
                <c:numCache>
                  <c:formatCode>General</c:formatCode>
                  <c:ptCount val="7"/>
                  <c:pt idx="0">
                    <c:v>0.48735416599574732</c:v>
                  </c:pt>
                  <c:pt idx="1">
                    <c:v>0.94741070825840723</c:v>
                  </c:pt>
                  <c:pt idx="2">
                    <c:v>0.44112569173044336</c:v>
                  </c:pt>
                  <c:pt idx="3">
                    <c:v>0.41088648754622004</c:v>
                  </c:pt>
                  <c:pt idx="4">
                    <c:v>0.63542814636760292</c:v>
                  </c:pt>
                  <c:pt idx="5">
                    <c:v>0.8171701998262304</c:v>
                  </c:pt>
                  <c:pt idx="6">
                    <c:v>0.44382586284069253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Media!$J$8:$J$14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Media!$M$8:$M$14</c:f>
              <c:numCache>
                <c:formatCode>0.00</c:formatCode>
                <c:ptCount val="7"/>
                <c:pt idx="0">
                  <c:v>21.229024216949234</c:v>
                </c:pt>
                <c:pt idx="1">
                  <c:v>11.7185484153382</c:v>
                </c:pt>
                <c:pt idx="2">
                  <c:v>10.221318137796386</c:v>
                </c:pt>
                <c:pt idx="3">
                  <c:v>7.7910315767277813</c:v>
                </c:pt>
                <c:pt idx="4">
                  <c:v>6.5217493612479887</c:v>
                </c:pt>
                <c:pt idx="5">
                  <c:v>5.0051380021106686</c:v>
                </c:pt>
                <c:pt idx="6">
                  <c:v>3.6477035276340644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812-B24E-B4F1-43933B140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0367064"/>
        <c:axId val="300367456"/>
      </c:lineChart>
      <c:catAx>
        <c:axId val="300367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after MG addition (min)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367456"/>
        <c:crosses val="autoZero"/>
        <c:auto val="1"/>
        <c:lblAlgn val="ctr"/>
        <c:lblOffset val="100"/>
        <c:noMultiLvlLbl val="0"/>
      </c:catAx>
      <c:valAx>
        <c:axId val="30036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Methylglyoxal (picomoles/10^6 cells) </a:t>
                </a:r>
                <a:endParaRPr lang="de-DE" dirty="0"/>
              </a:p>
            </c:rich>
          </c:tx>
          <c:layout>
            <c:manualLayout>
              <c:xMode val="edge"/>
              <c:yMode val="edge"/>
              <c:x val="1.414790996784566E-2"/>
              <c:y val="2.774291648357901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36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 dirty="0">
                <a:effectLst/>
              </a:rPr>
              <a:t>Extracellular concentration of MG</a:t>
            </a:r>
            <a:endParaRPr lang="de-DE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056217349274572"/>
          <c:y val="3.7002196155683106E-2"/>
          <c:w val="0.78844096347067227"/>
          <c:h val="0.64222522945155769"/>
        </c:manualLayout>
      </c:layout>
      <c:lineChart>
        <c:grouping val="standard"/>
        <c:varyColors val="0"/>
        <c:ser>
          <c:idx val="0"/>
          <c:order val="0"/>
          <c:tx>
            <c:strRef>
              <c:f>Cells!$K$7</c:f>
              <c:strCache>
                <c:ptCount val="1"/>
                <c:pt idx="0">
                  <c:v>hela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Cells!$N$8:$N$14</c:f>
                <c:numCache>
                  <c:formatCode>General</c:formatCode>
                  <c:ptCount val="7"/>
                  <c:pt idx="0">
                    <c:v>0.76586424399379982</c:v>
                  </c:pt>
                  <c:pt idx="1">
                    <c:v>0.7999205875662907</c:v>
                  </c:pt>
                  <c:pt idx="2">
                    <c:v>0.5599374474451011</c:v>
                  </c:pt>
                  <c:pt idx="3">
                    <c:v>1.2790092291231312</c:v>
                  </c:pt>
                  <c:pt idx="4">
                    <c:v>0.46279736949300493</c:v>
                  </c:pt>
                  <c:pt idx="5">
                    <c:v>1.3176867242936758</c:v>
                  </c:pt>
                  <c:pt idx="6">
                    <c:v>0.64385876384571572</c:v>
                  </c:pt>
                </c:numCache>
              </c:numRef>
            </c:plus>
            <c:minus>
              <c:numRef>
                <c:f>Cells!$N$8:$N$14</c:f>
                <c:numCache>
                  <c:formatCode>General</c:formatCode>
                  <c:ptCount val="7"/>
                  <c:pt idx="0">
                    <c:v>0.76586424399379982</c:v>
                  </c:pt>
                  <c:pt idx="1">
                    <c:v>0.7999205875662907</c:v>
                  </c:pt>
                  <c:pt idx="2">
                    <c:v>0.5599374474451011</c:v>
                  </c:pt>
                  <c:pt idx="3">
                    <c:v>1.2790092291231312</c:v>
                  </c:pt>
                  <c:pt idx="4">
                    <c:v>0.46279736949300493</c:v>
                  </c:pt>
                  <c:pt idx="5">
                    <c:v>1.3176867242936758</c:v>
                  </c:pt>
                  <c:pt idx="6">
                    <c:v>0.64385876384571572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Cells!$J$8:$J$14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Cells!$K$8:$K$14</c:f>
              <c:numCache>
                <c:formatCode>0.00</c:formatCode>
                <c:ptCount val="7"/>
                <c:pt idx="0">
                  <c:v>4.4502131808596692</c:v>
                </c:pt>
                <c:pt idx="1">
                  <c:v>13.954550470533581</c:v>
                </c:pt>
                <c:pt idx="2">
                  <c:v>10.456828655330778</c:v>
                </c:pt>
                <c:pt idx="3">
                  <c:v>8.0034478119599495</c:v>
                </c:pt>
                <c:pt idx="4">
                  <c:v>8.1434458982498956</c:v>
                </c:pt>
                <c:pt idx="5">
                  <c:v>8.2308445254346569</c:v>
                </c:pt>
                <c:pt idx="6">
                  <c:v>8.5672448650029072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3EC-6649-8213-A4CF0133BBB8}"/>
            </c:ext>
          </c:extLst>
        </c:ser>
        <c:ser>
          <c:idx val="1"/>
          <c:order val="1"/>
          <c:tx>
            <c:strRef>
              <c:f>Cells!$O$7</c:f>
              <c:strCache>
                <c:ptCount val="1"/>
                <c:pt idx="0">
                  <c:v>HeK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Cells!$O$8:$O$14</c:f>
                <c:numCache>
                  <c:formatCode>General</c:formatCode>
                  <c:ptCount val="7"/>
                  <c:pt idx="0">
                    <c:v>0.7748760150709455</c:v>
                  </c:pt>
                  <c:pt idx="1">
                    <c:v>0.89869048246006777</c:v>
                  </c:pt>
                  <c:pt idx="2">
                    <c:v>1.0317943410321222</c:v>
                  </c:pt>
                  <c:pt idx="3">
                    <c:v>0.69712124684006527</c:v>
                  </c:pt>
                  <c:pt idx="4">
                    <c:v>1.0066925705723107</c:v>
                  </c:pt>
                  <c:pt idx="5">
                    <c:v>0.94411363846431329</c:v>
                  </c:pt>
                  <c:pt idx="6">
                    <c:v>0.7780911540489035</c:v>
                  </c:pt>
                </c:numCache>
              </c:numRef>
            </c:plus>
            <c:minus>
              <c:numRef>
                <c:f>Cells!$O$8:$O$14</c:f>
                <c:numCache>
                  <c:formatCode>General</c:formatCode>
                  <c:ptCount val="7"/>
                  <c:pt idx="0">
                    <c:v>0.7748760150709455</c:v>
                  </c:pt>
                  <c:pt idx="1">
                    <c:v>0.89869048246006777</c:v>
                  </c:pt>
                  <c:pt idx="2">
                    <c:v>1.0317943410321222</c:v>
                  </c:pt>
                  <c:pt idx="3">
                    <c:v>0.69712124684006527</c:v>
                  </c:pt>
                  <c:pt idx="4">
                    <c:v>1.0066925705723107</c:v>
                  </c:pt>
                  <c:pt idx="5">
                    <c:v>0.94411363846431329</c:v>
                  </c:pt>
                  <c:pt idx="6">
                    <c:v>0.7780911540489035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Cells!$J$8:$J$14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Cells!$L$8:$L$14</c:f>
              <c:numCache>
                <c:formatCode>0.00</c:formatCode>
                <c:ptCount val="7"/>
                <c:pt idx="0">
                  <c:v>3.8572358298148131</c:v>
                </c:pt>
                <c:pt idx="1">
                  <c:v>7.5484222165866255</c:v>
                </c:pt>
                <c:pt idx="2">
                  <c:v>4.7879663551017835</c:v>
                </c:pt>
                <c:pt idx="3">
                  <c:v>2.1324835528710011</c:v>
                </c:pt>
                <c:pt idx="4">
                  <c:v>3.9581049463879654</c:v>
                </c:pt>
                <c:pt idx="5">
                  <c:v>4.1042815202470821</c:v>
                </c:pt>
                <c:pt idx="6">
                  <c:v>4.9995825291619589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3EC-6649-8213-A4CF0133BBB8}"/>
            </c:ext>
          </c:extLst>
        </c:ser>
        <c:ser>
          <c:idx val="2"/>
          <c:order val="2"/>
          <c:tx>
            <c:strRef>
              <c:f>Cells!$P$7</c:f>
              <c:strCache>
                <c:ptCount val="1"/>
                <c:pt idx="0">
                  <c:v>MCF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Cells!$P$8:$P$14</c:f>
                <c:numCache>
                  <c:formatCode>General</c:formatCode>
                  <c:ptCount val="7"/>
                  <c:pt idx="0">
                    <c:v>0.98343124109634106</c:v>
                  </c:pt>
                  <c:pt idx="1">
                    <c:v>1.0824003674497431</c:v>
                  </c:pt>
                  <c:pt idx="2">
                    <c:v>1.953203028565778</c:v>
                  </c:pt>
                  <c:pt idx="3">
                    <c:v>1.8014746629581808</c:v>
                  </c:pt>
                  <c:pt idx="4">
                    <c:v>2.2519210208141489</c:v>
                  </c:pt>
                  <c:pt idx="5">
                    <c:v>0.61101633720695447</c:v>
                  </c:pt>
                  <c:pt idx="6">
                    <c:v>2.1484074722022877</c:v>
                  </c:pt>
                </c:numCache>
              </c:numRef>
            </c:plus>
            <c:minus>
              <c:numRef>
                <c:f>Cells!$P$8:$P$14</c:f>
                <c:numCache>
                  <c:formatCode>General</c:formatCode>
                  <c:ptCount val="7"/>
                  <c:pt idx="0">
                    <c:v>0.98343124109634106</c:v>
                  </c:pt>
                  <c:pt idx="1">
                    <c:v>1.0824003674497431</c:v>
                  </c:pt>
                  <c:pt idx="2">
                    <c:v>1.953203028565778</c:v>
                  </c:pt>
                  <c:pt idx="3">
                    <c:v>1.8014746629581808</c:v>
                  </c:pt>
                  <c:pt idx="4">
                    <c:v>2.2519210208141489</c:v>
                  </c:pt>
                  <c:pt idx="5">
                    <c:v>0.61101633720695447</c:v>
                  </c:pt>
                  <c:pt idx="6">
                    <c:v>2.1484074722022877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Cells!$J$8:$J$14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Cells!$M$8:$M$14</c:f>
              <c:numCache>
                <c:formatCode>0.00</c:formatCode>
                <c:ptCount val="7"/>
                <c:pt idx="0">
                  <c:v>4.6268858889622386</c:v>
                </c:pt>
                <c:pt idx="1">
                  <c:v>8.1828614240460116</c:v>
                </c:pt>
                <c:pt idx="2">
                  <c:v>14.429416294213334</c:v>
                </c:pt>
                <c:pt idx="3">
                  <c:v>19.840292296239223</c:v>
                </c:pt>
                <c:pt idx="4">
                  <c:v>18.868793910663332</c:v>
                </c:pt>
                <c:pt idx="5">
                  <c:v>8.3832586573044612</c:v>
                </c:pt>
                <c:pt idx="6">
                  <c:v>5.5287859641141823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3EC-6649-8213-A4CF0133BB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9325320"/>
        <c:axId val="399325712"/>
      </c:lineChart>
      <c:catAx>
        <c:axId val="399325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 after MG addition (min)</a:t>
                </a:r>
              </a:p>
            </c:rich>
          </c:tx>
          <c:layout>
            <c:manualLayout>
              <c:xMode val="edge"/>
              <c:yMode val="edge"/>
              <c:x val="0.33570104011409946"/>
              <c:y val="0.759238302367443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325712"/>
        <c:crosses val="autoZero"/>
        <c:auto val="1"/>
        <c:lblAlgn val="ctr"/>
        <c:lblOffset val="100"/>
        <c:noMultiLvlLbl val="0"/>
      </c:catAx>
      <c:valAx>
        <c:axId val="39932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 dirty="0">
                    <a:effectLst/>
                  </a:rPr>
                  <a:t>Methylglyoxal (picomoles/10^6 cells)</a:t>
                </a:r>
                <a:r>
                  <a:rPr lang="en-US" sz="1200" b="1" i="0" u="none" strike="noStrike" baseline="0" dirty="0"/>
                  <a:t> 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2.670144799448616E-2"/>
              <c:y val="0.171816719569445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325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 sz="1400" dirty="0" smtClean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Intra</a:t>
            </a:r>
            <a:r>
              <a:rPr lang="en-US" sz="1400" b="1" i="0" baseline="0" dirty="0" smtClean="0">
                <a:effectLst/>
              </a:rPr>
              <a:t>cellular </a:t>
            </a:r>
            <a:r>
              <a:rPr lang="en-US" sz="1400" b="1" i="0" baseline="0" dirty="0">
                <a:effectLst/>
              </a:rPr>
              <a:t>concentration of MG</a:t>
            </a:r>
            <a:endParaRPr lang="de-DE" sz="14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9026966490145201E-2"/>
          <c:y val="3.2505794869924769E-2"/>
          <c:w val="0.8864406167666512"/>
          <c:h val="0.64222522945155769"/>
        </c:manualLayout>
      </c:layout>
      <c:lineChart>
        <c:grouping val="standard"/>
        <c:varyColors val="0"/>
        <c:ser>
          <c:idx val="0"/>
          <c:order val="0"/>
          <c:tx>
            <c:strRef>
              <c:f>Cells!$K$7</c:f>
              <c:strCache>
                <c:ptCount val="1"/>
                <c:pt idx="0">
                  <c:v>hela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Cells!$N$8:$N$14</c:f>
                <c:numCache>
                  <c:formatCode>General</c:formatCode>
                  <c:ptCount val="7"/>
                  <c:pt idx="0">
                    <c:v>0.76586424399379982</c:v>
                  </c:pt>
                  <c:pt idx="1">
                    <c:v>0.7999205875662907</c:v>
                  </c:pt>
                  <c:pt idx="2">
                    <c:v>0.5599374474451011</c:v>
                  </c:pt>
                  <c:pt idx="3">
                    <c:v>1.2790092291231312</c:v>
                  </c:pt>
                  <c:pt idx="4">
                    <c:v>0.46279736949300493</c:v>
                  </c:pt>
                  <c:pt idx="5">
                    <c:v>1.3176867242936758</c:v>
                  </c:pt>
                  <c:pt idx="6">
                    <c:v>0.64385876384571572</c:v>
                  </c:pt>
                </c:numCache>
              </c:numRef>
            </c:plus>
            <c:minus>
              <c:numRef>
                <c:f>Cells!$N$8:$N$14</c:f>
                <c:numCache>
                  <c:formatCode>General</c:formatCode>
                  <c:ptCount val="7"/>
                  <c:pt idx="0">
                    <c:v>0.76586424399379982</c:v>
                  </c:pt>
                  <c:pt idx="1">
                    <c:v>0.7999205875662907</c:v>
                  </c:pt>
                  <c:pt idx="2">
                    <c:v>0.5599374474451011</c:v>
                  </c:pt>
                  <c:pt idx="3">
                    <c:v>1.2790092291231312</c:v>
                  </c:pt>
                  <c:pt idx="4">
                    <c:v>0.46279736949300493</c:v>
                  </c:pt>
                  <c:pt idx="5">
                    <c:v>1.3176867242936758</c:v>
                  </c:pt>
                  <c:pt idx="6">
                    <c:v>0.64385876384571572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Cells!$J$8:$J$14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Cells!$K$8:$K$14</c:f>
              <c:numCache>
                <c:formatCode>0.00</c:formatCode>
                <c:ptCount val="7"/>
                <c:pt idx="0">
                  <c:v>4.4502131808596692</c:v>
                </c:pt>
                <c:pt idx="1">
                  <c:v>13.954550470533581</c:v>
                </c:pt>
                <c:pt idx="2">
                  <c:v>10.456828655330778</c:v>
                </c:pt>
                <c:pt idx="3">
                  <c:v>8.0034478119599495</c:v>
                </c:pt>
                <c:pt idx="4">
                  <c:v>8.1434458982498956</c:v>
                </c:pt>
                <c:pt idx="5">
                  <c:v>8.2308445254346569</c:v>
                </c:pt>
                <c:pt idx="6">
                  <c:v>8.5672448650029072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129-9241-B589-1ECFCD8058C3}"/>
            </c:ext>
          </c:extLst>
        </c:ser>
        <c:ser>
          <c:idx val="1"/>
          <c:order val="1"/>
          <c:tx>
            <c:strRef>
              <c:f>Cells!$O$7</c:f>
              <c:strCache>
                <c:ptCount val="1"/>
                <c:pt idx="0">
                  <c:v>HeK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Cells!$O$8:$O$14</c:f>
                <c:numCache>
                  <c:formatCode>General</c:formatCode>
                  <c:ptCount val="7"/>
                  <c:pt idx="0">
                    <c:v>0.7748760150709455</c:v>
                  </c:pt>
                  <c:pt idx="1">
                    <c:v>0.89869048246006777</c:v>
                  </c:pt>
                  <c:pt idx="2">
                    <c:v>1.0317943410321222</c:v>
                  </c:pt>
                  <c:pt idx="3">
                    <c:v>0.69712124684006527</c:v>
                  </c:pt>
                  <c:pt idx="4">
                    <c:v>1.0066925705723107</c:v>
                  </c:pt>
                  <c:pt idx="5">
                    <c:v>0.94411363846431329</c:v>
                  </c:pt>
                  <c:pt idx="6">
                    <c:v>0.7780911540489035</c:v>
                  </c:pt>
                </c:numCache>
              </c:numRef>
            </c:plus>
            <c:minus>
              <c:numRef>
                <c:f>Cells!$O$8:$O$14</c:f>
                <c:numCache>
                  <c:formatCode>General</c:formatCode>
                  <c:ptCount val="7"/>
                  <c:pt idx="0">
                    <c:v>0.7748760150709455</c:v>
                  </c:pt>
                  <c:pt idx="1">
                    <c:v>0.89869048246006777</c:v>
                  </c:pt>
                  <c:pt idx="2">
                    <c:v>1.0317943410321222</c:v>
                  </c:pt>
                  <c:pt idx="3">
                    <c:v>0.69712124684006527</c:v>
                  </c:pt>
                  <c:pt idx="4">
                    <c:v>1.0066925705723107</c:v>
                  </c:pt>
                  <c:pt idx="5">
                    <c:v>0.94411363846431329</c:v>
                  </c:pt>
                  <c:pt idx="6">
                    <c:v>0.7780911540489035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Cells!$J$8:$J$14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Cells!$L$8:$L$14</c:f>
              <c:numCache>
                <c:formatCode>0.00</c:formatCode>
                <c:ptCount val="7"/>
                <c:pt idx="0">
                  <c:v>3.8572358298148131</c:v>
                </c:pt>
                <c:pt idx="1">
                  <c:v>7.5484222165866255</c:v>
                </c:pt>
                <c:pt idx="2">
                  <c:v>4.7879663551017835</c:v>
                </c:pt>
                <c:pt idx="3">
                  <c:v>2.1324835528710011</c:v>
                </c:pt>
                <c:pt idx="4">
                  <c:v>3.9581049463879654</c:v>
                </c:pt>
                <c:pt idx="5">
                  <c:v>4.1042815202470821</c:v>
                </c:pt>
                <c:pt idx="6">
                  <c:v>4.9995825291619589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129-9241-B589-1ECFCD8058C3}"/>
            </c:ext>
          </c:extLst>
        </c:ser>
        <c:ser>
          <c:idx val="2"/>
          <c:order val="2"/>
          <c:tx>
            <c:strRef>
              <c:f>Cells!$P$7</c:f>
              <c:strCache>
                <c:ptCount val="1"/>
                <c:pt idx="0">
                  <c:v>MCF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Cells!$P$8:$P$14</c:f>
                <c:numCache>
                  <c:formatCode>General</c:formatCode>
                  <c:ptCount val="7"/>
                  <c:pt idx="0">
                    <c:v>0.98343124109634106</c:v>
                  </c:pt>
                  <c:pt idx="1">
                    <c:v>1.0824003674497431</c:v>
                  </c:pt>
                  <c:pt idx="2">
                    <c:v>1.953203028565778</c:v>
                  </c:pt>
                  <c:pt idx="3">
                    <c:v>1.8014746629581808</c:v>
                  </c:pt>
                  <c:pt idx="4">
                    <c:v>2.2519210208141489</c:v>
                  </c:pt>
                  <c:pt idx="5">
                    <c:v>0.61101633720695447</c:v>
                  </c:pt>
                  <c:pt idx="6">
                    <c:v>2.1484074722022877</c:v>
                  </c:pt>
                </c:numCache>
              </c:numRef>
            </c:plus>
            <c:minus>
              <c:numRef>
                <c:f>Cells!$P$8:$P$14</c:f>
                <c:numCache>
                  <c:formatCode>General</c:formatCode>
                  <c:ptCount val="7"/>
                  <c:pt idx="0">
                    <c:v>0.98343124109634106</c:v>
                  </c:pt>
                  <c:pt idx="1">
                    <c:v>1.0824003674497431</c:v>
                  </c:pt>
                  <c:pt idx="2">
                    <c:v>1.953203028565778</c:v>
                  </c:pt>
                  <c:pt idx="3">
                    <c:v>1.8014746629581808</c:v>
                  </c:pt>
                  <c:pt idx="4">
                    <c:v>2.2519210208141489</c:v>
                  </c:pt>
                  <c:pt idx="5">
                    <c:v>0.61101633720695447</c:v>
                  </c:pt>
                  <c:pt idx="6">
                    <c:v>2.1484074722022877</c:v>
                  </c:pt>
                </c:numCache>
              </c:numRef>
            </c:minus>
            <c:spPr>
              <a:noFill/>
              <a:ln w="9525">
                <a:solidFill>
                  <a:schemeClr val="tx2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Cells!$J$8:$J$14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90</c:v>
                </c:pt>
                <c:pt idx="6">
                  <c:v>120</c:v>
                </c:pt>
              </c:numCache>
            </c:numRef>
          </c:cat>
          <c:val>
            <c:numRef>
              <c:f>Cells!$M$8:$M$14</c:f>
              <c:numCache>
                <c:formatCode>0.00</c:formatCode>
                <c:ptCount val="7"/>
                <c:pt idx="0">
                  <c:v>4.6268858889622386</c:v>
                </c:pt>
                <c:pt idx="1">
                  <c:v>8.1828614240460116</c:v>
                </c:pt>
                <c:pt idx="2">
                  <c:v>14.429416294213334</c:v>
                </c:pt>
                <c:pt idx="3">
                  <c:v>19.840292296239223</c:v>
                </c:pt>
                <c:pt idx="4">
                  <c:v>18.868793910663332</c:v>
                </c:pt>
                <c:pt idx="5">
                  <c:v>8.3832586573044612</c:v>
                </c:pt>
                <c:pt idx="6">
                  <c:v>5.5287859641141823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129-9241-B589-1ECFCD8058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9326496"/>
        <c:axId val="399326888"/>
      </c:lineChart>
      <c:catAx>
        <c:axId val="399326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 after MG addition (min)</a:t>
                </a:r>
              </a:p>
            </c:rich>
          </c:tx>
          <c:layout>
            <c:manualLayout>
              <c:xMode val="edge"/>
              <c:yMode val="edge"/>
              <c:x val="0.33570104011409946"/>
              <c:y val="0.759238302367443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326888"/>
        <c:crosses val="autoZero"/>
        <c:auto val="1"/>
        <c:lblAlgn val="ctr"/>
        <c:lblOffset val="100"/>
        <c:noMultiLvlLbl val="0"/>
      </c:catAx>
      <c:valAx>
        <c:axId val="399326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 dirty="0">
                    <a:effectLst/>
                  </a:rPr>
                  <a:t>Methylglyoxal (picomoles/10^6 cells)</a:t>
                </a:r>
                <a:r>
                  <a:rPr lang="en-US" sz="1200" b="1" i="0" u="none" strike="noStrike" baseline="0" dirty="0"/>
                  <a:t> 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2.670144799448616E-2"/>
              <c:y val="0.171816719569445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32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 lactate</a:t>
            </a:r>
          </a:p>
        </c:rich>
      </c:tx>
      <c:layout>
        <c:manualLayout>
          <c:xMode val="edge"/>
          <c:yMode val="edge"/>
          <c:x val="0.49784952453097975"/>
          <c:y val="0.171948988595662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217749084093467"/>
          <c:y val="0.18221679962894607"/>
          <c:w val="0.7729476211447226"/>
          <c:h val="0.68904234277692389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 lactate'!$K$22:$K$30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40</c:v>
                </c:pt>
                <c:pt idx="7">
                  <c:v>60</c:v>
                </c:pt>
                <c:pt idx="8">
                  <c:v>120</c:v>
                </c:pt>
              </c:numCache>
            </c:numRef>
          </c:xVal>
          <c:yVal>
            <c:numRef>
              <c:f>'D lactate'!$O$22:$O$30</c:f>
              <c:numCache>
                <c:formatCode>General</c:formatCode>
                <c:ptCount val="9"/>
                <c:pt idx="0">
                  <c:v>2.9231772949922619E-2</c:v>
                </c:pt>
                <c:pt idx="1">
                  <c:v>2.0573187069599576E-2</c:v>
                </c:pt>
                <c:pt idx="2">
                  <c:v>2.2819779578672393E-2</c:v>
                </c:pt>
                <c:pt idx="3">
                  <c:v>8.2772620729198165E-3</c:v>
                </c:pt>
                <c:pt idx="4">
                  <c:v>7.8884912502691321E-2</c:v>
                </c:pt>
                <c:pt idx="5">
                  <c:v>1.4169469549936392E-2</c:v>
                </c:pt>
                <c:pt idx="6">
                  <c:v>-1.8381178184301555E-2</c:v>
                </c:pt>
                <c:pt idx="7">
                  <c:v>1.624164738504434E-3</c:v>
                </c:pt>
                <c:pt idx="8">
                  <c:v>2.2203496090455299E-2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220D-7D43-83B7-4511A8726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4234136"/>
        <c:axId val="444234528"/>
      </c:scatterChart>
      <c:valAx>
        <c:axId val="444234136"/>
        <c:scaling>
          <c:orientation val="minMax"/>
          <c:max val="1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after MG</a:t>
                </a:r>
                <a:r>
                  <a:rPr lang="en-US" baseline="0"/>
                  <a:t> 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234528"/>
        <c:crosses val="autoZero"/>
        <c:crossBetween val="midCat"/>
      </c:valAx>
      <c:valAx>
        <c:axId val="44423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D- lactate g/L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234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Intracellular concentration of MG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64135706403233"/>
          <c:y val="0.17688849741934445"/>
          <c:w val="0.8431393283314893"/>
          <c:h val="0.58475918357116896"/>
        </c:manualLayout>
      </c:layout>
      <c:scatterChart>
        <c:scatterStyle val="line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Samples_Cells!$Q$10:$Q$23</c:f>
                <c:numCache>
                  <c:formatCode>General</c:formatCode>
                  <c:ptCount val="14"/>
                  <c:pt idx="0">
                    <c:v>11.366674456775765</c:v>
                  </c:pt>
                  <c:pt idx="1">
                    <c:v>12.456569686395891</c:v>
                  </c:pt>
                  <c:pt idx="2">
                    <c:v>11.957818733588994</c:v>
                  </c:pt>
                  <c:pt idx="3">
                    <c:v>39.271560590566054</c:v>
                  </c:pt>
                  <c:pt idx="4">
                    <c:v>18.080784079255178</c:v>
                  </c:pt>
                  <c:pt idx="5">
                    <c:v>45.289920703705754</c:v>
                  </c:pt>
                  <c:pt idx="6">
                    <c:v>39.588438622990267</c:v>
                  </c:pt>
                  <c:pt idx="7">
                    <c:v>37.290567974755142</c:v>
                  </c:pt>
                  <c:pt idx="8">
                    <c:v>40.121698292522126</c:v>
                  </c:pt>
                  <c:pt idx="9">
                    <c:v>49.91641991426863</c:v>
                  </c:pt>
                  <c:pt idx="10">
                    <c:v>78.263459143448543</c:v>
                  </c:pt>
                  <c:pt idx="11">
                    <c:v>57.705719766889906</c:v>
                  </c:pt>
                  <c:pt idx="12">
                    <c:v>34.64936720409861</c:v>
                  </c:pt>
                  <c:pt idx="13">
                    <c:v>30.651492177615189</c:v>
                  </c:pt>
                </c:numCache>
              </c:numRef>
            </c:plus>
            <c:minus>
              <c:numRef>
                <c:f>Samples_Cells!$Q$10:$Q$23</c:f>
                <c:numCache>
                  <c:formatCode>General</c:formatCode>
                  <c:ptCount val="14"/>
                  <c:pt idx="0">
                    <c:v>11.366674456775765</c:v>
                  </c:pt>
                  <c:pt idx="1">
                    <c:v>12.456569686395891</c:v>
                  </c:pt>
                  <c:pt idx="2">
                    <c:v>11.957818733588994</c:v>
                  </c:pt>
                  <c:pt idx="3">
                    <c:v>39.271560590566054</c:v>
                  </c:pt>
                  <c:pt idx="4">
                    <c:v>18.080784079255178</c:v>
                  </c:pt>
                  <c:pt idx="5">
                    <c:v>45.289920703705754</c:v>
                  </c:pt>
                  <c:pt idx="6">
                    <c:v>39.588438622990267</c:v>
                  </c:pt>
                  <c:pt idx="7">
                    <c:v>37.290567974755142</c:v>
                  </c:pt>
                  <c:pt idx="8">
                    <c:v>40.121698292522126</c:v>
                  </c:pt>
                  <c:pt idx="9">
                    <c:v>49.91641991426863</c:v>
                  </c:pt>
                  <c:pt idx="10">
                    <c:v>78.263459143448543</c:v>
                  </c:pt>
                  <c:pt idx="11">
                    <c:v>57.705719766889906</c:v>
                  </c:pt>
                  <c:pt idx="12">
                    <c:v>34.64936720409861</c:v>
                  </c:pt>
                  <c:pt idx="13">
                    <c:v>30.651492177615189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'Samples_Media_wo cells'!$O$10:$O$23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60</c:v>
                </c:pt>
                <c:pt idx="12">
                  <c:v>90</c:v>
                </c:pt>
                <c:pt idx="13">
                  <c:v>120</c:v>
                </c:pt>
              </c:numCache>
            </c:numRef>
          </c:xVal>
          <c:yVal>
            <c:numRef>
              <c:f>Samples_Cells!$P$10:$P$23</c:f>
              <c:numCache>
                <c:formatCode>0.0</c:formatCode>
                <c:ptCount val="14"/>
                <c:pt idx="0">
                  <c:v>42.625872024128654</c:v>
                </c:pt>
                <c:pt idx="1">
                  <c:v>87.587707969710323</c:v>
                </c:pt>
                <c:pt idx="2">
                  <c:v>101.76395015753299</c:v>
                </c:pt>
                <c:pt idx="3">
                  <c:v>176.35190505546313</c:v>
                </c:pt>
                <c:pt idx="4">
                  <c:v>193.66075110731424</c:v>
                </c:pt>
                <c:pt idx="5">
                  <c:v>174.78792592449</c:v>
                </c:pt>
                <c:pt idx="6">
                  <c:v>257.00613764179872</c:v>
                </c:pt>
                <c:pt idx="7">
                  <c:v>310.59854389668044</c:v>
                </c:pt>
                <c:pt idx="8">
                  <c:v>317.656646632172</c:v>
                </c:pt>
                <c:pt idx="9">
                  <c:v>475.62391130347919</c:v>
                </c:pt>
                <c:pt idx="10">
                  <c:v>497.66630315415631</c:v>
                </c:pt>
                <c:pt idx="11">
                  <c:v>582.27058429352485</c:v>
                </c:pt>
                <c:pt idx="12">
                  <c:v>496.0597795053888</c:v>
                </c:pt>
                <c:pt idx="13">
                  <c:v>208.23033585414905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458-CC42-ABC7-A9C922378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4235312"/>
        <c:axId val="621198664"/>
      </c:scatterChart>
      <c:valAx>
        <c:axId val="444235312"/>
        <c:scaling>
          <c:orientation val="minMax"/>
          <c:max val="1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after MG adition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198664"/>
        <c:crosses val="autoZero"/>
        <c:crossBetween val="midCat"/>
      </c:valAx>
      <c:valAx>
        <c:axId val="621198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MG(picomoles/10^6 cells)</a:t>
                </a:r>
              </a:p>
            </c:rich>
          </c:tx>
          <c:layout>
            <c:manualLayout>
              <c:xMode val="edge"/>
              <c:yMode val="edge"/>
              <c:x val="1.4367816091954023E-3"/>
              <c:y val="0.297086089238845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235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Media MG concentration</a:t>
            </a:r>
          </a:p>
        </c:rich>
      </c:tx>
      <c:layout>
        <c:manualLayout>
          <c:xMode val="edge"/>
          <c:yMode val="edge"/>
          <c:x val="0.33679271230185021"/>
          <c:y val="3.53201826705162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'Samples_Media_wo cells'!$Q$10:$Q$23</c:f>
                <c:numCache>
                  <c:formatCode>General</c:formatCode>
                  <c:ptCount val="14"/>
                  <c:pt idx="0">
                    <c:v>2.3382300675400436</c:v>
                  </c:pt>
                  <c:pt idx="1">
                    <c:v>1.6228539563617659</c:v>
                  </c:pt>
                  <c:pt idx="2">
                    <c:v>4.3902503344200952</c:v>
                  </c:pt>
                  <c:pt idx="3">
                    <c:v>0.97896946937309937</c:v>
                  </c:pt>
                  <c:pt idx="4">
                    <c:v>1.7639981492284165</c:v>
                  </c:pt>
                  <c:pt idx="5">
                    <c:v>0.62104235749252268</c:v>
                  </c:pt>
                  <c:pt idx="6">
                    <c:v>2.4773266866303096</c:v>
                  </c:pt>
                  <c:pt idx="7">
                    <c:v>2.3402742287038945</c:v>
                  </c:pt>
                  <c:pt idx="8">
                    <c:v>0.63163999615765187</c:v>
                  </c:pt>
                  <c:pt idx="9">
                    <c:v>1.282323137898929</c:v>
                  </c:pt>
                  <c:pt idx="10">
                    <c:v>1.9172807834939465</c:v>
                  </c:pt>
                  <c:pt idx="11">
                    <c:v>0.20848468188508842</c:v>
                  </c:pt>
                  <c:pt idx="12">
                    <c:v>0.97677793929958645</c:v>
                  </c:pt>
                  <c:pt idx="13">
                    <c:v>1.6189223533680215</c:v>
                  </c:pt>
                </c:numCache>
              </c:numRef>
            </c:plus>
            <c:minus>
              <c:numRef>
                <c:f>'Samples_Media_wo cells'!$Q$10:$Q$23</c:f>
                <c:numCache>
                  <c:formatCode>General</c:formatCode>
                  <c:ptCount val="14"/>
                  <c:pt idx="0">
                    <c:v>2.3382300675400436</c:v>
                  </c:pt>
                  <c:pt idx="1">
                    <c:v>1.6228539563617659</c:v>
                  </c:pt>
                  <c:pt idx="2">
                    <c:v>4.3902503344200952</c:v>
                  </c:pt>
                  <c:pt idx="3">
                    <c:v>0.97896946937309937</c:v>
                  </c:pt>
                  <c:pt idx="4">
                    <c:v>1.7639981492284165</c:v>
                  </c:pt>
                  <c:pt idx="5">
                    <c:v>0.62104235749252268</c:v>
                  </c:pt>
                  <c:pt idx="6">
                    <c:v>2.4773266866303096</c:v>
                  </c:pt>
                  <c:pt idx="7">
                    <c:v>2.3402742287038945</c:v>
                  </c:pt>
                  <c:pt idx="8">
                    <c:v>0.63163999615765187</c:v>
                  </c:pt>
                  <c:pt idx="9">
                    <c:v>1.282323137898929</c:v>
                  </c:pt>
                  <c:pt idx="10">
                    <c:v>1.9172807834939465</c:v>
                  </c:pt>
                  <c:pt idx="11">
                    <c:v>0.20848468188508842</c:v>
                  </c:pt>
                  <c:pt idx="12">
                    <c:v>0.97677793929958645</c:v>
                  </c:pt>
                  <c:pt idx="13">
                    <c:v>1.6189223533680215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'Samples_Media_wo cells'!$O$10:$O$23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60</c:v>
                </c:pt>
                <c:pt idx="12">
                  <c:v>90</c:v>
                </c:pt>
                <c:pt idx="13">
                  <c:v>120</c:v>
                </c:pt>
              </c:numCache>
            </c:numRef>
          </c:xVal>
          <c:yVal>
            <c:numRef>
              <c:f>'Samples_Media_wo cells'!$P$10:$P$23</c:f>
              <c:numCache>
                <c:formatCode>0.0</c:formatCode>
                <c:ptCount val="14"/>
                <c:pt idx="0">
                  <c:v>44.02258294630002</c:v>
                </c:pt>
                <c:pt idx="1">
                  <c:v>46.559059758785089</c:v>
                </c:pt>
                <c:pt idx="2">
                  <c:v>45.659439516616224</c:v>
                </c:pt>
                <c:pt idx="3">
                  <c:v>45.887021053245299</c:v>
                </c:pt>
                <c:pt idx="4">
                  <c:v>42.768231777390291</c:v>
                </c:pt>
                <c:pt idx="5">
                  <c:v>42.947133568496099</c:v>
                </c:pt>
                <c:pt idx="6">
                  <c:v>44.458794314240258</c:v>
                </c:pt>
                <c:pt idx="7">
                  <c:v>41.803916411743899</c:v>
                </c:pt>
                <c:pt idx="8">
                  <c:v>41.725950538999015</c:v>
                </c:pt>
                <c:pt idx="9">
                  <c:v>44.09105421257226</c:v>
                </c:pt>
                <c:pt idx="10">
                  <c:v>37.276876275571077</c:v>
                </c:pt>
                <c:pt idx="11">
                  <c:v>34.997186662903637</c:v>
                </c:pt>
                <c:pt idx="12">
                  <c:v>32.824905301487583</c:v>
                </c:pt>
                <c:pt idx="13">
                  <c:v>30.341681842814324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47F0-B84A-9644-44DCD497B5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1199448"/>
        <c:axId val="621199840"/>
      </c:scatterChart>
      <c:valAx>
        <c:axId val="621199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after MG addition (minutes)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199840"/>
        <c:crosses val="autoZero"/>
        <c:crossBetween val="midCat"/>
      </c:valAx>
      <c:valAx>
        <c:axId val="62119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MG (uM)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199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Intracellular concentration of MG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Samples_Cells!$Q$10:$Q$23</c:f>
                <c:numCache>
                  <c:formatCode>General</c:formatCode>
                  <c:ptCount val="14"/>
                  <c:pt idx="0">
                    <c:v>11.366674456775765</c:v>
                  </c:pt>
                  <c:pt idx="1">
                    <c:v>12.456569686395891</c:v>
                  </c:pt>
                  <c:pt idx="2">
                    <c:v>11.957818733588994</c:v>
                  </c:pt>
                  <c:pt idx="3">
                    <c:v>39.271560590566054</c:v>
                  </c:pt>
                  <c:pt idx="4">
                    <c:v>18.080784079255178</c:v>
                  </c:pt>
                  <c:pt idx="5">
                    <c:v>45.289920703705754</c:v>
                  </c:pt>
                  <c:pt idx="6">
                    <c:v>39.588438622990267</c:v>
                  </c:pt>
                  <c:pt idx="7">
                    <c:v>37.290567974755142</c:v>
                  </c:pt>
                  <c:pt idx="8">
                    <c:v>40.121698292522126</c:v>
                  </c:pt>
                  <c:pt idx="9">
                    <c:v>49.91641991426863</c:v>
                  </c:pt>
                  <c:pt idx="10">
                    <c:v>78.263459143448543</c:v>
                  </c:pt>
                  <c:pt idx="11">
                    <c:v>57.705719766889906</c:v>
                  </c:pt>
                  <c:pt idx="12">
                    <c:v>34.64936720409861</c:v>
                  </c:pt>
                  <c:pt idx="13">
                    <c:v>30.651492177615189</c:v>
                  </c:pt>
                </c:numCache>
              </c:numRef>
            </c:plus>
            <c:minus>
              <c:numRef>
                <c:f>Samples_Cells!$Q$10:$Q$23</c:f>
                <c:numCache>
                  <c:formatCode>General</c:formatCode>
                  <c:ptCount val="14"/>
                  <c:pt idx="0">
                    <c:v>11.366674456775765</c:v>
                  </c:pt>
                  <c:pt idx="1">
                    <c:v>12.456569686395891</c:v>
                  </c:pt>
                  <c:pt idx="2">
                    <c:v>11.957818733588994</c:v>
                  </c:pt>
                  <c:pt idx="3">
                    <c:v>39.271560590566054</c:v>
                  </c:pt>
                  <c:pt idx="4">
                    <c:v>18.080784079255178</c:v>
                  </c:pt>
                  <c:pt idx="5">
                    <c:v>45.289920703705754</c:v>
                  </c:pt>
                  <c:pt idx="6">
                    <c:v>39.588438622990267</c:v>
                  </c:pt>
                  <c:pt idx="7">
                    <c:v>37.290567974755142</c:v>
                  </c:pt>
                  <c:pt idx="8">
                    <c:v>40.121698292522126</c:v>
                  </c:pt>
                  <c:pt idx="9">
                    <c:v>49.91641991426863</c:v>
                  </c:pt>
                  <c:pt idx="10">
                    <c:v>78.263459143448543</c:v>
                  </c:pt>
                  <c:pt idx="11">
                    <c:v>57.705719766889906</c:v>
                  </c:pt>
                  <c:pt idx="12">
                    <c:v>34.64936720409861</c:v>
                  </c:pt>
                  <c:pt idx="13">
                    <c:v>30.651492177615189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'Samples_Media_wo cells'!$O$10:$O$23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60</c:v>
                </c:pt>
                <c:pt idx="12">
                  <c:v>90</c:v>
                </c:pt>
                <c:pt idx="13">
                  <c:v>120</c:v>
                </c:pt>
              </c:numCache>
            </c:numRef>
          </c:xVal>
          <c:yVal>
            <c:numRef>
              <c:f>Samples_Cells!$P$10:$P$23</c:f>
              <c:numCache>
                <c:formatCode>0.0</c:formatCode>
                <c:ptCount val="14"/>
                <c:pt idx="0">
                  <c:v>42.625872024128654</c:v>
                </c:pt>
                <c:pt idx="1">
                  <c:v>87.587707969710323</c:v>
                </c:pt>
                <c:pt idx="2">
                  <c:v>101.76395015753299</c:v>
                </c:pt>
                <c:pt idx="3">
                  <c:v>176.35190505546313</c:v>
                </c:pt>
                <c:pt idx="4">
                  <c:v>193.66075110731424</c:v>
                </c:pt>
                <c:pt idx="5">
                  <c:v>174.78792592449</c:v>
                </c:pt>
                <c:pt idx="6">
                  <c:v>257.00613764179872</c:v>
                </c:pt>
                <c:pt idx="7">
                  <c:v>310.59854389668044</c:v>
                </c:pt>
                <c:pt idx="8">
                  <c:v>317.656646632172</c:v>
                </c:pt>
                <c:pt idx="9">
                  <c:v>475.62391130347919</c:v>
                </c:pt>
                <c:pt idx="10">
                  <c:v>497.66630315415631</c:v>
                </c:pt>
                <c:pt idx="11">
                  <c:v>582.27058429352485</c:v>
                </c:pt>
                <c:pt idx="12">
                  <c:v>496.0597795053888</c:v>
                </c:pt>
                <c:pt idx="13">
                  <c:v>208.23033585414905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458-CC42-ABC7-A9C922378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363208"/>
        <c:axId val="439363600"/>
      </c:scatterChart>
      <c:valAx>
        <c:axId val="439363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after MG adition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363600"/>
        <c:crosses val="autoZero"/>
        <c:crossBetween val="midCat"/>
      </c:valAx>
      <c:valAx>
        <c:axId val="43936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MG(picomoles/10^6 cells)</a:t>
                </a:r>
              </a:p>
            </c:rich>
          </c:tx>
          <c:layout>
            <c:manualLayout>
              <c:xMode val="edge"/>
              <c:yMode val="edge"/>
              <c:x val="1.4367816091954023E-3"/>
              <c:y val="0.297086089238845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363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EB2D45-9DBF-4046-92C8-4AE4811A6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C5CF64C-AE2C-ED46-8E0B-92016DBA8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302604-B58E-EA47-88B9-6086BA6F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31CF7A-9F4B-5C40-BA3D-5529E826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5B5A33-1E75-754D-9422-5AC55038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9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F9530-C1DE-3B43-82B2-4E64199A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8836B26-5A4C-8749-B308-649C41272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15A833-CD6F-3B44-946B-B3F44A3D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CEFED7-11AF-7B49-93EB-A43AB871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AA87EE-1A60-A742-AC55-FD9C5DC1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3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9F10ACE-D17E-8E47-A0F2-0AB6A7CF8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1D5B74-2616-4F4E-8176-5A663EC29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39EB65-D276-3649-87A0-EF29EB26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0A4A58-02CA-CD42-92AE-2A1772E4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D7C525-0EC5-C54A-820F-CB8528F9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2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A74829-F7F4-3447-A4A9-5BBE0585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EE9AA-E6C1-F740-A727-693ABF218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BE50E0-4C3F-8549-B20C-5439CDBD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8FAFD3-3B27-A44C-A25A-E4509074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E9C44E-3C42-424A-95BF-5D99638A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163BE3-1DD0-FD48-9340-8BB8AA6D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C6EB1D-B60D-4249-976D-008421570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54127D-60EA-0047-8DDE-E796C3F8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12F6F8-EDD9-AF4C-B328-05869255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D174E7-26C7-7B44-9562-E3C3D174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3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912474-DFB8-4340-8464-6A7F8744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B666D9-EAF0-F34E-9485-B6EDB3368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B2674B-44E5-F94C-968D-90F18BE89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FA71FFD-50C2-D140-BC6E-4299A449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C84593-EF82-7E45-8970-26503AA0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6FA20A-AE60-1A45-86DB-0D488DA6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0E5D85-7A5B-BE4E-A05D-B6C92C77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FD9859-FA42-CE44-8F17-B3EB507EE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ED0CDE-1C2C-1942-8A20-790039B51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E73902-8514-B34E-8909-CE099FBA4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F920C7E-4D79-7845-A3D8-4BF407B53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CA5D7BB-6C1F-8E4D-AC3C-A80BA235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B3A728B-5EFB-0747-834A-2DBB9791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979B466-FD86-9A46-8163-3CAE3F96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FE6EF1-1BED-B444-A385-330BE0B8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F88034A-0182-C247-A69F-70EDE918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E24B49-31CA-9F47-8A06-0B71696E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9D3999-BE85-4441-B43A-BA66AC51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3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FED94A3-32EC-2E4D-A367-0C0E88DE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4F79C64-E802-A441-8179-64F63FD7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C11A52-A96C-6B48-89F3-B16EA5C2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9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BB1C17-9754-F144-AAFB-43C54212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75A58B-F21E-EA40-8F5C-245A165D6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B48CFE6-2CD4-1547-922B-B8A21E450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086662-E976-FE4A-BC4C-DD1A38C0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31A8FC-838F-9240-9DFE-43755289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56158E-940F-1C48-868B-296B60E1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DBDFF6-7CCB-B649-A9A2-CD12C1BD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149EA5A-44BB-CA40-8CE0-C4051800B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CC2249-3A11-104F-8293-3C059E2D1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AAA84F-98F4-6E41-BD07-04CB5C7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BD-F9B0-1D48-AC47-277ECFD0DA5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D982BF-8DFA-8548-AD08-4604A226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A5AD6E-19BD-3645-9D84-6C50C650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6F5447D-0F1B-0B47-A663-A942B853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A2764F-731E-9C40-803D-C9585A963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0CB180-2109-1642-B961-0920AEC0B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D9ABD-F9B0-1D48-AC47-277ECFD0DA5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489D44-C862-DC42-8AED-7565BCEC1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1FE7AE-3031-0342-9B76-1B72A65BE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F29A-89FC-9441-961F-B4A802D9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4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54C058-5612-454E-8FD5-B7536E539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CONCENTRATION OF MGO TO USE</a:t>
            </a:r>
          </a:p>
        </p:txBody>
      </p:sp>
    </p:spTree>
    <p:extLst>
      <p:ext uri="{BB962C8B-B14F-4D97-AF65-F5344CB8AC3E}">
        <p14:creationId xmlns:p14="http://schemas.microsoft.com/office/powerpoint/2010/main" val="259170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xmlns="" id="{4C1AE7F8-38EA-644A-8CE6-8927544244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34154"/>
              </p:ext>
            </p:extLst>
          </p:nvPr>
        </p:nvGraphicFramePr>
        <p:xfrm>
          <a:off x="1573894" y="898777"/>
          <a:ext cx="8601737" cy="4181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946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="" xmlns:a16="http://schemas.microsoft.com/office/drawing/2014/main" id="{E4D1DD2B-6F97-2E4D-A23B-0FA8BAA7CB7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4334" y="13812"/>
          <a:ext cx="11365204" cy="6488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049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5F367E-672B-074D-AE2C-41D744A01B57}"/>
              </a:ext>
            </a:extLst>
          </p:cNvPr>
          <p:cNvSpPr txBox="1"/>
          <p:nvPr/>
        </p:nvSpPr>
        <p:spPr>
          <a:xfrm>
            <a:off x="2864130" y="194252"/>
            <a:ext cx="28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50 </a:t>
            </a:r>
            <a:r>
              <a:rPr lang="en-US" b="1" dirty="0" err="1"/>
              <a:t>uM</a:t>
            </a:r>
            <a:r>
              <a:rPr lang="en-US" b="1" dirty="0"/>
              <a:t>  MG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03C92298-2FF4-574C-B046-04B1F2170D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123721"/>
              </p:ext>
            </p:extLst>
          </p:nvPr>
        </p:nvGraphicFramePr>
        <p:xfrm>
          <a:off x="547031" y="3829076"/>
          <a:ext cx="6042454" cy="3028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xmlns="" id="{384D1A64-846B-544A-8AEC-217B55FC88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518267"/>
              </p:ext>
            </p:extLst>
          </p:nvPr>
        </p:nvGraphicFramePr>
        <p:xfrm>
          <a:off x="547030" y="437588"/>
          <a:ext cx="6042455" cy="320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0E0EE64-ADA4-6644-BFEE-46107E448B2D}"/>
              </a:ext>
            </a:extLst>
          </p:cNvPr>
          <p:cNvSpPr txBox="1"/>
          <p:nvPr/>
        </p:nvSpPr>
        <p:spPr>
          <a:xfrm>
            <a:off x="7567982" y="1487084"/>
            <a:ext cx="390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INCREASE IS TOO HIGH COMPARE WITH THE BASAL MGO STATE  OF THE CELL (30 TIMES MORE)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xmlns="" id="{1A27AAB3-D931-8C41-9C92-97A083145795}"/>
              </a:ext>
            </a:extLst>
          </p:cNvPr>
          <p:cNvSpPr/>
          <p:nvPr/>
        </p:nvSpPr>
        <p:spPr>
          <a:xfrm flipH="1">
            <a:off x="6600985" y="1743265"/>
            <a:ext cx="955497" cy="410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6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98FE864-0576-154A-92F0-20113E49EEC8}"/>
              </a:ext>
            </a:extLst>
          </p:cNvPr>
          <p:cNvSpPr txBox="1"/>
          <p:nvPr/>
        </p:nvSpPr>
        <p:spPr>
          <a:xfrm>
            <a:off x="2317100" y="155966"/>
            <a:ext cx="28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25 </a:t>
            </a:r>
            <a:r>
              <a:rPr lang="en-US" b="1" dirty="0" err="1"/>
              <a:t>uM</a:t>
            </a:r>
            <a:r>
              <a:rPr lang="en-US" b="1" dirty="0"/>
              <a:t>  MG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581C4EF8-F085-E544-A19C-8DF756934A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637772"/>
              </p:ext>
            </p:extLst>
          </p:nvPr>
        </p:nvGraphicFramePr>
        <p:xfrm>
          <a:off x="181232" y="3364925"/>
          <a:ext cx="5770605" cy="3163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7A9013B5-D282-C648-9E3C-697D446B99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239137"/>
              </p:ext>
            </p:extLst>
          </p:nvPr>
        </p:nvGraphicFramePr>
        <p:xfrm>
          <a:off x="0" y="592718"/>
          <a:ext cx="5774374" cy="2824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5013EAF-8D76-854A-BCCE-C16060480CBC}"/>
              </a:ext>
            </a:extLst>
          </p:cNvPr>
          <p:cNvSpPr txBox="1"/>
          <p:nvPr/>
        </p:nvSpPr>
        <p:spPr>
          <a:xfrm>
            <a:off x="7556482" y="1641197"/>
            <a:ext cx="390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MGO INCREASE IS OK, ONLY 3 TIMES THE BASAL MGO OF THE CELL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xmlns="" id="{B1A3D428-CD02-EC4A-A18A-682C7749BD2E}"/>
              </a:ext>
            </a:extLst>
          </p:cNvPr>
          <p:cNvSpPr/>
          <p:nvPr/>
        </p:nvSpPr>
        <p:spPr>
          <a:xfrm flipH="1">
            <a:off x="6600985" y="1743265"/>
            <a:ext cx="955497" cy="410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6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54C058-5612-454E-8FD5-B7536E539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969" y="842480"/>
            <a:ext cx="9144000" cy="2387600"/>
          </a:xfrm>
        </p:spPr>
        <p:txBody>
          <a:bodyPr>
            <a:noAutofit/>
          </a:bodyPr>
          <a:lstStyle/>
          <a:p>
            <a:r>
              <a:rPr lang="en-US" sz="3600" b="1" dirty="0"/>
              <a:t>WHEN THE INTRACELLULAR MGO PEAK IS REACHED?</a:t>
            </a:r>
            <a:br>
              <a:rPr lang="en-US" sz="3600" b="1" dirty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IS IT REACHED AT 15 MIN AFTER MGO ADDITION OR BEFORE?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C2E914B9-F91D-B741-ACBD-857AEA53785A}"/>
              </a:ext>
            </a:extLst>
          </p:cNvPr>
          <p:cNvSpPr txBox="1">
            <a:spLocks/>
          </p:cNvSpPr>
          <p:nvPr/>
        </p:nvSpPr>
        <p:spPr>
          <a:xfrm>
            <a:off x="1707222" y="355562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THE D-LACTATE IS THE FINAL PRODUCT OF MGO DETOXIFICATION BY GLYOXALASE PATHWAY AND WAS USE AS AN INDERECT MEASURE OF MGO INCREASE. </a:t>
            </a:r>
          </a:p>
          <a:p>
            <a:endParaRPr lang="en-US" sz="2000" b="1" dirty="0"/>
          </a:p>
          <a:p>
            <a:r>
              <a:rPr lang="en-US" sz="2000" b="1" dirty="0"/>
              <a:t>AS THE MGO INTRACELLULAR CONCENTRATION WASN’T MEASURED FOR SHORTER TIME POINTS AS 3, 5 AND 10 MIN, THE D LACTATE MEASURED AT THIS TIME POINTS WAS DONE. </a:t>
            </a:r>
          </a:p>
        </p:txBody>
      </p:sp>
    </p:spTree>
    <p:extLst>
      <p:ext uri="{BB962C8B-B14F-4D97-AF65-F5344CB8AC3E}">
        <p14:creationId xmlns:p14="http://schemas.microsoft.com/office/powerpoint/2010/main" val="70544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928B390B-6509-244C-9257-31510E25CC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419110"/>
              </p:ext>
            </p:extLst>
          </p:nvPr>
        </p:nvGraphicFramePr>
        <p:xfrm>
          <a:off x="554804" y="284493"/>
          <a:ext cx="6729871" cy="2824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394B739-4311-B442-BE48-C2A90A807534}"/>
              </a:ext>
            </a:extLst>
          </p:cNvPr>
          <p:cNvSpPr txBox="1"/>
          <p:nvPr/>
        </p:nvSpPr>
        <p:spPr>
          <a:xfrm>
            <a:off x="7648948" y="1354193"/>
            <a:ext cx="390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PREVIOUS DATA INTRACELLULAR MGO CONCENTRATION AFTER 25UM MGO ADDITION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xmlns="" id="{FA92BAD1-ECCD-7543-BE38-6426B3BF290F}"/>
              </a:ext>
            </a:extLst>
          </p:cNvPr>
          <p:cNvSpPr/>
          <p:nvPr/>
        </p:nvSpPr>
        <p:spPr>
          <a:xfrm flipH="1">
            <a:off x="6329179" y="4358879"/>
            <a:ext cx="955497" cy="410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83C43E5-02CC-484F-984B-9ADBBD7DDB31}"/>
              </a:ext>
            </a:extLst>
          </p:cNvPr>
          <p:cNvSpPr txBox="1"/>
          <p:nvPr/>
        </p:nvSpPr>
        <p:spPr>
          <a:xfrm>
            <a:off x="7410931" y="4308181"/>
            <a:ext cx="390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NEW DATA INTRACELLULAR D-LACTATE CONCENTRATION AFTER 25UM MGO ADDITION (SHORTER TIME POINTS)</a:t>
            </a:r>
          </a:p>
          <a:p>
            <a:pPr algn="ctr"/>
            <a:r>
              <a:rPr lang="en-US" b="1" dirty="0"/>
              <a:t>HeLa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xmlns="" id="{EA891FE5-3508-AB45-B47E-EE930D9F5216}"/>
              </a:ext>
            </a:extLst>
          </p:cNvPr>
          <p:cNvSpPr/>
          <p:nvPr/>
        </p:nvSpPr>
        <p:spPr>
          <a:xfrm flipH="1">
            <a:off x="6511315" y="1610375"/>
            <a:ext cx="955497" cy="410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E063B1F-3A3F-1946-8814-96875F94611D}"/>
              </a:ext>
            </a:extLst>
          </p:cNvPr>
          <p:cNvSpPr txBox="1"/>
          <p:nvPr/>
        </p:nvSpPr>
        <p:spPr>
          <a:xfrm>
            <a:off x="7563331" y="5776564"/>
            <a:ext cx="390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 LACTATE PEAK IS REACHED AT 15 MIN SIMILAR WITH THE MGO MEASUREMENT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xmlns="" id="{4C1AE7F8-38EA-644A-8CE6-8927544244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32039"/>
              </p:ext>
            </p:extLst>
          </p:nvPr>
        </p:nvGraphicFramePr>
        <p:xfrm>
          <a:off x="260909" y="2844808"/>
          <a:ext cx="6555527" cy="2585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/>
          <p:cNvSpPr/>
          <p:nvPr/>
        </p:nvSpPr>
        <p:spPr>
          <a:xfrm>
            <a:off x="1588330" y="806920"/>
            <a:ext cx="5089562" cy="5200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xmlns="" id="{6C6F8111-0D3E-7841-9C61-F1BBB24BE2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250634"/>
              </p:ext>
            </p:extLst>
          </p:nvPr>
        </p:nvGraphicFramePr>
        <p:xfrm>
          <a:off x="890389" y="4380116"/>
          <a:ext cx="6052301" cy="2792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3114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xmlns="" id="{FCFAB316-6294-2145-BFC7-E96E93AE62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337905"/>
              </p:ext>
            </p:extLst>
          </p:nvPr>
        </p:nvGraphicFramePr>
        <p:xfrm>
          <a:off x="2382864" y="1782046"/>
          <a:ext cx="7086243" cy="3485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xmlns="" id="{7291704F-CDEE-D143-A287-51AFA7BBF300}"/>
              </a:ext>
            </a:extLst>
          </p:cNvPr>
          <p:cNvSpPr txBox="1">
            <a:spLocks/>
          </p:cNvSpPr>
          <p:nvPr/>
        </p:nvSpPr>
        <p:spPr>
          <a:xfrm>
            <a:off x="1847405" y="339972"/>
            <a:ext cx="9144000" cy="2387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DOES THE MGO REACT WITH THE SERUM AND MEDIA OVER THE TIME?</a:t>
            </a:r>
            <a:br>
              <a:rPr lang="en-US" sz="3600" b="1" dirty="0"/>
            </a:br>
            <a:r>
              <a:rPr lang="en-US" sz="3600" b="1" dirty="0"/>
              <a:t/>
            </a:r>
            <a:br>
              <a:rPr lang="en-US" sz="3600" b="1" dirty="0"/>
            </a:b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0490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7291704F-CDEE-D143-A287-51AFA7BBF300}"/>
              </a:ext>
            </a:extLst>
          </p:cNvPr>
          <p:cNvSpPr txBox="1">
            <a:spLocks/>
          </p:cNvSpPr>
          <p:nvPr/>
        </p:nvSpPr>
        <p:spPr>
          <a:xfrm>
            <a:off x="1781503" y="1476793"/>
            <a:ext cx="9144000" cy="2387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HeLa</a:t>
            </a:r>
          </a:p>
          <a:p>
            <a:r>
              <a:rPr lang="en-US" sz="3600" b="1" dirty="0"/>
              <a:t>25UM MGO</a:t>
            </a:r>
          </a:p>
          <a:p>
            <a:endParaRPr lang="en-US" sz="3600" b="1" dirty="0"/>
          </a:p>
          <a:p>
            <a:r>
              <a:rPr lang="en-US" sz="3600" b="1" dirty="0"/>
              <a:t>Shortest periods of time. </a:t>
            </a:r>
          </a:p>
          <a:p>
            <a:endParaRPr lang="en-US" sz="3600" b="1" dirty="0"/>
          </a:p>
          <a:p>
            <a:r>
              <a:rPr lang="en-US" sz="3600" b="1" dirty="0"/>
              <a:t>FOR EACH 3 POINTS THE MGO WAS ADDED TO THE DMEN+DYALIZED SERUM TO A FINAL CONCENTRATION OF 25UM</a:t>
            </a:r>
            <a:br>
              <a:rPr lang="en-US" sz="3600" b="1" dirty="0"/>
            </a:br>
            <a:r>
              <a:rPr lang="en-US" sz="3600" b="1" dirty="0"/>
              <a:t/>
            </a:r>
            <a:br>
              <a:rPr lang="en-US" sz="3600" b="1" dirty="0"/>
            </a:b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7566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xmlns="" id="{6C6F8111-0D3E-7841-9C61-F1BBB24BE2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82856"/>
              </p:ext>
            </p:extLst>
          </p:nvPr>
        </p:nvGraphicFramePr>
        <p:xfrm>
          <a:off x="756617" y="1159566"/>
          <a:ext cx="5072269" cy="2792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xmlns="" id="{E4D1DD2B-6F97-2E4D-A23B-0FA8BAA7C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240121"/>
              </p:ext>
            </p:extLst>
          </p:nvPr>
        </p:nvGraphicFramePr>
        <p:xfrm>
          <a:off x="6524211" y="3632336"/>
          <a:ext cx="5565913" cy="2961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A5446C-290F-3941-9472-9ECCCACE5E29}"/>
              </a:ext>
            </a:extLst>
          </p:cNvPr>
          <p:cNvSpPr txBox="1"/>
          <p:nvPr/>
        </p:nvSpPr>
        <p:spPr>
          <a:xfrm>
            <a:off x="4404830" y="323850"/>
            <a:ext cx="3943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25UM MG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xmlns="" id="{A41CF3F6-BC3D-E547-B322-8E0695D588EB}"/>
              </a:ext>
            </a:extLst>
          </p:cNvPr>
          <p:cNvSpPr/>
          <p:nvPr/>
        </p:nvSpPr>
        <p:spPr>
          <a:xfrm>
            <a:off x="5282974" y="4836674"/>
            <a:ext cx="955497" cy="410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486C463-A6A6-4C4F-AB59-324F83358D86}"/>
              </a:ext>
            </a:extLst>
          </p:cNvPr>
          <p:cNvSpPr txBox="1"/>
          <p:nvPr/>
        </p:nvSpPr>
        <p:spPr>
          <a:xfrm>
            <a:off x="1196754" y="4767076"/>
            <a:ext cx="3943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MORE MGO THAT THE ONE ADDED 45UM SHOULD BE 25UM.</a:t>
            </a:r>
          </a:p>
          <a:p>
            <a:r>
              <a:rPr lang="en-US" sz="1600" dirty="0"/>
              <a:t>PIPPETING PROBLEMS?</a:t>
            </a:r>
          </a:p>
          <a:p>
            <a:r>
              <a:rPr lang="en-US" sz="1600" dirty="0"/>
              <a:t>DIALIZED SERUM ?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xmlns="" id="{2B9B06ED-EF37-6D47-B993-4E6EF75A22E0}"/>
              </a:ext>
            </a:extLst>
          </p:cNvPr>
          <p:cNvSpPr/>
          <p:nvPr/>
        </p:nvSpPr>
        <p:spPr>
          <a:xfrm flipH="1">
            <a:off x="6238471" y="2350529"/>
            <a:ext cx="955497" cy="410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7C0453A-50C9-C848-80F7-AA0E2DA2F7D2}"/>
              </a:ext>
            </a:extLst>
          </p:cNvPr>
          <p:cNvSpPr txBox="1"/>
          <p:nvPr/>
        </p:nvSpPr>
        <p:spPr>
          <a:xfrm>
            <a:off x="7335492" y="1717910"/>
            <a:ext cx="39433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BASAL INTRACELLULAR MGO CONCENTRATION WAS 10 TIMES HIGHER THAN OTHER EXPERIMENTS AND REACH ALMOST 600 PICOMOLES/10^6.</a:t>
            </a:r>
          </a:p>
          <a:p>
            <a:endParaRPr lang="en-US" sz="1600" dirty="0"/>
          </a:p>
          <a:p>
            <a:r>
              <a:rPr lang="en-US" sz="1600" dirty="0"/>
              <a:t>DYALIZED SERUM?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377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="" xmlns:a16="http://schemas.microsoft.com/office/drawing/2014/main" id="{FCFAB316-6294-2145-BFC7-E96E93AE620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21918" y="331937"/>
          <a:ext cx="10825137" cy="6013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013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CONCENTRATION OF MGO TO USE</vt:lpstr>
      <vt:lpstr>PowerPoint Presentation</vt:lpstr>
      <vt:lpstr>PowerPoint Presentation</vt:lpstr>
      <vt:lpstr>WHEN THE INTRACELLULAR MGO PEAK IS REACHED?  IS IT REACHED AT 15 MIN AFTER MGO ADDITION OR BEFORE?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Tobias Opialla</cp:lastModifiedBy>
  <cp:revision>34</cp:revision>
  <dcterms:created xsi:type="dcterms:W3CDTF">2018-08-12T19:09:43Z</dcterms:created>
  <dcterms:modified xsi:type="dcterms:W3CDTF">2019-03-06T22:14:27Z</dcterms:modified>
</cp:coreProperties>
</file>