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hGlo1%20Telemans%20Lab%20B140%20ju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29-06-18%2520AG%2520Teleman_Fabiola_MG_Cells%2520&amp;%2520Med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hGlo1%20Telemans%20Lab%20B140%20ju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protocols%20and%20results\MG\29-06-18%2520AG%2520Teleman_Fabiola_MG_Cells%2520&amp;%2520Medi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hGlo1%20Telemans%20Lab%20B140%20jun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29-06-18%2520AG%2520Teleman_Fabiola_MG_Cells%2520&amp;%2520Medi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hGlo1%20Telemans%20Lab%20B140%20jun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protocols%20and%20results\MG\29-06-18%2520AG%2520Teleman_Fabiola_MG_Cells%2520&amp;%2520Medi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Extracellular concentration of MG</a:t>
            </a:r>
            <a:endParaRPr lang="de-DE" sz="1600" dirty="0"/>
          </a:p>
        </c:rich>
      </c:tx>
      <c:layout>
        <c:manualLayout>
          <c:xMode val="edge"/>
          <c:yMode val="edge"/>
          <c:x val="0.27722691121641491"/>
          <c:y val="4.5670543383080485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267316293389297"/>
          <c:y val="0.15325780111464818"/>
          <c:w val="0.837326837066107"/>
          <c:h val="0.67802315913926137"/>
        </c:manualLayout>
      </c:layout>
      <c:lineChart>
        <c:grouping val="standard"/>
        <c:varyColors val="0"/>
        <c:ser>
          <c:idx val="0"/>
          <c:order val="0"/>
          <c:tx>
            <c:strRef>
              <c:f>Media!$K$7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Media!$N$8:$N$14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0.36339791625029755</c:v>
                  </c:pt>
                  <c:pt idx="2">
                    <c:v>0.78675276781384351</c:v>
                  </c:pt>
                  <c:pt idx="3">
                    <c:v>0.25248211308724711</c:v>
                  </c:pt>
                  <c:pt idx="4">
                    <c:v>0.24801817151413333</c:v>
                  </c:pt>
                  <c:pt idx="5">
                    <c:v>0.29512797752961023</c:v>
                  </c:pt>
                  <c:pt idx="6">
                    <c:v>0.4196838813193311</c:v>
                  </c:pt>
                </c:numCache>
              </c:numRef>
            </c:plus>
            <c:minus>
              <c:numRef>
                <c:f>Media!$N$8:$N$14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0.36339791625029755</c:v>
                  </c:pt>
                  <c:pt idx="2">
                    <c:v>0.78675276781384351</c:v>
                  </c:pt>
                  <c:pt idx="3">
                    <c:v>0.25248211308724711</c:v>
                  </c:pt>
                  <c:pt idx="4">
                    <c:v>0.24801817151413333</c:v>
                  </c:pt>
                  <c:pt idx="5">
                    <c:v>0.29512797752961023</c:v>
                  </c:pt>
                  <c:pt idx="6">
                    <c:v>0.4196838813193311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Media!$K$8:$K$14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7.6343559326757306</c:v>
                </c:pt>
                <c:pt idx="2">
                  <c:v>6.4546458116161034</c:v>
                </c:pt>
                <c:pt idx="3">
                  <c:v>6.2816542488025391</c:v>
                </c:pt>
                <c:pt idx="4">
                  <c:v>6.6828228616149099</c:v>
                </c:pt>
                <c:pt idx="5">
                  <c:v>7.1494029641845058</c:v>
                </c:pt>
                <c:pt idx="6">
                  <c:v>6.5191330656728788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6B6-0F4F-BDB9-F6A72E7C8045}"/>
            </c:ext>
          </c:extLst>
        </c:ser>
        <c:ser>
          <c:idx val="1"/>
          <c:order val="1"/>
          <c:tx>
            <c:strRef>
              <c:f>Media!$L$7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Media!$O$8:$O$14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1.037870286391215</c:v>
                  </c:pt>
                  <c:pt idx="2">
                    <c:v>0.26652635245954409</c:v>
                  </c:pt>
                  <c:pt idx="3">
                    <c:v>0.35834234410734311</c:v>
                  </c:pt>
                  <c:pt idx="4">
                    <c:v>0.31439458765461936</c:v>
                  </c:pt>
                  <c:pt idx="5">
                    <c:v>0.39895588588506159</c:v>
                  </c:pt>
                  <c:pt idx="6">
                    <c:v>0.42531585645107201</c:v>
                  </c:pt>
                </c:numCache>
              </c:numRef>
            </c:plus>
            <c:minus>
              <c:numRef>
                <c:f>Media!$O$8:$O$14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1.037870286391215</c:v>
                  </c:pt>
                  <c:pt idx="2">
                    <c:v>0.26652635245954409</c:v>
                  </c:pt>
                  <c:pt idx="3">
                    <c:v>0.35834234410734311</c:v>
                  </c:pt>
                  <c:pt idx="4">
                    <c:v>0.31439458765461936</c:v>
                  </c:pt>
                  <c:pt idx="5">
                    <c:v>0.39895588588506159</c:v>
                  </c:pt>
                  <c:pt idx="6">
                    <c:v>0.42531585645107201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Media!$L$8:$L$14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10.752971747971401</c:v>
                </c:pt>
                <c:pt idx="2">
                  <c:v>9.4098499465478653</c:v>
                </c:pt>
                <c:pt idx="3">
                  <c:v>6.6118712743412535</c:v>
                </c:pt>
                <c:pt idx="4">
                  <c:v>6.170937150391171</c:v>
                </c:pt>
                <c:pt idx="5">
                  <c:v>5.1872357429246057</c:v>
                </c:pt>
                <c:pt idx="6">
                  <c:v>4.427338864753839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6B6-0F4F-BDB9-F6A72E7C8045}"/>
            </c:ext>
          </c:extLst>
        </c:ser>
        <c:ser>
          <c:idx val="2"/>
          <c:order val="2"/>
          <c:tx>
            <c:strRef>
              <c:f>Media!$M$7</c:f>
              <c:strCache>
                <c:ptCount val="1"/>
                <c:pt idx="0">
                  <c:v>mcf7 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Media!$P$8:$P$14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0.94741070825840723</c:v>
                  </c:pt>
                  <c:pt idx="2">
                    <c:v>0.44112569173044336</c:v>
                  </c:pt>
                  <c:pt idx="3">
                    <c:v>0.41088648754622004</c:v>
                  </c:pt>
                  <c:pt idx="4">
                    <c:v>0.63542814636760292</c:v>
                  </c:pt>
                  <c:pt idx="5">
                    <c:v>0.8171701998262304</c:v>
                  </c:pt>
                  <c:pt idx="6">
                    <c:v>0.44382586284069253</c:v>
                  </c:pt>
                </c:numCache>
              </c:numRef>
            </c:plus>
            <c:minus>
              <c:numRef>
                <c:f>Media!$P$8:$P$14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0.94741070825840723</c:v>
                  </c:pt>
                  <c:pt idx="2">
                    <c:v>0.44112569173044336</c:v>
                  </c:pt>
                  <c:pt idx="3">
                    <c:v>0.41088648754622004</c:v>
                  </c:pt>
                  <c:pt idx="4">
                    <c:v>0.63542814636760292</c:v>
                  </c:pt>
                  <c:pt idx="5">
                    <c:v>0.8171701998262304</c:v>
                  </c:pt>
                  <c:pt idx="6">
                    <c:v>0.44382586284069253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Media!$M$8:$M$14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11.7185484153382</c:v>
                </c:pt>
                <c:pt idx="2">
                  <c:v>10.221318137796386</c:v>
                </c:pt>
                <c:pt idx="3">
                  <c:v>7.7910315767277813</c:v>
                </c:pt>
                <c:pt idx="4">
                  <c:v>6.5217493612479887</c:v>
                </c:pt>
                <c:pt idx="5">
                  <c:v>5.0051380021106686</c:v>
                </c:pt>
                <c:pt idx="6">
                  <c:v>3.6477035276340644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6B6-0F4F-BDB9-F6A72E7C8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456896"/>
        <c:axId val="145458464"/>
      </c:lineChart>
      <c:catAx>
        <c:axId val="14545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bg2">
                  <a:lumMod val="90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after MG addition (minutes)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0.34998155582706869"/>
              <c:y val="0.680385226960196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458464"/>
        <c:crosses val="autoZero"/>
        <c:auto val="1"/>
        <c:lblAlgn val="ctr"/>
        <c:lblOffset val="100"/>
        <c:noMultiLvlLbl val="0"/>
      </c:catAx>
      <c:valAx>
        <c:axId val="14545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12700">
              <a:solidFill>
                <a:schemeClr val="bg2">
                  <a:lumMod val="90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Methylglyoxal (</a:t>
                </a:r>
                <a:r>
                  <a:rPr lang="en-US" dirty="0" err="1"/>
                  <a:t>uM</a:t>
                </a:r>
                <a:r>
                  <a:rPr lang="en-US" dirty="0"/>
                  <a:t>) 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2.295114637026794E-2"/>
              <c:y val="0.260598799366490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4568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Extracellular concentration of MG</a:t>
            </a:r>
            <a:endParaRPr lang="de-DE" sz="1600" dirty="0">
              <a:effectLst/>
            </a:endParaRPr>
          </a:p>
        </c:rich>
      </c:tx>
      <c:layout>
        <c:manualLayout>
          <c:xMode val="edge"/>
          <c:yMode val="edge"/>
          <c:x val="0.26726770616537365"/>
          <c:y val="7.8882330544294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501753746837325"/>
          <c:y val="9.2710340976637787E-2"/>
          <c:w val="0.86498246253162681"/>
          <c:h val="0.65658816420458976"/>
        </c:manualLayout>
      </c:layout>
      <c:lineChart>
        <c:grouping val="standard"/>
        <c:varyColors val="0"/>
        <c:ser>
          <c:idx val="0"/>
          <c:order val="0"/>
          <c:tx>
            <c:v>Hela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Media!$S$8:$S$13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0.90075312305177979</c:v>
                  </c:pt>
                  <c:pt idx="2">
                    <c:v>1.048965503673283</c:v>
                  </c:pt>
                  <c:pt idx="3">
                    <c:v>0.20766743162223777</c:v>
                  </c:pt>
                  <c:pt idx="4">
                    <c:v>0.24868159672256165</c:v>
                  </c:pt>
                  <c:pt idx="5">
                    <c:v>0.14019855882707932</c:v>
                  </c:pt>
                </c:numCache>
              </c:numRef>
            </c:plus>
            <c:minus>
              <c:numRef>
                <c:f>Media!$S$8:$S$13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0.90075312305177979</c:v>
                  </c:pt>
                  <c:pt idx="2">
                    <c:v>1.048965503673283</c:v>
                  </c:pt>
                  <c:pt idx="3">
                    <c:v>0.20766743162223777</c:v>
                  </c:pt>
                  <c:pt idx="4">
                    <c:v>0.24868159672256165</c:v>
                  </c:pt>
                  <c:pt idx="5">
                    <c:v>0.14019855882707932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Media!$R$8:$R$13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11.763260949365035</c:v>
                </c:pt>
                <c:pt idx="2">
                  <c:v>12.246936864351467</c:v>
                </c:pt>
                <c:pt idx="3">
                  <c:v>10.611467739363361</c:v>
                </c:pt>
                <c:pt idx="4">
                  <c:v>4.6916463856227884</c:v>
                </c:pt>
                <c:pt idx="5">
                  <c:v>8.5668853944617922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326-2D49-BD3F-A2DC63FA2F63}"/>
            </c:ext>
          </c:extLst>
        </c:ser>
        <c:ser>
          <c:idx val="1"/>
          <c:order val="1"/>
          <c:tx>
            <c:v>Hek293T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Media!$Y$8:$Y$13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0.58518180535503905</c:v>
                  </c:pt>
                  <c:pt idx="2">
                    <c:v>0.83653646585106667</c:v>
                  </c:pt>
                  <c:pt idx="3">
                    <c:v>9.5469596688726899E-2</c:v>
                  </c:pt>
                  <c:pt idx="4">
                    <c:v>0.52733755987703046</c:v>
                  </c:pt>
                  <c:pt idx="5">
                    <c:v>0.19472515079739067</c:v>
                  </c:pt>
                </c:numCache>
              </c:numRef>
            </c:plus>
            <c:minus>
              <c:numRef>
                <c:f>Media!$Y$8:$Y$13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0.58518180535503905</c:v>
                  </c:pt>
                  <c:pt idx="2">
                    <c:v>0.83653646585106667</c:v>
                  </c:pt>
                  <c:pt idx="3">
                    <c:v>9.5469596688726899E-2</c:v>
                  </c:pt>
                  <c:pt idx="4">
                    <c:v>0.52733755987703046</c:v>
                  </c:pt>
                  <c:pt idx="5">
                    <c:v>0.19472515079739067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Media!$X$8:$X$13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14.622344032479091</c:v>
                </c:pt>
                <c:pt idx="2">
                  <c:v>7.969979740752148</c:v>
                </c:pt>
                <c:pt idx="3">
                  <c:v>5.9422162941834946</c:v>
                </c:pt>
                <c:pt idx="4">
                  <c:v>5.2070109748317739</c:v>
                </c:pt>
                <c:pt idx="5">
                  <c:v>4.3474683750710472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326-2D49-BD3F-A2DC63FA2F63}"/>
            </c:ext>
          </c:extLst>
        </c:ser>
        <c:ser>
          <c:idx val="2"/>
          <c:order val="2"/>
          <c:tx>
            <c:v>MCF7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Media!$V$8:$V$13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0.63013858099658226</c:v>
                  </c:pt>
                  <c:pt idx="2">
                    <c:v>0.92971852048973824</c:v>
                  </c:pt>
                  <c:pt idx="3">
                    <c:v>0.22942135202189884</c:v>
                  </c:pt>
                  <c:pt idx="4">
                    <c:v>0.52733755987703046</c:v>
                  </c:pt>
                  <c:pt idx="5">
                    <c:v>0.44618521729603411</c:v>
                  </c:pt>
                </c:numCache>
              </c:numRef>
            </c:plus>
            <c:minus>
              <c:numRef>
                <c:f>Media!$V$8:$V$13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0.63013858099658226</c:v>
                  </c:pt>
                  <c:pt idx="2">
                    <c:v>0.92971852048973824</c:v>
                  </c:pt>
                  <c:pt idx="3">
                    <c:v>0.22942135202189884</c:v>
                  </c:pt>
                  <c:pt idx="4">
                    <c:v>0.52733755987703046</c:v>
                  </c:pt>
                  <c:pt idx="5">
                    <c:v>0.44618521729603411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Media!$U$8:$U$13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16.534205266296251</c:v>
                </c:pt>
                <c:pt idx="2">
                  <c:v>8.9295207635679557</c:v>
                </c:pt>
                <c:pt idx="3">
                  <c:v>5.3872926087742279</c:v>
                </c:pt>
                <c:pt idx="4">
                  <c:v>5.2070109748317739</c:v>
                </c:pt>
                <c:pt idx="5">
                  <c:v>4.8641025709758443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326-2D49-BD3F-A2DC63FA2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765336"/>
        <c:axId val="145765728"/>
      </c:lineChart>
      <c:catAx>
        <c:axId val="145765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Time after MG addition (hours)</a:t>
                </a:r>
              </a:p>
            </c:rich>
          </c:tx>
          <c:layout>
            <c:manualLayout>
              <c:xMode val="edge"/>
              <c:yMode val="edge"/>
              <c:x val="0.34599903272586813"/>
              <c:y val="0.14999661489211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765728"/>
        <c:crosses val="autoZero"/>
        <c:auto val="1"/>
        <c:lblAlgn val="ctr"/>
        <c:lblOffset val="100"/>
        <c:noMultiLvlLbl val="0"/>
      </c:catAx>
      <c:valAx>
        <c:axId val="1457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>
                    <a:effectLst/>
                  </a:rPr>
                  <a:t>Methylglyoxal (</a:t>
                </a:r>
                <a:r>
                  <a:rPr lang="en-US" sz="1200" b="1" i="0" u="none" strike="noStrike" baseline="0" dirty="0" err="1">
                    <a:effectLst/>
                  </a:rPr>
                  <a:t>uM</a:t>
                </a:r>
                <a:r>
                  <a:rPr lang="en-US" sz="1200" b="1" i="0" u="none" strike="noStrike" baseline="0" dirty="0">
                    <a:effectLst/>
                  </a:rPr>
                  <a:t>)</a:t>
                </a:r>
                <a:r>
                  <a:rPr lang="en-US" sz="1200" b="1" i="0" u="none" strike="noStrike" baseline="0" dirty="0"/>
                  <a:t> 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"/>
              <c:y val="0.216926408996809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765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Intracellular concentration of MG</a:t>
            </a:r>
            <a:endParaRPr lang="de-DE" sz="1600" dirty="0">
              <a:effectLst/>
            </a:endParaRPr>
          </a:p>
        </c:rich>
      </c:tx>
      <c:layout>
        <c:manualLayout>
          <c:xMode val="edge"/>
          <c:yMode val="edge"/>
          <c:x val="0.2496838618350665"/>
          <c:y val="6.7672987133368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4997660352446859"/>
          <c:y val="0.13155211182141002"/>
          <c:w val="0.85002339647553138"/>
          <c:h val="0.60429652563512282"/>
        </c:manualLayout>
      </c:layout>
      <c:lineChart>
        <c:grouping val="standard"/>
        <c:varyColors val="0"/>
        <c:ser>
          <c:idx val="0"/>
          <c:order val="0"/>
          <c:tx>
            <c:strRef>
              <c:f>Cells!$K$7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plus>
            <c:min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Cells!$K$8:$K$14</c:f>
              <c:numCache>
                <c:formatCode>0.00</c:formatCode>
                <c:ptCount val="7"/>
                <c:pt idx="0">
                  <c:v>4.4502131808596692</c:v>
                </c:pt>
                <c:pt idx="1">
                  <c:v>13.954550470533581</c:v>
                </c:pt>
                <c:pt idx="2">
                  <c:v>10.456828655330778</c:v>
                </c:pt>
                <c:pt idx="3">
                  <c:v>8.0034478119599495</c:v>
                </c:pt>
                <c:pt idx="4">
                  <c:v>8.1434458982498956</c:v>
                </c:pt>
                <c:pt idx="5">
                  <c:v>8.2308445254346569</c:v>
                </c:pt>
                <c:pt idx="6">
                  <c:v>8.5672448650029072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99D-8C4E-97F9-7AB08BDB7433}"/>
            </c:ext>
          </c:extLst>
        </c:ser>
        <c:ser>
          <c:idx val="1"/>
          <c:order val="1"/>
          <c:tx>
            <c:strRef>
              <c:f>Cells!$O$7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plus>
            <c:min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Cells!$L$8:$L$14</c:f>
              <c:numCache>
                <c:formatCode>0.00</c:formatCode>
                <c:ptCount val="7"/>
                <c:pt idx="0">
                  <c:v>3.8572358298148131</c:v>
                </c:pt>
                <c:pt idx="1">
                  <c:v>7.5484222165866255</c:v>
                </c:pt>
                <c:pt idx="2">
                  <c:v>4.7879663551017835</c:v>
                </c:pt>
                <c:pt idx="3">
                  <c:v>2.1324835528710011</c:v>
                </c:pt>
                <c:pt idx="4">
                  <c:v>3.9581049463879654</c:v>
                </c:pt>
                <c:pt idx="5">
                  <c:v>4.1042815202470821</c:v>
                </c:pt>
                <c:pt idx="6">
                  <c:v>4.9995825291619589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99D-8C4E-97F9-7AB08BDB7433}"/>
            </c:ext>
          </c:extLst>
        </c:ser>
        <c:ser>
          <c:idx val="2"/>
          <c:order val="2"/>
          <c:tx>
            <c:strRef>
              <c:f>Cells!$P$7</c:f>
              <c:strCache>
                <c:ptCount val="1"/>
                <c:pt idx="0">
                  <c:v>MCF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plus>
            <c:min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Cells!$M$8:$M$14</c:f>
              <c:numCache>
                <c:formatCode>0.00</c:formatCode>
                <c:ptCount val="7"/>
                <c:pt idx="0">
                  <c:v>4.6268858889622386</c:v>
                </c:pt>
                <c:pt idx="1">
                  <c:v>8.1828614240460116</c:v>
                </c:pt>
                <c:pt idx="2">
                  <c:v>14.429416294213334</c:v>
                </c:pt>
                <c:pt idx="3">
                  <c:v>19.840292296239223</c:v>
                </c:pt>
                <c:pt idx="4">
                  <c:v>18.868793910663332</c:v>
                </c:pt>
                <c:pt idx="5">
                  <c:v>8.3832586573044612</c:v>
                </c:pt>
                <c:pt idx="6">
                  <c:v>5.5287859641141823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99D-8C4E-97F9-7AB08BDB7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766512"/>
        <c:axId val="145766904"/>
      </c:lineChart>
      <c:catAx>
        <c:axId val="14576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bg2">
                  <a:lumMod val="7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Time after MG addition (minutes)</a:t>
                </a:r>
              </a:p>
            </c:rich>
          </c:tx>
          <c:layout>
            <c:manualLayout>
              <c:xMode val="edge"/>
              <c:yMode val="edge"/>
              <c:x val="0.34009972336395256"/>
              <c:y val="0.928732475030408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766904"/>
        <c:crosses val="autoZero"/>
        <c:auto val="1"/>
        <c:lblAlgn val="ctr"/>
        <c:lblOffset val="100"/>
        <c:noMultiLvlLbl val="0"/>
      </c:catAx>
      <c:valAx>
        <c:axId val="14576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bg2">
                  <a:lumMod val="7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>
                    <a:effectLst/>
                  </a:rPr>
                  <a:t>Methylglyoxal (picomoles/10^6 cells)</a:t>
                </a:r>
                <a:r>
                  <a:rPr lang="en-US" sz="1200" b="1" i="0" u="none" strike="noStrike" baseline="0" dirty="0"/>
                  <a:t> 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1.1305814275279019E-2"/>
              <c:y val="3.357858433023586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7665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271217970986982"/>
          <c:y val="0.12112667398436505"/>
          <c:w val="0.35533548744850957"/>
          <c:h val="8.6595987376164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Intracellular concentration of MG</a:t>
            </a:r>
            <a:endParaRPr lang="de-DE" sz="160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4546A"/>
                </a:solidFill>
              </a:defRPr>
            </a:pPr>
            <a:endParaRPr 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49900317006451"/>
          <c:y val="0.11980778412810091"/>
          <c:w val="0.84900515359812667"/>
          <c:h val="0.64808038228938469"/>
        </c:manualLayout>
      </c:layout>
      <c:lineChart>
        <c:grouping val="standard"/>
        <c:varyColors val="0"/>
        <c:ser>
          <c:idx val="0"/>
          <c:order val="0"/>
          <c:tx>
            <c:v>Hela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Cells!$Q$15:$Q$20</c:f>
                <c:numCache>
                  <c:formatCode>General</c:formatCode>
                  <c:ptCount val="6"/>
                  <c:pt idx="0">
                    <c:v>2.9225986145515099E-2</c:v>
                  </c:pt>
                  <c:pt idx="1">
                    <c:v>25.47157498852215</c:v>
                  </c:pt>
                  <c:pt idx="2">
                    <c:v>32.570452816197815</c:v>
                  </c:pt>
                  <c:pt idx="3">
                    <c:v>79.740377213047566</c:v>
                  </c:pt>
                  <c:pt idx="4">
                    <c:v>72.522109876919671</c:v>
                  </c:pt>
                  <c:pt idx="5">
                    <c:v>38.628319831904875</c:v>
                  </c:pt>
                </c:numCache>
              </c:numRef>
            </c:plus>
            <c:minus>
              <c:numRef>
                <c:f>Cells!$Q$15:$Q$20</c:f>
                <c:numCache>
                  <c:formatCode>General</c:formatCode>
                  <c:ptCount val="6"/>
                  <c:pt idx="0">
                    <c:v>2.9225986145515099E-2</c:v>
                  </c:pt>
                  <c:pt idx="1">
                    <c:v>25.47157498852215</c:v>
                  </c:pt>
                  <c:pt idx="2">
                    <c:v>32.570452816197815</c:v>
                  </c:pt>
                  <c:pt idx="3">
                    <c:v>79.740377213047566</c:v>
                  </c:pt>
                  <c:pt idx="4">
                    <c:v>72.522109876919671</c:v>
                  </c:pt>
                  <c:pt idx="5">
                    <c:v>38.628319831904875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Cells!$P$15:$P$20</c:f>
              <c:numCache>
                <c:formatCode>0.00</c:formatCode>
                <c:ptCount val="6"/>
                <c:pt idx="0">
                  <c:v>6.5352899766289454</c:v>
                </c:pt>
                <c:pt idx="1">
                  <c:v>141.6668731132178</c:v>
                </c:pt>
                <c:pt idx="2">
                  <c:v>121.8741245843881</c:v>
                </c:pt>
                <c:pt idx="3">
                  <c:v>225.26126291966307</c:v>
                </c:pt>
                <c:pt idx="4">
                  <c:v>258.29526990841146</c:v>
                </c:pt>
                <c:pt idx="5">
                  <c:v>287.27345119681792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506-4246-9077-9F4C3FAF012E}"/>
            </c:ext>
          </c:extLst>
        </c:ser>
        <c:ser>
          <c:idx val="1"/>
          <c:order val="1"/>
          <c:tx>
            <c:v>Hek293T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Cells!$W$15:$W$20</c:f>
                <c:numCache>
                  <c:formatCode>General</c:formatCode>
                  <c:ptCount val="6"/>
                  <c:pt idx="0">
                    <c:v>0.59008197577304788</c:v>
                  </c:pt>
                  <c:pt idx="1">
                    <c:v>62.018049270487758</c:v>
                  </c:pt>
                  <c:pt idx="2">
                    <c:v>11.697830892398137</c:v>
                  </c:pt>
                  <c:pt idx="3">
                    <c:v>29.06239646337772</c:v>
                  </c:pt>
                  <c:pt idx="4">
                    <c:v>18.779587075430289</c:v>
                  </c:pt>
                  <c:pt idx="5">
                    <c:v>16.580836749245488</c:v>
                  </c:pt>
                </c:numCache>
              </c:numRef>
            </c:plus>
            <c:minus>
              <c:numRef>
                <c:f>Cells!$W$15:$W$20</c:f>
                <c:numCache>
                  <c:formatCode>General</c:formatCode>
                  <c:ptCount val="6"/>
                  <c:pt idx="0">
                    <c:v>0.59008197577304788</c:v>
                  </c:pt>
                  <c:pt idx="1">
                    <c:v>62.018049270487758</c:v>
                  </c:pt>
                  <c:pt idx="2">
                    <c:v>11.697830892398137</c:v>
                  </c:pt>
                  <c:pt idx="3">
                    <c:v>29.06239646337772</c:v>
                  </c:pt>
                  <c:pt idx="4">
                    <c:v>18.779587075430289</c:v>
                  </c:pt>
                  <c:pt idx="5">
                    <c:v>16.580836749245488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Cells!$V$15:$V$20</c:f>
              <c:numCache>
                <c:formatCode>0.00</c:formatCode>
                <c:ptCount val="6"/>
                <c:pt idx="0">
                  <c:v>5.6573029453690573</c:v>
                </c:pt>
                <c:pt idx="1">
                  <c:v>94.855530917536541</c:v>
                </c:pt>
                <c:pt idx="2">
                  <c:v>72.6284352067415</c:v>
                </c:pt>
                <c:pt idx="3">
                  <c:v>128.03554965536151</c:v>
                </c:pt>
                <c:pt idx="4">
                  <c:v>93.767073898629334</c:v>
                </c:pt>
                <c:pt idx="5">
                  <c:v>105.83185863091113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506-4246-9077-9F4C3FAF012E}"/>
            </c:ext>
          </c:extLst>
        </c:ser>
        <c:ser>
          <c:idx val="2"/>
          <c:order val="2"/>
          <c:tx>
            <c:v>MCF7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Cells!$T$15:$T$20</c:f>
                <c:numCache>
                  <c:formatCode>General</c:formatCode>
                  <c:ptCount val="6"/>
                  <c:pt idx="0">
                    <c:v>0.29601006622331921</c:v>
                  </c:pt>
                  <c:pt idx="1">
                    <c:v>44.270352730988535</c:v>
                  </c:pt>
                  <c:pt idx="2">
                    <c:v>6.6827407852729204</c:v>
                  </c:pt>
                  <c:pt idx="3">
                    <c:v>22.747950159823397</c:v>
                  </c:pt>
                  <c:pt idx="4">
                    <c:v>5.699931881455317</c:v>
                  </c:pt>
                  <c:pt idx="5">
                    <c:v>24.064444764399919</c:v>
                  </c:pt>
                </c:numCache>
              </c:numRef>
            </c:plus>
            <c:minus>
              <c:numRef>
                <c:f>Cells!$T$15:$T$20</c:f>
                <c:numCache>
                  <c:formatCode>General</c:formatCode>
                  <c:ptCount val="6"/>
                  <c:pt idx="0">
                    <c:v>0.29601006622331921</c:v>
                  </c:pt>
                  <c:pt idx="1">
                    <c:v>44.270352730988535</c:v>
                  </c:pt>
                  <c:pt idx="2">
                    <c:v>6.6827407852729204</c:v>
                  </c:pt>
                  <c:pt idx="3">
                    <c:v>22.747950159823397</c:v>
                  </c:pt>
                  <c:pt idx="4">
                    <c:v>5.699931881455317</c:v>
                  </c:pt>
                  <c:pt idx="5">
                    <c:v>24.064444764399919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Cells!$S$15:$S$20</c:f>
              <c:numCache>
                <c:formatCode>0.00</c:formatCode>
                <c:ptCount val="6"/>
                <c:pt idx="0">
                  <c:v>6.0042823000784926</c:v>
                </c:pt>
                <c:pt idx="1">
                  <c:v>132.23678857408311</c:v>
                </c:pt>
                <c:pt idx="2">
                  <c:v>57.701489054905288</c:v>
                </c:pt>
                <c:pt idx="3">
                  <c:v>101.79718242385484</c:v>
                </c:pt>
                <c:pt idx="4">
                  <c:v>98.228943971784474</c:v>
                </c:pt>
                <c:pt idx="5">
                  <c:v>112.80984561614055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506-4246-9077-9F4C3FAF0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767688"/>
        <c:axId val="145768080"/>
      </c:lineChart>
      <c:catAx>
        <c:axId val="14576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after MG addition (hours)</a:t>
                </a:r>
              </a:p>
            </c:rich>
          </c:tx>
          <c:layout>
            <c:manualLayout>
              <c:xMode val="edge"/>
              <c:yMode val="edge"/>
              <c:x val="0.35466224795176604"/>
              <c:y val="0.68692768351025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768080"/>
        <c:crosses val="autoZero"/>
        <c:auto val="1"/>
        <c:lblAlgn val="ctr"/>
        <c:lblOffset val="100"/>
        <c:noMultiLvlLbl val="0"/>
      </c:catAx>
      <c:valAx>
        <c:axId val="14576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>
                    <a:effectLst/>
                  </a:rPr>
                  <a:t>Methylglyoxal (picomoles/10^6 cells)</a:t>
                </a:r>
                <a:r>
                  <a:rPr lang="en-US" sz="1200" b="1" i="0" u="none" strike="noStrike" baseline="0"/>
                  <a:t>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"/>
              <c:y val="5.200881166928426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7676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648991100898382"/>
          <c:y val="0.11302222667194546"/>
          <c:w val="0.45428215334418526"/>
          <c:h val="7.5376655040919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Extracellular concentration of MG</a:t>
            </a:r>
            <a:endParaRPr lang="de-DE" sz="1600" dirty="0"/>
          </a:p>
        </c:rich>
      </c:tx>
      <c:layout>
        <c:manualLayout>
          <c:xMode val="edge"/>
          <c:yMode val="edge"/>
          <c:x val="0.27722691121641491"/>
          <c:y val="4.5670543383080485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701299083891549"/>
          <c:y val="0.15325780111464818"/>
          <c:w val="0.79446344644114153"/>
          <c:h val="0.67802315913926137"/>
        </c:manualLayout>
      </c:layout>
      <c:lineChart>
        <c:grouping val="standard"/>
        <c:varyColors val="0"/>
        <c:ser>
          <c:idx val="0"/>
          <c:order val="0"/>
          <c:tx>
            <c:strRef>
              <c:f>Media!$K$7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Media!$N$8:$N$14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0.36339791625029755</c:v>
                  </c:pt>
                  <c:pt idx="2">
                    <c:v>0.78675276781384351</c:v>
                  </c:pt>
                  <c:pt idx="3">
                    <c:v>0.25248211308724711</c:v>
                  </c:pt>
                  <c:pt idx="4">
                    <c:v>0.24801817151413333</c:v>
                  </c:pt>
                  <c:pt idx="5">
                    <c:v>0.29512797752961023</c:v>
                  </c:pt>
                  <c:pt idx="6">
                    <c:v>0.4196838813193311</c:v>
                  </c:pt>
                </c:numCache>
              </c:numRef>
            </c:plus>
            <c:minus>
              <c:numRef>
                <c:f>Media!$N$8:$N$14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0.36339791625029755</c:v>
                  </c:pt>
                  <c:pt idx="2">
                    <c:v>0.78675276781384351</c:v>
                  </c:pt>
                  <c:pt idx="3">
                    <c:v>0.25248211308724711</c:v>
                  </c:pt>
                  <c:pt idx="4">
                    <c:v>0.24801817151413333</c:v>
                  </c:pt>
                  <c:pt idx="5">
                    <c:v>0.29512797752961023</c:v>
                  </c:pt>
                  <c:pt idx="6">
                    <c:v>0.4196838813193311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Media!$K$8:$K$14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7.6343559326757306</c:v>
                </c:pt>
                <c:pt idx="2">
                  <c:v>6.4546458116161034</c:v>
                </c:pt>
                <c:pt idx="3">
                  <c:v>6.2816542488025391</c:v>
                </c:pt>
                <c:pt idx="4">
                  <c:v>6.6828228616149099</c:v>
                </c:pt>
                <c:pt idx="5">
                  <c:v>7.1494029641845058</c:v>
                </c:pt>
                <c:pt idx="6">
                  <c:v>6.5191330656728788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6B6-0F4F-BDB9-F6A72E7C8045}"/>
            </c:ext>
          </c:extLst>
        </c:ser>
        <c:ser>
          <c:idx val="1"/>
          <c:order val="1"/>
          <c:tx>
            <c:strRef>
              <c:f>Media!$L$7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Media!$O$8:$O$14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1.037870286391215</c:v>
                  </c:pt>
                  <c:pt idx="2">
                    <c:v>0.26652635245954409</c:v>
                  </c:pt>
                  <c:pt idx="3">
                    <c:v>0.35834234410734311</c:v>
                  </c:pt>
                  <c:pt idx="4">
                    <c:v>0.31439458765461936</c:v>
                  </c:pt>
                  <c:pt idx="5">
                    <c:v>0.39895588588506159</c:v>
                  </c:pt>
                  <c:pt idx="6">
                    <c:v>0.42531585645107201</c:v>
                  </c:pt>
                </c:numCache>
              </c:numRef>
            </c:plus>
            <c:minus>
              <c:numRef>
                <c:f>Media!$O$8:$O$14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1.037870286391215</c:v>
                  </c:pt>
                  <c:pt idx="2">
                    <c:v>0.26652635245954409</c:v>
                  </c:pt>
                  <c:pt idx="3">
                    <c:v>0.35834234410734311</c:v>
                  </c:pt>
                  <c:pt idx="4">
                    <c:v>0.31439458765461936</c:v>
                  </c:pt>
                  <c:pt idx="5">
                    <c:v>0.39895588588506159</c:v>
                  </c:pt>
                  <c:pt idx="6">
                    <c:v>0.42531585645107201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Media!$L$8:$L$14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10.752971747971401</c:v>
                </c:pt>
                <c:pt idx="2">
                  <c:v>9.4098499465478653</c:v>
                </c:pt>
                <c:pt idx="3">
                  <c:v>6.6118712743412535</c:v>
                </c:pt>
                <c:pt idx="4">
                  <c:v>6.170937150391171</c:v>
                </c:pt>
                <c:pt idx="5">
                  <c:v>5.1872357429246057</c:v>
                </c:pt>
                <c:pt idx="6">
                  <c:v>4.427338864753839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6B6-0F4F-BDB9-F6A72E7C8045}"/>
            </c:ext>
          </c:extLst>
        </c:ser>
        <c:ser>
          <c:idx val="2"/>
          <c:order val="2"/>
          <c:tx>
            <c:strRef>
              <c:f>Media!$M$7</c:f>
              <c:strCache>
                <c:ptCount val="1"/>
                <c:pt idx="0">
                  <c:v>mcf7 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Media!$P$8:$P$14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0.94741070825840723</c:v>
                  </c:pt>
                  <c:pt idx="2">
                    <c:v>0.44112569173044336</c:v>
                  </c:pt>
                  <c:pt idx="3">
                    <c:v>0.41088648754622004</c:v>
                  </c:pt>
                  <c:pt idx="4">
                    <c:v>0.63542814636760292</c:v>
                  </c:pt>
                  <c:pt idx="5">
                    <c:v>0.8171701998262304</c:v>
                  </c:pt>
                  <c:pt idx="6">
                    <c:v>0.44382586284069253</c:v>
                  </c:pt>
                </c:numCache>
              </c:numRef>
            </c:plus>
            <c:minus>
              <c:numRef>
                <c:f>Media!$P$8:$P$14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0.94741070825840723</c:v>
                  </c:pt>
                  <c:pt idx="2">
                    <c:v>0.44112569173044336</c:v>
                  </c:pt>
                  <c:pt idx="3">
                    <c:v>0.41088648754622004</c:v>
                  </c:pt>
                  <c:pt idx="4">
                    <c:v>0.63542814636760292</c:v>
                  </c:pt>
                  <c:pt idx="5">
                    <c:v>0.8171701998262304</c:v>
                  </c:pt>
                  <c:pt idx="6">
                    <c:v>0.44382586284069253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Media!$M$8:$M$14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11.7185484153382</c:v>
                </c:pt>
                <c:pt idx="2">
                  <c:v>10.221318137796386</c:v>
                </c:pt>
                <c:pt idx="3">
                  <c:v>7.7910315767277813</c:v>
                </c:pt>
                <c:pt idx="4">
                  <c:v>6.5217493612479887</c:v>
                </c:pt>
                <c:pt idx="5">
                  <c:v>5.0051380021106686</c:v>
                </c:pt>
                <c:pt idx="6">
                  <c:v>3.6477035276340644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6B6-0F4F-BDB9-F6A72E7C8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71536"/>
        <c:axId val="405470752"/>
      </c:lineChart>
      <c:catAx>
        <c:axId val="40547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after MG addition (minutes)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470752"/>
        <c:crosses val="autoZero"/>
        <c:auto val="1"/>
        <c:lblAlgn val="ctr"/>
        <c:lblOffset val="100"/>
        <c:noMultiLvlLbl val="0"/>
      </c:catAx>
      <c:valAx>
        <c:axId val="40547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Methylglyoxal (</a:t>
                </a:r>
                <a:r>
                  <a:rPr lang="en-US" dirty="0" err="1"/>
                  <a:t>uM</a:t>
                </a:r>
                <a:r>
                  <a:rPr lang="en-US" dirty="0"/>
                  <a:t>) 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2.295114637026794E-2"/>
              <c:y val="0.260598799366490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47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Extracellular concentration of MG</a:t>
            </a:r>
            <a:endParaRPr lang="de-DE" sz="1600" dirty="0">
              <a:effectLst/>
            </a:endParaRPr>
          </a:p>
        </c:rich>
      </c:tx>
      <c:layout>
        <c:manualLayout>
          <c:xMode val="edge"/>
          <c:yMode val="edge"/>
          <c:x val="0.26726770616537365"/>
          <c:y val="7.8882330544294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501753746837325"/>
          <c:y val="9.2710340976637787E-2"/>
          <c:w val="0.85425968076229997"/>
          <c:h val="0.65658816420458976"/>
        </c:manualLayout>
      </c:layout>
      <c:lineChart>
        <c:grouping val="standard"/>
        <c:varyColors val="0"/>
        <c:ser>
          <c:idx val="0"/>
          <c:order val="0"/>
          <c:tx>
            <c:v>Hela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Media!$S$8:$S$13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0.90075312305177979</c:v>
                  </c:pt>
                  <c:pt idx="2">
                    <c:v>1.048965503673283</c:v>
                  </c:pt>
                  <c:pt idx="3">
                    <c:v>0.20766743162223777</c:v>
                  </c:pt>
                  <c:pt idx="4">
                    <c:v>0.24868159672256165</c:v>
                  </c:pt>
                  <c:pt idx="5">
                    <c:v>0.14019855882707932</c:v>
                  </c:pt>
                </c:numCache>
              </c:numRef>
            </c:plus>
            <c:minus>
              <c:numRef>
                <c:f>Media!$S$8:$S$13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0.90075312305177979</c:v>
                  </c:pt>
                  <c:pt idx="2">
                    <c:v>1.048965503673283</c:v>
                  </c:pt>
                  <c:pt idx="3">
                    <c:v>0.20766743162223777</c:v>
                  </c:pt>
                  <c:pt idx="4">
                    <c:v>0.24868159672256165</c:v>
                  </c:pt>
                  <c:pt idx="5">
                    <c:v>0.14019855882707932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Media!$R$8:$R$13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11.763260949365035</c:v>
                </c:pt>
                <c:pt idx="2">
                  <c:v>12.246936864351467</c:v>
                </c:pt>
                <c:pt idx="3">
                  <c:v>10.611467739363361</c:v>
                </c:pt>
                <c:pt idx="4">
                  <c:v>4.6916463856227884</c:v>
                </c:pt>
                <c:pt idx="5">
                  <c:v>8.5668853944617922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326-2D49-BD3F-A2DC63FA2F63}"/>
            </c:ext>
          </c:extLst>
        </c:ser>
        <c:ser>
          <c:idx val="1"/>
          <c:order val="1"/>
          <c:tx>
            <c:v>Hek293T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Media!$Y$8:$Y$13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0.58518180535503905</c:v>
                  </c:pt>
                  <c:pt idx="2">
                    <c:v>0.83653646585106667</c:v>
                  </c:pt>
                  <c:pt idx="3">
                    <c:v>9.5469596688726899E-2</c:v>
                  </c:pt>
                  <c:pt idx="4">
                    <c:v>0.52733755987703046</c:v>
                  </c:pt>
                  <c:pt idx="5">
                    <c:v>0.19472515079739067</c:v>
                  </c:pt>
                </c:numCache>
              </c:numRef>
            </c:plus>
            <c:minus>
              <c:numRef>
                <c:f>Media!$Y$8:$Y$13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0.58518180535503905</c:v>
                  </c:pt>
                  <c:pt idx="2">
                    <c:v>0.83653646585106667</c:v>
                  </c:pt>
                  <c:pt idx="3">
                    <c:v>9.5469596688726899E-2</c:v>
                  </c:pt>
                  <c:pt idx="4">
                    <c:v>0.52733755987703046</c:v>
                  </c:pt>
                  <c:pt idx="5">
                    <c:v>0.19472515079739067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Media!$X$8:$X$13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14.622344032479091</c:v>
                </c:pt>
                <c:pt idx="2">
                  <c:v>7.969979740752148</c:v>
                </c:pt>
                <c:pt idx="3">
                  <c:v>5.9422162941834946</c:v>
                </c:pt>
                <c:pt idx="4">
                  <c:v>5.2070109748317739</c:v>
                </c:pt>
                <c:pt idx="5">
                  <c:v>4.3474683750710472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326-2D49-BD3F-A2DC63FA2F63}"/>
            </c:ext>
          </c:extLst>
        </c:ser>
        <c:ser>
          <c:idx val="2"/>
          <c:order val="2"/>
          <c:tx>
            <c:v>MCF7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Media!$V$8:$V$13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0.63013858099658226</c:v>
                  </c:pt>
                  <c:pt idx="2">
                    <c:v>0.92971852048973824</c:v>
                  </c:pt>
                  <c:pt idx="3">
                    <c:v>0.22942135202189884</c:v>
                  </c:pt>
                  <c:pt idx="4">
                    <c:v>0.52733755987703046</c:v>
                  </c:pt>
                  <c:pt idx="5">
                    <c:v>0.44618521729603411</c:v>
                  </c:pt>
                </c:numCache>
              </c:numRef>
            </c:plus>
            <c:minus>
              <c:numRef>
                <c:f>Media!$V$8:$V$13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0.63013858099658226</c:v>
                  </c:pt>
                  <c:pt idx="2">
                    <c:v>0.92971852048973824</c:v>
                  </c:pt>
                  <c:pt idx="3">
                    <c:v>0.22942135202189884</c:v>
                  </c:pt>
                  <c:pt idx="4">
                    <c:v>0.52733755987703046</c:v>
                  </c:pt>
                  <c:pt idx="5">
                    <c:v>0.44618521729603411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Media!$U$8:$U$13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16.534205266296251</c:v>
                </c:pt>
                <c:pt idx="2">
                  <c:v>8.9295207635679557</c:v>
                </c:pt>
                <c:pt idx="3">
                  <c:v>5.3872926087742279</c:v>
                </c:pt>
                <c:pt idx="4">
                  <c:v>5.2070109748317739</c:v>
                </c:pt>
                <c:pt idx="5">
                  <c:v>4.8641025709758443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326-2D49-BD3F-A2DC63FA2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747080"/>
        <c:axId val="82747472"/>
      </c:lineChart>
      <c:catAx>
        <c:axId val="82747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Time after MG addition (hours)</a:t>
                </a:r>
              </a:p>
            </c:rich>
          </c:tx>
          <c:layout>
            <c:manualLayout>
              <c:xMode val="edge"/>
              <c:yMode val="edge"/>
              <c:x val="0.37800151516815073"/>
              <c:y val="0.84021700715468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2747472"/>
        <c:crosses val="autoZero"/>
        <c:auto val="1"/>
        <c:lblAlgn val="ctr"/>
        <c:lblOffset val="100"/>
        <c:noMultiLvlLbl val="0"/>
      </c:catAx>
      <c:valAx>
        <c:axId val="8274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>
                    <a:effectLst/>
                  </a:rPr>
                  <a:t>Methylglyoxal (</a:t>
                </a:r>
                <a:r>
                  <a:rPr lang="en-US" sz="1200" b="1" i="0" u="none" strike="noStrike" baseline="0" dirty="0" err="1">
                    <a:effectLst/>
                  </a:rPr>
                  <a:t>uM</a:t>
                </a:r>
                <a:r>
                  <a:rPr lang="en-US" sz="1200" b="1" i="0" u="none" strike="noStrike" baseline="0" dirty="0">
                    <a:effectLst/>
                  </a:rPr>
                  <a:t>)</a:t>
                </a:r>
                <a:r>
                  <a:rPr lang="en-US" sz="1200" b="1" i="0" u="none" strike="noStrike" baseline="0" dirty="0"/>
                  <a:t> 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"/>
              <c:y val="0.216926408996809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2747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Intracellular concentration of MG</a:t>
            </a:r>
            <a:endParaRPr lang="de-DE" sz="1600" dirty="0">
              <a:effectLst/>
            </a:endParaRPr>
          </a:p>
        </c:rich>
      </c:tx>
      <c:layout>
        <c:manualLayout>
          <c:xMode val="edge"/>
          <c:yMode val="edge"/>
          <c:x val="0.24748448922775004"/>
          <c:y val="2.12957803741033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097346656105058"/>
          <c:y val="0.13155211182141002"/>
          <c:w val="0.8390265334389494"/>
          <c:h val="0.60429652563512282"/>
        </c:manualLayout>
      </c:layout>
      <c:lineChart>
        <c:grouping val="standard"/>
        <c:varyColors val="0"/>
        <c:ser>
          <c:idx val="0"/>
          <c:order val="0"/>
          <c:tx>
            <c:strRef>
              <c:f>Cells!$K$7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plus>
            <c:min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Cells!$K$8:$K$14</c:f>
              <c:numCache>
                <c:formatCode>0.00</c:formatCode>
                <c:ptCount val="7"/>
                <c:pt idx="0">
                  <c:v>4.4502131808596692</c:v>
                </c:pt>
                <c:pt idx="1">
                  <c:v>13.954550470533581</c:v>
                </c:pt>
                <c:pt idx="2">
                  <c:v>10.456828655330778</c:v>
                </c:pt>
                <c:pt idx="3">
                  <c:v>8.0034478119599495</c:v>
                </c:pt>
                <c:pt idx="4">
                  <c:v>8.1434458982498956</c:v>
                </c:pt>
                <c:pt idx="5">
                  <c:v>8.2308445254346569</c:v>
                </c:pt>
                <c:pt idx="6">
                  <c:v>8.5672448650029072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99D-8C4E-97F9-7AB08BDB7433}"/>
            </c:ext>
          </c:extLst>
        </c:ser>
        <c:ser>
          <c:idx val="1"/>
          <c:order val="1"/>
          <c:tx>
            <c:strRef>
              <c:f>Cells!$O$7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plus>
            <c:min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Cells!$L$8:$L$14</c:f>
              <c:numCache>
                <c:formatCode>0.00</c:formatCode>
                <c:ptCount val="7"/>
                <c:pt idx="0">
                  <c:v>3.8572358298148131</c:v>
                </c:pt>
                <c:pt idx="1">
                  <c:v>7.5484222165866255</c:v>
                </c:pt>
                <c:pt idx="2">
                  <c:v>4.7879663551017835</c:v>
                </c:pt>
                <c:pt idx="3">
                  <c:v>2.1324835528710011</c:v>
                </c:pt>
                <c:pt idx="4">
                  <c:v>3.9581049463879654</c:v>
                </c:pt>
                <c:pt idx="5">
                  <c:v>4.1042815202470821</c:v>
                </c:pt>
                <c:pt idx="6">
                  <c:v>4.9995825291619589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99D-8C4E-97F9-7AB08BDB7433}"/>
            </c:ext>
          </c:extLst>
        </c:ser>
        <c:ser>
          <c:idx val="2"/>
          <c:order val="2"/>
          <c:tx>
            <c:strRef>
              <c:f>Cells!$P$7</c:f>
              <c:strCache>
                <c:ptCount val="1"/>
                <c:pt idx="0">
                  <c:v>MCF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plus>
            <c:min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Cells!$M$8:$M$14</c:f>
              <c:numCache>
                <c:formatCode>0.00</c:formatCode>
                <c:ptCount val="7"/>
                <c:pt idx="0">
                  <c:v>4.6268858889622386</c:v>
                </c:pt>
                <c:pt idx="1">
                  <c:v>8.1828614240460116</c:v>
                </c:pt>
                <c:pt idx="2">
                  <c:v>14.429416294213334</c:v>
                </c:pt>
                <c:pt idx="3">
                  <c:v>19.840292296239223</c:v>
                </c:pt>
                <c:pt idx="4">
                  <c:v>18.868793910663332</c:v>
                </c:pt>
                <c:pt idx="5">
                  <c:v>8.3832586573044612</c:v>
                </c:pt>
                <c:pt idx="6">
                  <c:v>5.5287859641141823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99D-8C4E-97F9-7AB08BDB7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748256"/>
        <c:axId val="82748648"/>
      </c:lineChart>
      <c:catAx>
        <c:axId val="82748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Time after MG addition (minutes)</a:t>
                </a:r>
              </a:p>
            </c:rich>
          </c:tx>
          <c:layout>
            <c:manualLayout>
              <c:xMode val="edge"/>
              <c:yMode val="edge"/>
              <c:x val="0.34449846857858535"/>
              <c:y val="0.843707536722525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2748648"/>
        <c:crosses val="autoZero"/>
        <c:auto val="1"/>
        <c:lblAlgn val="ctr"/>
        <c:lblOffset val="100"/>
        <c:noMultiLvlLbl val="0"/>
      </c:catAx>
      <c:valAx>
        <c:axId val="8274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>
                    <a:effectLst/>
                  </a:rPr>
                  <a:t>Methylglyoxal (picomoles/10^6 cells)</a:t>
                </a:r>
                <a:r>
                  <a:rPr lang="en-US" sz="1200" b="1" i="0" u="none" strike="noStrike" baseline="0" dirty="0"/>
                  <a:t> 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1.1305814275279019E-2"/>
              <c:y val="3.357858433023586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274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233225627574519"/>
          <c:y val="0.91340401262383564"/>
          <c:w val="0.35533548744850957"/>
          <c:h val="8.6595987376164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Intracellular concentration of MG</a:t>
            </a:r>
            <a:endParaRPr lang="de-DE" sz="160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4546A"/>
                </a:solidFill>
              </a:defRPr>
            </a:pPr>
            <a:endParaRPr 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49900317006451"/>
          <c:y val="0.11980778412810091"/>
          <c:w val="0.82658446135545338"/>
          <c:h val="0.64808038228938469"/>
        </c:manualLayout>
      </c:layout>
      <c:lineChart>
        <c:grouping val="standard"/>
        <c:varyColors val="0"/>
        <c:ser>
          <c:idx val="0"/>
          <c:order val="0"/>
          <c:tx>
            <c:v>Hela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Cells!$Q$15:$Q$20</c:f>
                <c:numCache>
                  <c:formatCode>General</c:formatCode>
                  <c:ptCount val="6"/>
                  <c:pt idx="0">
                    <c:v>2.9225986145515099E-2</c:v>
                  </c:pt>
                  <c:pt idx="1">
                    <c:v>25.47157498852215</c:v>
                  </c:pt>
                  <c:pt idx="2">
                    <c:v>32.570452816197815</c:v>
                  </c:pt>
                  <c:pt idx="3">
                    <c:v>79.740377213047566</c:v>
                  </c:pt>
                  <c:pt idx="4">
                    <c:v>72.522109876919671</c:v>
                  </c:pt>
                  <c:pt idx="5">
                    <c:v>38.628319831904875</c:v>
                  </c:pt>
                </c:numCache>
              </c:numRef>
            </c:plus>
            <c:minus>
              <c:numRef>
                <c:f>Cells!$Q$15:$Q$20</c:f>
                <c:numCache>
                  <c:formatCode>General</c:formatCode>
                  <c:ptCount val="6"/>
                  <c:pt idx="0">
                    <c:v>2.9225986145515099E-2</c:v>
                  </c:pt>
                  <c:pt idx="1">
                    <c:v>25.47157498852215</c:v>
                  </c:pt>
                  <c:pt idx="2">
                    <c:v>32.570452816197815</c:v>
                  </c:pt>
                  <c:pt idx="3">
                    <c:v>79.740377213047566</c:v>
                  </c:pt>
                  <c:pt idx="4">
                    <c:v>72.522109876919671</c:v>
                  </c:pt>
                  <c:pt idx="5">
                    <c:v>38.628319831904875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Cells!$P$15:$P$20</c:f>
              <c:numCache>
                <c:formatCode>0.00</c:formatCode>
                <c:ptCount val="6"/>
                <c:pt idx="0">
                  <c:v>6.5352899766289454</c:v>
                </c:pt>
                <c:pt idx="1">
                  <c:v>141.6668731132178</c:v>
                </c:pt>
                <c:pt idx="2">
                  <c:v>121.8741245843881</c:v>
                </c:pt>
                <c:pt idx="3">
                  <c:v>225.26126291966307</c:v>
                </c:pt>
                <c:pt idx="4">
                  <c:v>258.29526990841146</c:v>
                </c:pt>
                <c:pt idx="5">
                  <c:v>287.27345119681792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506-4246-9077-9F4C3FAF012E}"/>
            </c:ext>
          </c:extLst>
        </c:ser>
        <c:ser>
          <c:idx val="1"/>
          <c:order val="1"/>
          <c:tx>
            <c:v>Hek293T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Cells!$W$15:$W$20</c:f>
                <c:numCache>
                  <c:formatCode>General</c:formatCode>
                  <c:ptCount val="6"/>
                  <c:pt idx="0">
                    <c:v>0.59008197577304788</c:v>
                  </c:pt>
                  <c:pt idx="1">
                    <c:v>62.018049270487758</c:v>
                  </c:pt>
                  <c:pt idx="2">
                    <c:v>11.697830892398137</c:v>
                  </c:pt>
                  <c:pt idx="3">
                    <c:v>29.06239646337772</c:v>
                  </c:pt>
                  <c:pt idx="4">
                    <c:v>18.779587075430289</c:v>
                  </c:pt>
                  <c:pt idx="5">
                    <c:v>16.580836749245488</c:v>
                  </c:pt>
                </c:numCache>
              </c:numRef>
            </c:plus>
            <c:minus>
              <c:numRef>
                <c:f>Cells!$W$15:$W$20</c:f>
                <c:numCache>
                  <c:formatCode>General</c:formatCode>
                  <c:ptCount val="6"/>
                  <c:pt idx="0">
                    <c:v>0.59008197577304788</c:v>
                  </c:pt>
                  <c:pt idx="1">
                    <c:v>62.018049270487758</c:v>
                  </c:pt>
                  <c:pt idx="2">
                    <c:v>11.697830892398137</c:v>
                  </c:pt>
                  <c:pt idx="3">
                    <c:v>29.06239646337772</c:v>
                  </c:pt>
                  <c:pt idx="4">
                    <c:v>18.779587075430289</c:v>
                  </c:pt>
                  <c:pt idx="5">
                    <c:v>16.580836749245488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Cells!$V$15:$V$20</c:f>
              <c:numCache>
                <c:formatCode>0.00</c:formatCode>
                <c:ptCount val="6"/>
                <c:pt idx="0">
                  <c:v>5.6573029453690573</c:v>
                </c:pt>
                <c:pt idx="1">
                  <c:v>94.855530917536541</c:v>
                </c:pt>
                <c:pt idx="2">
                  <c:v>72.6284352067415</c:v>
                </c:pt>
                <c:pt idx="3">
                  <c:v>128.03554965536151</c:v>
                </c:pt>
                <c:pt idx="4">
                  <c:v>93.767073898629334</c:v>
                </c:pt>
                <c:pt idx="5">
                  <c:v>105.83185863091113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506-4246-9077-9F4C3FAF012E}"/>
            </c:ext>
          </c:extLst>
        </c:ser>
        <c:ser>
          <c:idx val="2"/>
          <c:order val="2"/>
          <c:tx>
            <c:v>MCF7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Cells!$T$15:$T$20</c:f>
                <c:numCache>
                  <c:formatCode>General</c:formatCode>
                  <c:ptCount val="6"/>
                  <c:pt idx="0">
                    <c:v>0.29601006622331921</c:v>
                  </c:pt>
                  <c:pt idx="1">
                    <c:v>44.270352730988535</c:v>
                  </c:pt>
                  <c:pt idx="2">
                    <c:v>6.6827407852729204</c:v>
                  </c:pt>
                  <c:pt idx="3">
                    <c:v>22.747950159823397</c:v>
                  </c:pt>
                  <c:pt idx="4">
                    <c:v>5.699931881455317</c:v>
                  </c:pt>
                  <c:pt idx="5">
                    <c:v>24.064444764399919</c:v>
                  </c:pt>
                </c:numCache>
              </c:numRef>
            </c:plus>
            <c:minus>
              <c:numRef>
                <c:f>Cells!$T$15:$T$20</c:f>
                <c:numCache>
                  <c:formatCode>General</c:formatCode>
                  <c:ptCount val="6"/>
                  <c:pt idx="0">
                    <c:v>0.29601006622331921</c:v>
                  </c:pt>
                  <c:pt idx="1">
                    <c:v>44.270352730988535</c:v>
                  </c:pt>
                  <c:pt idx="2">
                    <c:v>6.6827407852729204</c:v>
                  </c:pt>
                  <c:pt idx="3">
                    <c:v>22.747950159823397</c:v>
                  </c:pt>
                  <c:pt idx="4">
                    <c:v>5.699931881455317</c:v>
                  </c:pt>
                  <c:pt idx="5">
                    <c:v>24.064444764399919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Cells!$S$15:$S$20</c:f>
              <c:numCache>
                <c:formatCode>0.00</c:formatCode>
                <c:ptCount val="6"/>
                <c:pt idx="0">
                  <c:v>6.0042823000784926</c:v>
                </c:pt>
                <c:pt idx="1">
                  <c:v>132.23678857408311</c:v>
                </c:pt>
                <c:pt idx="2">
                  <c:v>57.701489054905288</c:v>
                </c:pt>
                <c:pt idx="3">
                  <c:v>101.79718242385484</c:v>
                </c:pt>
                <c:pt idx="4">
                  <c:v>98.228943971784474</c:v>
                </c:pt>
                <c:pt idx="5">
                  <c:v>112.80984561614055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506-4246-9077-9F4C3FAF0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050368"/>
        <c:axId val="406050760"/>
      </c:lineChart>
      <c:catAx>
        <c:axId val="40605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after MG addition (hours)</a:t>
                </a:r>
              </a:p>
            </c:rich>
          </c:tx>
          <c:layout>
            <c:manualLayout>
              <c:xMode val="edge"/>
              <c:yMode val="edge"/>
              <c:x val="0.32327319662503989"/>
              <c:y val="0.841518372707805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6050760"/>
        <c:crosses val="autoZero"/>
        <c:auto val="1"/>
        <c:lblAlgn val="ctr"/>
        <c:lblOffset val="100"/>
        <c:noMultiLvlLbl val="0"/>
      </c:catAx>
      <c:valAx>
        <c:axId val="40605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>
                    <a:effectLst/>
                  </a:rPr>
                  <a:t>Methylglyoxal (picomoles/10^6 cells)</a:t>
                </a:r>
                <a:r>
                  <a:rPr lang="en-US" sz="1200" b="1" i="0" u="none" strike="noStrike" baseline="0"/>
                  <a:t>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"/>
              <c:y val="5.200881166928426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605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285883310570269"/>
          <c:y val="0.92462334495908061"/>
          <c:w val="0.45428215334418526"/>
          <c:h val="7.5376655040919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B2D45-9DBF-4046-92C8-4AE4811A6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5CF64C-AE2C-ED46-8E0B-92016DBA8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302604-B58E-EA47-88B9-6086BA6F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31CF7A-9F4B-5C40-BA3D-5529E826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5B5A33-1E75-754D-9422-5AC55038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F9530-C1DE-3B43-82B2-4E64199A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836B26-5A4C-8749-B308-649C41272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15A833-CD6F-3B44-946B-B3F44A3D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CEFED7-11AF-7B49-93EB-A43AB871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A87EE-1A60-A742-AC55-FD9C5DC1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9F10ACE-D17E-8E47-A0F2-0AB6A7CF8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1D5B74-2616-4F4E-8176-5A663EC2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39EB65-D276-3649-87A0-EF29EB26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A4A58-02CA-CD42-92AE-2A1772E4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D7C525-0EC5-C54A-820F-CB8528F9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74829-F7F4-3447-A4A9-5BBE0585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EE9AA-E6C1-F740-A727-693ABF21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BE50E0-4C3F-8549-B20C-5439CDBD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8FAFD3-3B27-A44C-A25A-E450907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E9C44E-3C42-424A-95BF-5D99638A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163BE3-1DD0-FD48-9340-8BB8AA6D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C6EB1D-B60D-4249-976D-00842157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54127D-60EA-0047-8DDE-E796C3F8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12F6F8-EDD9-AF4C-B328-05869255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D174E7-26C7-7B44-9562-E3C3D174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12474-DFB8-4340-8464-6A7F8744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B666D9-EAF0-F34E-9485-B6EDB336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B2674B-44E5-F94C-968D-90F18BE8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A71FFD-50C2-D140-BC6E-4299A449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C84593-EF82-7E45-8970-26503AA0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6FA20A-AE60-1A45-86DB-0D488DA6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E5D85-7A5B-BE4E-A05D-B6C92C77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FD9859-FA42-CE44-8F17-B3EB507EE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ED0CDE-1C2C-1942-8A20-790039B5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E73902-8514-B34E-8909-CE099FBA4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F920C7E-4D79-7845-A3D8-4BF407B53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A5D7BB-6C1F-8E4D-AC3C-A80BA235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B3A728B-5EFB-0747-834A-2DBB9791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79B466-FD86-9A46-8163-3CAE3F96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E6EF1-1BED-B444-A385-330BE0B8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88034A-0182-C247-A69F-70EDE918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E24B49-31CA-9F47-8A06-0B71696E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9D3999-BE85-4441-B43A-BA66AC51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ED94A3-32EC-2E4D-A367-0C0E88DE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4F79C64-E802-A441-8179-64F63FD7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C11A52-A96C-6B48-89F3-B16EA5C2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9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B1C17-9754-F144-AAFB-43C54212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5A58B-F21E-EA40-8F5C-245A165D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48CFE6-2CD4-1547-922B-B8A21E45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086662-E976-FE4A-BC4C-DD1A38C0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31A8FC-838F-9240-9DFE-43755289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56158E-940F-1C48-868B-296B60E1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BDFF6-7CCB-B649-A9A2-CD12C1BD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149EA5A-44BB-CA40-8CE0-C4051800B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CC2249-3A11-104F-8293-3C059E2D1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AAA84F-98F4-6E41-BD07-04CB5C7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D982BF-8DFA-8548-AD08-4604A226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A5AD6E-19BD-3645-9D84-6C50C650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6F5447D-0F1B-0B47-A663-A942B853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A2764F-731E-9C40-803D-C9585A96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0CB180-2109-1642-B961-0920AEC0B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9ABD-F9B0-1D48-AC47-277ECFD0DA5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489D44-C862-DC42-8AED-7565BCEC1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1FE7AE-3031-0342-9B76-1B72A65BE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BBE50A-69E4-6D46-A4C8-916BFAB440C5}"/>
              </a:ext>
            </a:extLst>
          </p:cNvPr>
          <p:cNvSpPr txBox="1"/>
          <p:nvPr/>
        </p:nvSpPr>
        <p:spPr>
          <a:xfrm>
            <a:off x="327586" y="146773"/>
            <a:ext cx="28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 </a:t>
            </a:r>
            <a:r>
              <a:rPr lang="en-US" b="1" dirty="0" err="1"/>
              <a:t>uM</a:t>
            </a:r>
            <a:r>
              <a:rPr lang="en-US" b="1" dirty="0"/>
              <a:t>  MG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BCAC19-DDEF-0348-8AA6-49CF9E712D14}"/>
              </a:ext>
            </a:extLst>
          </p:cNvPr>
          <p:cNvSpPr txBox="1"/>
          <p:nvPr/>
        </p:nvSpPr>
        <p:spPr>
          <a:xfrm>
            <a:off x="6551606" y="95968"/>
            <a:ext cx="28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25 </a:t>
            </a:r>
            <a:r>
              <a:rPr lang="en-US" b="1" dirty="0" err="1"/>
              <a:t>uM</a:t>
            </a:r>
            <a:r>
              <a:rPr lang="en-US" b="1" dirty="0"/>
              <a:t>  MG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A8173945-C60B-884D-8F3C-E4A25DD5B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73576"/>
              </p:ext>
            </p:extLst>
          </p:nvPr>
        </p:nvGraphicFramePr>
        <p:xfrm>
          <a:off x="5913555" y="3496987"/>
          <a:ext cx="5852797" cy="316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6C63D08F-4988-2840-BD71-F6AFE36D1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208791"/>
              </p:ext>
            </p:extLst>
          </p:nvPr>
        </p:nvGraphicFramePr>
        <p:xfrm>
          <a:off x="197709" y="3719413"/>
          <a:ext cx="5555819" cy="3219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7BF1B8FA-C2B4-3A4A-98D5-737EF2C4E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068677"/>
              </p:ext>
            </p:extLst>
          </p:nvPr>
        </p:nvGraphicFramePr>
        <p:xfrm>
          <a:off x="5952766" y="210890"/>
          <a:ext cx="5774374" cy="328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BC9F4B-60DF-F141-AC05-D39696F6A121}"/>
              </a:ext>
            </a:extLst>
          </p:cNvPr>
          <p:cNvSpPr txBox="1"/>
          <p:nvPr/>
        </p:nvSpPr>
        <p:spPr>
          <a:xfrm>
            <a:off x="89135" y="139724"/>
            <a:ext cx="43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C06A9-152B-AD40-BC4B-C6E01511D177}"/>
              </a:ext>
            </a:extLst>
          </p:cNvPr>
          <p:cNvSpPr txBox="1"/>
          <p:nvPr/>
        </p:nvSpPr>
        <p:spPr>
          <a:xfrm>
            <a:off x="6286658" y="93602"/>
            <a:ext cx="57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8322B500-E4D9-824C-BF4B-25CAF8ACB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336558"/>
              </p:ext>
            </p:extLst>
          </p:nvPr>
        </p:nvGraphicFramePr>
        <p:xfrm>
          <a:off x="89136" y="328774"/>
          <a:ext cx="5664392" cy="328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42793" y="81022"/>
            <a:ext cx="18339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Aligned time axes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9469" y="76434"/>
            <a:ext cx="18339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Aligned time axes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BBE50A-69E4-6D46-A4C8-916BFAB440C5}"/>
              </a:ext>
            </a:extLst>
          </p:cNvPr>
          <p:cNvSpPr txBox="1"/>
          <p:nvPr/>
        </p:nvSpPr>
        <p:spPr>
          <a:xfrm>
            <a:off x="327586" y="146773"/>
            <a:ext cx="28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 </a:t>
            </a:r>
            <a:r>
              <a:rPr lang="en-US" b="1" dirty="0" err="1"/>
              <a:t>uM</a:t>
            </a:r>
            <a:r>
              <a:rPr lang="en-US" b="1" dirty="0"/>
              <a:t>  MG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BCAC19-DDEF-0348-8AA6-49CF9E712D14}"/>
              </a:ext>
            </a:extLst>
          </p:cNvPr>
          <p:cNvSpPr txBox="1"/>
          <p:nvPr/>
        </p:nvSpPr>
        <p:spPr>
          <a:xfrm>
            <a:off x="6551606" y="95968"/>
            <a:ext cx="28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25 </a:t>
            </a:r>
            <a:r>
              <a:rPr lang="en-US" b="1" dirty="0" err="1"/>
              <a:t>uM</a:t>
            </a:r>
            <a:r>
              <a:rPr lang="en-US" b="1" dirty="0"/>
              <a:t>  MG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A8173945-C60B-884D-8F3C-E4A25DD5B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442826"/>
              </p:ext>
            </p:extLst>
          </p:nvPr>
        </p:nvGraphicFramePr>
        <p:xfrm>
          <a:off x="6295302" y="3496987"/>
          <a:ext cx="5770605" cy="316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6C63D08F-4988-2840-BD71-F6AFE36D1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881787"/>
              </p:ext>
            </p:extLst>
          </p:nvPr>
        </p:nvGraphicFramePr>
        <p:xfrm>
          <a:off x="197709" y="3719413"/>
          <a:ext cx="5555819" cy="3219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7BF1B8FA-C2B4-3A4A-98D5-737EF2C4E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814721"/>
              </p:ext>
            </p:extLst>
          </p:nvPr>
        </p:nvGraphicFramePr>
        <p:xfrm>
          <a:off x="6373725" y="328774"/>
          <a:ext cx="5774374" cy="328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BC9F4B-60DF-F141-AC05-D39696F6A121}"/>
              </a:ext>
            </a:extLst>
          </p:cNvPr>
          <p:cNvSpPr txBox="1"/>
          <p:nvPr/>
        </p:nvSpPr>
        <p:spPr>
          <a:xfrm>
            <a:off x="89135" y="139724"/>
            <a:ext cx="43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C06A9-152B-AD40-BC4B-C6E01511D177}"/>
              </a:ext>
            </a:extLst>
          </p:cNvPr>
          <p:cNvSpPr txBox="1"/>
          <p:nvPr/>
        </p:nvSpPr>
        <p:spPr>
          <a:xfrm>
            <a:off x="6286658" y="93602"/>
            <a:ext cx="57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8322B500-E4D9-824C-BF4B-25CAF8ACB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291574"/>
              </p:ext>
            </p:extLst>
          </p:nvPr>
        </p:nvGraphicFramePr>
        <p:xfrm>
          <a:off x="89136" y="328774"/>
          <a:ext cx="5780324" cy="328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tangle 1"/>
          <p:cNvSpPr/>
          <p:nvPr/>
        </p:nvSpPr>
        <p:spPr>
          <a:xfrm rot="19923378">
            <a:off x="2375267" y="305068"/>
            <a:ext cx="7441466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bl" rotWithShape="0">
                    <a:schemeClr val="tx1"/>
                  </a:outerShdw>
                </a:effectLst>
              </a:rPr>
              <a:t>ORIGINAL</a:t>
            </a:r>
            <a:endParaRPr lang="en-US" sz="20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outerShdw dist="38100" dir="2700000" algn="bl" rotWithShape="0">
                  <a:schemeClr val="tx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41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Opialla, Tobias</cp:lastModifiedBy>
  <cp:revision>22</cp:revision>
  <dcterms:created xsi:type="dcterms:W3CDTF">2018-08-12T19:09:43Z</dcterms:created>
  <dcterms:modified xsi:type="dcterms:W3CDTF">2018-11-12T15:46:29Z</dcterms:modified>
</cp:coreProperties>
</file>