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59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0FF4-18DC-4E4B-88E5-018E02D95D6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3915-E9D4-48A4-98BE-01E40E40B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4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5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7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6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toppy_joo@naver.com" TargetMode="External"/><Relationship Id="rId2" Type="http://schemas.openxmlformats.org/officeDocument/2006/relationships/hyperlink" Target="mailto:tp.joo@daum.net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afe.naver.com/topjoo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50800">
            <a:solidFill>
              <a:schemeClr val="accent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610600" y="0"/>
            <a:ext cx="3624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Email : </a:t>
            </a:r>
            <a:r>
              <a:rPr lang="en-US" altLang="ko-KR" sz="1100" dirty="0" smtClean="0">
                <a:hlinkClick r:id="rId2"/>
              </a:rPr>
              <a:t>tp.joo@daum.net</a:t>
            </a:r>
            <a:r>
              <a:rPr lang="en-US" altLang="ko-KR" sz="1100" dirty="0" smtClean="0"/>
              <a:t>  </a:t>
            </a:r>
            <a:r>
              <a:rPr lang="en-US" altLang="ko-KR" sz="1100" baseline="0" dirty="0" smtClean="0"/>
              <a:t>or  </a:t>
            </a:r>
            <a:r>
              <a:rPr lang="en-US" altLang="ko-KR" sz="1100" dirty="0" smtClean="0">
                <a:hlinkClick r:id="rId3"/>
              </a:rPr>
              <a:t>toppy_joo@naver.com</a:t>
            </a:r>
            <a:endParaRPr lang="en-US" altLang="ko-KR" sz="1100" dirty="0" smtClean="0"/>
          </a:p>
          <a:p>
            <a:pPr algn="r"/>
            <a:r>
              <a:rPr lang="en-US" altLang="ko-KR" sz="1100" dirty="0">
                <a:hlinkClick r:id="rId4"/>
              </a:rPr>
              <a:t>https://</a:t>
            </a:r>
            <a:r>
              <a:rPr lang="en-US" altLang="ko-KR" sz="1100" dirty="0" smtClean="0">
                <a:hlinkClick r:id="rId4"/>
              </a:rPr>
              <a:t>cafe.naver.com/topjoo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2322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8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3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BBFC-FF1D-4E3F-9311-282276153F8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1973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b="1" dirty="0" smtClean="0">
                <a:latin typeface="맑은 고딕" pitchFamily="50" charset="-127"/>
              </a:rPr>
              <a:t>7.92E </a:t>
            </a:r>
            <a:r>
              <a:rPr lang="en-US" altLang="ko-KR" sz="3200" b="1" dirty="0">
                <a:latin typeface="맑은 고딕" pitchFamily="50" charset="-127"/>
              </a:rPr>
              <a:t>– </a:t>
            </a:r>
            <a:r>
              <a:rPr lang="en-US" altLang="ko-KR" sz="3200" b="1" dirty="0" smtClean="0">
                <a:latin typeface="맑은 고딕" pitchFamily="50" charset="-127"/>
              </a:rPr>
              <a:t>TOP.JOO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Quick Guide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510667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2020. </a:t>
            </a:r>
            <a:r>
              <a:rPr lang="en-US" altLang="ko-KR" sz="2000" dirty="0" smtClean="0"/>
              <a:t>08. </a:t>
            </a:r>
            <a:r>
              <a:rPr lang="en-US" altLang="ko-KR" sz="2000" dirty="0" smtClean="0"/>
              <a:t>26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124743"/>
            <a:ext cx="645652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621613"/>
            <a:ext cx="7056784" cy="59583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242" y="55517"/>
            <a:ext cx="459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(float / double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소수점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Hexa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값으로 변경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01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7074" y="482570"/>
            <a:ext cx="11886603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</a:t>
            </a:r>
          </a:p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dnw 7.45E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2017.04.26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상태바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 가능 기능 (F12 에서 On/Off 설정 후 restart 하라)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Rx data type, hexa column=0 이면, 수신한 데이터 단위로 줄 바뀜.  이 case에 Timestamp 출력 오류 개선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7.46E </a:t>
            </a:r>
            <a:r>
              <a:rPr lang="ko-KR" altLang="en-US" sz="1000" dirty="0">
                <a:latin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</a:rPr>
              <a:t>2017.05.</a:t>
            </a:r>
            <a:r>
              <a:rPr lang="en-US" altLang="ko-KR" sz="1000" dirty="0">
                <a:latin typeface="맑은 고딕" panose="020B0503020000020004" pitchFamily="50" charset="-127"/>
              </a:rPr>
              <a:t>23</a:t>
            </a:r>
            <a:endParaRPr lang="ko-KR" altLang="en-US" sz="1000">
              <a:latin typeface="맑은 고딕" panose="020B0503020000020004" pitchFamily="50" charset="-127"/>
            </a:endParaRPr>
          </a:p>
          <a:p>
            <a:endParaRPr lang="ko-KR" altLang="en-US" sz="1000" dirty="0">
              <a:latin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1)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상태바</a:t>
            </a:r>
            <a:r>
              <a:rPr lang="ko-KR" altLang="en-US" sz="1000" dirty="0">
                <a:latin typeface="맑은 고딕" panose="020B0503020000020004" pitchFamily="50" charset="-127"/>
              </a:rPr>
              <a:t> On 설정상태에서 Key-in 문자열 UP/DOWN/LEFT/RIGHT 키로 이력 관리 및 [ENTER] 키로 Serial 문자열 전송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   -. 문자열 (259 char), 50개 이력관리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   -. Ctrl+F6 의 MsgOn 상태이며, COM port 연결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상태시</a:t>
            </a:r>
            <a:r>
              <a:rPr lang="ko-KR" altLang="en-US" sz="1000" dirty="0">
                <a:latin typeface="맑은 고딕" panose="020B0503020000020004" pitchFamily="50" charset="-127"/>
              </a:rPr>
              <a:t> 전송되는 문자열을 화면에 출력함.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   -. [F9] </a:t>
            </a:r>
            <a:r>
              <a:rPr lang="ko-KR" altLang="en-US" sz="1000">
                <a:latin typeface="맑은 고딕" panose="020B0503020000020004" pitchFamily="50" charset="-127"/>
              </a:rPr>
              <a:t>선택시 이력관리 </a:t>
            </a:r>
            <a:r>
              <a:rPr lang="en-US" altLang="ko-KR" sz="1000" dirty="0">
                <a:latin typeface="맑은 고딕" panose="020B0503020000020004" pitchFamily="50" charset="-127"/>
              </a:rPr>
              <a:t>clear</a:t>
            </a:r>
            <a:endParaRPr lang="ko-KR" altLang="en-US" sz="1000">
              <a:latin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7.4</a:t>
            </a:r>
            <a:r>
              <a:rPr lang="en-US" altLang="ko-KR" sz="1000" b="1" dirty="0">
                <a:latin typeface="맑은 고딕" panose="020B0503020000020004" pitchFamily="50" charset="-127"/>
              </a:rPr>
              <a:t>7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</a:rPr>
              <a:t>2017.05.</a:t>
            </a:r>
            <a:r>
              <a:rPr lang="en-US" altLang="ko-KR" sz="1000" dirty="0" smtClean="0">
                <a:latin typeface="맑은 고딕" panose="020B0503020000020004" pitchFamily="50" charset="-127"/>
              </a:rPr>
              <a:t>25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Options </a:t>
            </a:r>
            <a:r>
              <a:rPr lang="ko-KR" altLang="en-US" sz="1000">
                <a:latin typeface="맑은 고딕" panose="020B0503020000020004" pitchFamily="50" charset="-127"/>
              </a:rPr>
              <a:t>메뉴 </a:t>
            </a:r>
            <a:r>
              <a:rPr lang="en-US" altLang="ko-KR" sz="1000" dirty="0">
                <a:latin typeface="맑은 고딕" panose="020B0503020000020004" pitchFamily="50" charset="-127"/>
              </a:rPr>
              <a:t>F12 </a:t>
            </a:r>
            <a:r>
              <a:rPr lang="ko-KR" altLang="en-US" sz="1000">
                <a:latin typeface="맑은 고딕" panose="020B0503020000020004" pitchFamily="50" charset="-127"/>
              </a:rPr>
              <a:t>키 선택 후 </a:t>
            </a:r>
            <a:r>
              <a:rPr lang="en-US" altLang="ko-KR" sz="1000" dirty="0">
                <a:latin typeface="맑은 고딕" panose="020B0503020000020004" pitchFamily="50" charset="-127"/>
              </a:rPr>
              <a:t>[OK] </a:t>
            </a:r>
            <a:r>
              <a:rPr lang="ko-KR" altLang="en-US" sz="1000">
                <a:latin typeface="맑은 고딕" panose="020B0503020000020004" pitchFamily="50" charset="-127"/>
              </a:rPr>
              <a:t>선택시 </a:t>
            </a:r>
            <a:r>
              <a:rPr lang="en-US" altLang="ko-KR" sz="1000" dirty="0">
                <a:latin typeface="맑은 고딕" panose="020B0503020000020004" pitchFamily="50" charset="-127"/>
              </a:rPr>
              <a:t>COM port connection </a:t>
            </a:r>
            <a:r>
              <a:rPr lang="ko-KR" altLang="en-US" sz="1000">
                <a:latin typeface="맑은 고딕" panose="020B0503020000020004" pitchFamily="50" charset="-127"/>
              </a:rPr>
              <a:t>시도하지 않는 문제 개선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</a:t>
            </a: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50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</a:rPr>
              <a:t>2017.0</a:t>
            </a:r>
            <a:r>
              <a:rPr lang="en-US" altLang="ko-KR" sz="1000" dirty="0">
                <a:latin typeface="맑은 고딕" panose="020B0503020000020004" pitchFamily="50" charset="-127"/>
              </a:rPr>
              <a:t>6</a:t>
            </a:r>
            <a:r>
              <a:rPr lang="ko-KR" altLang="en-US" sz="1000">
                <a:latin typeface="맑은 고딕" panose="020B0503020000020004" pitchFamily="50" charset="-127"/>
              </a:rPr>
              <a:t>.</a:t>
            </a:r>
            <a:r>
              <a:rPr lang="en-US" altLang="ko-KR" sz="1000" dirty="0">
                <a:latin typeface="맑은 고딕" panose="020B0503020000020004" pitchFamily="50" charset="-127"/>
              </a:rPr>
              <a:t>30</a:t>
            </a:r>
            <a:endParaRPr lang="ko-KR" altLang="en-US" sz="1000">
              <a:latin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</a:t>
            </a:r>
            <a:r>
              <a:rPr lang="ko-KR" altLang="en-US" sz="1000">
                <a:latin typeface="맑은 고딕" panose="020B0503020000020004" pitchFamily="50" charset="-127"/>
              </a:rPr>
              <a:t> </a:t>
            </a:r>
            <a:r>
              <a:rPr lang="en-US" altLang="ko-KR" sz="1000" dirty="0">
                <a:latin typeface="맑은 고딕" panose="020B0503020000020004" pitchFamily="50" charset="-127"/>
              </a:rPr>
              <a:t>CPU S3C2440A,  USB Port Download Address : 0x30000000 </a:t>
            </a:r>
            <a:r>
              <a:rPr lang="ko-KR" altLang="en-US" sz="1000">
                <a:latin typeface="맑은 고딕" panose="020B0503020000020004" pitchFamily="50" charset="-127"/>
              </a:rPr>
              <a:t>로 설정시</a:t>
            </a:r>
            <a:r>
              <a:rPr lang="en-US" altLang="ko-KR" sz="1000" dirty="0">
                <a:latin typeface="맑은 고딕" panose="020B0503020000020004" pitchFamily="50" charset="-127"/>
              </a:rPr>
              <a:t>, USB Port -&gt; Transmit </a:t>
            </a:r>
            <a:r>
              <a:rPr lang="ko-KR" altLang="en-US" sz="1000">
                <a:latin typeface="맑은 고딕" panose="020B0503020000020004" pitchFamily="50" charset="-127"/>
              </a:rPr>
              <a:t>메뉴 실행시 오류 발생</a:t>
            </a:r>
            <a:r>
              <a:rPr lang="en-US" altLang="ko-KR" sz="1000" dirty="0">
                <a:latin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</a:rPr>
              <a:t>개선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51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</a:rPr>
              <a:t>2017.0</a:t>
            </a:r>
            <a:r>
              <a:rPr lang="en-US" altLang="ko-KR" sz="1000" dirty="0">
                <a:latin typeface="맑은 고딕" panose="020B0503020000020004" pitchFamily="50" charset="-127"/>
              </a:rPr>
              <a:t>7.20</a:t>
            </a:r>
            <a:endParaRPr lang="ko-KR" altLang="en-US" sz="1000">
              <a:latin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</a:t>
            </a:r>
            <a:r>
              <a:rPr lang="ko-KR" altLang="en-US" sz="1000">
                <a:latin typeface="맑은 고딕" panose="020B0503020000020004" pitchFamily="50" charset="-127"/>
              </a:rPr>
              <a:t> 환경설정</a:t>
            </a:r>
            <a:r>
              <a:rPr lang="en-US" altLang="ko-KR" sz="1000" dirty="0">
                <a:latin typeface="맑은 고딕" panose="020B0503020000020004" pitchFamily="50" charset="-127"/>
              </a:rPr>
              <a:t>(F12)</a:t>
            </a:r>
            <a:r>
              <a:rPr lang="ko-KR" altLang="en-US" sz="1000">
                <a:latin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</a:rPr>
              <a:t>USB Settings</a:t>
            </a:r>
            <a:r>
              <a:rPr lang="ko-KR" altLang="en-US" sz="1000">
                <a:latin typeface="맑은 고딕" panose="020B0503020000020004" pitchFamily="50" charset="-127"/>
              </a:rPr>
              <a:t>에 </a:t>
            </a:r>
            <a:r>
              <a:rPr lang="en-US" altLang="ko-KR" sz="1000" dirty="0">
                <a:latin typeface="맑은 고딕" panose="020B0503020000020004" pitchFamily="50" charset="-127"/>
              </a:rPr>
              <a:t>CPU S3C2440A </a:t>
            </a:r>
            <a:r>
              <a:rPr lang="ko-KR" altLang="en-US" sz="1000">
                <a:latin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anose="020B0503020000020004" pitchFamily="50" charset="-127"/>
              </a:rPr>
              <a:t> (USB Port Download Address : 0x30000000 )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52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</a:rPr>
              <a:t>2017.0</a:t>
            </a:r>
            <a:r>
              <a:rPr lang="en-US" altLang="ko-KR" sz="1000" dirty="0">
                <a:latin typeface="맑은 고딕" panose="020B0503020000020004" pitchFamily="50" charset="-127"/>
              </a:rPr>
              <a:t>8.04</a:t>
            </a:r>
            <a:endParaRPr lang="ko-KR" altLang="en-US" sz="1000">
              <a:latin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CTRL+[F6] </a:t>
            </a:r>
            <a:r>
              <a:rPr lang="ko-KR" altLang="en-US" sz="1000">
                <a:latin typeface="맑은 고딕" panose="020B0503020000020004" pitchFamily="50" charset="-127"/>
              </a:rPr>
              <a:t>선택시  </a:t>
            </a:r>
            <a:r>
              <a:rPr lang="en-US" altLang="ko-KR" sz="1000" dirty="0">
                <a:latin typeface="맑은 고딕" panose="020B0503020000020004" pitchFamily="50" charset="-127"/>
              </a:rPr>
              <a:t>[File] </a:t>
            </a:r>
            <a:r>
              <a:rPr lang="ko-KR" altLang="en-US" sz="1000">
                <a:latin typeface="맑은 고딕" panose="020B0503020000020004" pitchFamily="50" charset="-127"/>
              </a:rPr>
              <a:t>또는</a:t>
            </a:r>
            <a:r>
              <a:rPr lang="en-US" altLang="ko-KR" sz="1000" dirty="0">
                <a:latin typeface="맑은 고딕" panose="020B0503020000020004" pitchFamily="50" charset="-127"/>
              </a:rPr>
              <a:t> [Script]</a:t>
            </a:r>
            <a:r>
              <a:rPr lang="ko-KR" altLang="en-US" sz="1000">
                <a:latin typeface="맑은 고딕" panose="020B0503020000020004" pitchFamily="50" charset="-127"/>
              </a:rPr>
              <a:t>가 아닌</a:t>
            </a:r>
            <a:r>
              <a:rPr lang="en-US" altLang="ko-KR" sz="1000" dirty="0">
                <a:latin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</a:rPr>
              <a:t>경우 매번 </a:t>
            </a:r>
            <a:r>
              <a:rPr lang="en-US" altLang="ko-KR" sz="1000" dirty="0">
                <a:latin typeface="맑은 고딕" panose="020B0503020000020004" pitchFamily="50" charset="-127"/>
              </a:rPr>
              <a:t>File</a:t>
            </a:r>
            <a:r>
              <a:rPr lang="ko-KR" altLang="en-US" sz="1000">
                <a:latin typeface="맑은 고딕" panose="020B0503020000020004" pitchFamily="50" charset="-127"/>
              </a:rPr>
              <a:t>을 </a:t>
            </a:r>
            <a:r>
              <a:rPr lang="en-US" altLang="ko-KR" sz="1000" dirty="0">
                <a:latin typeface="맑은 고딕" panose="020B0503020000020004" pitchFamily="50" charset="-127"/>
              </a:rPr>
              <a:t>Check </a:t>
            </a:r>
            <a:r>
              <a:rPr lang="ko-KR" altLang="en-US" sz="1000">
                <a:latin typeface="맑은 고딕" panose="020B0503020000020004" pitchFamily="50" charset="-127"/>
              </a:rPr>
              <a:t>하는 경우 개선</a:t>
            </a:r>
            <a:r>
              <a:rPr lang="en-US" altLang="ko-KR" sz="1000" dirty="0">
                <a:latin typeface="맑은 고딕" panose="020B0503020000020004" pitchFamily="50" charset="-127"/>
              </a:rPr>
              <a:t> – ‘17.07.28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2) </a:t>
            </a:r>
            <a:r>
              <a:rPr lang="en-US" altLang="ko-KR" sz="1000" dirty="0" err="1"/>
              <a:t>dnw</a:t>
            </a:r>
            <a:r>
              <a:rPr lang="en-US" altLang="ko-KR" sz="1000" dirty="0"/>
              <a:t> </a:t>
            </a:r>
            <a:r>
              <a:rPr lang="ko-KR" altLang="en-US" sz="1000"/>
              <a:t>종료후 </a:t>
            </a:r>
            <a:r>
              <a:rPr lang="en-US" altLang="ko-KR" sz="1000" dirty="0" err="1"/>
              <a:t>다시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실행시</a:t>
            </a:r>
            <a:r>
              <a:rPr lang="en-US" altLang="ko-KR" sz="1000" dirty="0"/>
              <a:t>, Last Position </a:t>
            </a:r>
            <a:r>
              <a:rPr lang="en-US" altLang="ko-KR" sz="1000" dirty="0" err="1"/>
              <a:t>기능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개선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확장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터미널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사용시</a:t>
            </a:r>
            <a:r>
              <a:rPr lang="en-US" altLang="ko-KR" sz="1000" dirty="0"/>
              <a:t> </a:t>
            </a:r>
            <a:r>
              <a:rPr lang="ko-KR" altLang="en-US" sz="1000"/>
              <a:t>확장 터미널에 </a:t>
            </a:r>
            <a:r>
              <a:rPr lang="en-US" altLang="ko-KR" sz="1000" dirty="0" err="1"/>
              <a:t>dnw</a:t>
            </a:r>
            <a:r>
              <a:rPr lang="en-US" altLang="ko-KR" sz="1000" dirty="0"/>
              <a:t> </a:t>
            </a:r>
            <a:r>
              <a:rPr lang="ko-KR" altLang="en-US" sz="1000"/>
              <a:t>화면창 표시</a:t>
            </a:r>
            <a:r>
              <a:rPr lang="en-US" altLang="ko-KR" sz="1000" dirty="0"/>
              <a:t>) 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   (CTRL + ALT + I </a:t>
            </a:r>
            <a:r>
              <a:rPr lang="ko-KR" altLang="en-US" sz="1000">
                <a:latin typeface="맑은 고딕" panose="020B0503020000020004" pitchFamily="50" charset="-127"/>
              </a:rPr>
              <a:t>핫키를 이용하여 </a:t>
            </a:r>
            <a:r>
              <a:rPr lang="en-US" altLang="ko-KR" sz="1000" dirty="0">
                <a:latin typeface="맑은 고딕" panose="020B0503020000020004" pitchFamily="50" charset="-127"/>
              </a:rPr>
              <a:t>X,Y Position </a:t>
            </a:r>
            <a:r>
              <a:rPr lang="ko-KR" altLang="en-US" sz="1000">
                <a:latin typeface="맑은 고딕" panose="020B0503020000020004" pitchFamily="50" charset="-127"/>
              </a:rPr>
              <a:t>초기화 </a:t>
            </a:r>
            <a:r>
              <a:rPr lang="en-US" altLang="ko-KR" sz="1000" dirty="0">
                <a:latin typeface="맑은 고딕" panose="020B0503020000020004" pitchFamily="50" charset="-127"/>
              </a:rPr>
              <a:t>(0,0) </a:t>
            </a:r>
            <a:r>
              <a:rPr lang="ko-KR" altLang="en-US" sz="1000">
                <a:latin typeface="맑은 고딕" panose="020B0503020000020004" pitchFamily="50" charset="-127"/>
              </a:rPr>
              <a:t>기능 추가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3) COM port </a:t>
            </a:r>
            <a:r>
              <a:rPr lang="ko-KR" altLang="en-US" sz="1000">
                <a:latin typeface="맑은 고딕" panose="020B0503020000020004" pitchFamily="50" charset="-127"/>
              </a:rPr>
              <a:t>설정</a:t>
            </a:r>
            <a:r>
              <a:rPr lang="en-US" altLang="ko-KR" sz="1000" dirty="0">
                <a:latin typeface="맑은 고딕" panose="020B0503020000020004" pitchFamily="50" charset="-127"/>
              </a:rPr>
              <a:t>, Flow Control </a:t>
            </a:r>
            <a:r>
              <a:rPr lang="ko-KR" altLang="en-US" sz="1000">
                <a:latin typeface="맑은 고딕" panose="020B0503020000020004" pitchFamily="50" charset="-127"/>
              </a:rPr>
              <a:t>설정기능 추가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 [F12]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환경설정 참조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– ’17.08.04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53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</a:rPr>
              <a:t>2017.0</a:t>
            </a:r>
            <a:r>
              <a:rPr lang="en-US" altLang="ko-KR" sz="1000" dirty="0">
                <a:latin typeface="맑은 고딕" panose="020B0503020000020004" pitchFamily="50" charset="-127"/>
              </a:rPr>
              <a:t>8.16</a:t>
            </a:r>
            <a:endParaRPr lang="ko-KR" altLang="en-US" sz="1000">
              <a:latin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</a:t>
            </a:r>
            <a:r>
              <a:rPr lang="ko-KR" altLang="en-US" sz="1000">
                <a:latin typeface="맑은 고딕" panose="020B0503020000020004" pitchFamily="50" charset="-127"/>
              </a:rPr>
              <a:t>상태바</a:t>
            </a:r>
            <a:r>
              <a:rPr lang="en-US" altLang="ko-KR" sz="1000" dirty="0">
                <a:latin typeface="맑은 고딕" panose="020B0503020000020004" pitchFamily="50" charset="-127"/>
              </a:rPr>
              <a:t>ON </a:t>
            </a:r>
            <a:r>
              <a:rPr lang="ko-KR" altLang="en-US" sz="1000">
                <a:latin typeface="맑은 고딕" panose="020B0503020000020004" pitchFamily="50" charset="-127"/>
              </a:rPr>
              <a:t>상태 </a:t>
            </a:r>
            <a:r>
              <a:rPr lang="en-US" altLang="ko-KR" sz="1000" dirty="0">
                <a:latin typeface="맑은 고딕" panose="020B0503020000020004" pitchFamily="50" charset="-127"/>
              </a:rPr>
              <a:t>&gt; ALT+CTRL+L </a:t>
            </a:r>
            <a:r>
              <a:rPr lang="ko-KR" altLang="en-US" sz="1000">
                <a:latin typeface="맑은 고딕" panose="020B0503020000020004" pitchFamily="50" charset="-127"/>
              </a:rPr>
              <a:t>선택시 </a:t>
            </a:r>
            <a:r>
              <a:rPr lang="en-US" altLang="ko-KR" sz="1000" dirty="0">
                <a:latin typeface="맑은 고딕" panose="020B0503020000020004" pitchFamily="50" charset="-127"/>
              </a:rPr>
              <a:t>&gt; </a:t>
            </a:r>
            <a:r>
              <a:rPr lang="ko-KR" altLang="en-US" sz="1000">
                <a:latin typeface="맑은 고딕" panose="020B0503020000020004" pitchFamily="50" charset="-127"/>
              </a:rPr>
              <a:t>상태바의 </a:t>
            </a:r>
            <a:r>
              <a:rPr lang="en-US" altLang="ko-KR" sz="1000" dirty="0">
                <a:latin typeface="맑은 고딕" panose="020B0503020000020004" pitchFamily="50" charset="-127"/>
              </a:rPr>
              <a:t>Flow Control </a:t>
            </a:r>
            <a:r>
              <a:rPr lang="ko-KR" altLang="en-US" sz="1000">
                <a:latin typeface="맑은 고딕" panose="020B0503020000020004" pitchFamily="50" charset="-127"/>
              </a:rPr>
              <a:t>설정상태 사라지는 문제 개선 </a:t>
            </a:r>
            <a:r>
              <a:rPr lang="en-US" altLang="ko-KR" sz="1000" dirty="0">
                <a:latin typeface="맑은 고딕" panose="020B0503020000020004" pitchFamily="50" charset="-127"/>
              </a:rPr>
              <a:t>– ’17.08.08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2) USB BULK</a:t>
            </a:r>
            <a:r>
              <a:rPr lang="ko-KR" altLang="en-US" sz="1000">
                <a:latin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</a:rPr>
              <a:t>GUID </a:t>
            </a:r>
            <a:r>
              <a:rPr lang="ko-KR" altLang="en-US" sz="1000">
                <a:latin typeface="맑은 고딕" panose="020B0503020000020004" pitchFamily="50" charset="-127"/>
              </a:rPr>
              <a:t>추가 </a:t>
            </a:r>
            <a:r>
              <a:rPr lang="en-US" altLang="ko-KR" sz="1000" dirty="0">
                <a:latin typeface="맑은 고딕" panose="020B0503020000020004" pitchFamily="50" charset="-127"/>
              </a:rPr>
              <a:t>– ’17.8.16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55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</a:rPr>
              <a:t>2017.0</a:t>
            </a:r>
            <a:r>
              <a:rPr lang="en-US" altLang="ko-KR" sz="1000" dirty="0">
                <a:latin typeface="맑은 고딕" panose="020B0503020000020004" pitchFamily="50" charset="-127"/>
              </a:rPr>
              <a:t>8.28</a:t>
            </a: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Secure Hash Algorithm-3, SHA3-224/256/384/512 </a:t>
            </a:r>
            <a:r>
              <a:rPr lang="ko-KR" altLang="en-US" sz="1000">
                <a:latin typeface="맑은 고딕" panose="020B0503020000020004" pitchFamily="50" charset="-127"/>
              </a:rPr>
              <a:t>추가 </a:t>
            </a:r>
            <a:r>
              <a:rPr lang="en-US" altLang="ko-KR" sz="1000" dirty="0">
                <a:latin typeface="맑은 고딕" panose="020B0503020000020004" pitchFamily="50" charset="-127"/>
              </a:rPr>
              <a:t>(HOT-key – ALT+E / ALT+C / ALT+A / ALT+K ) : SHA2 </a:t>
            </a:r>
            <a:r>
              <a:rPr lang="ko-KR" altLang="en-US" sz="1000">
                <a:latin typeface="맑은 고딕" panose="020B0503020000020004" pitchFamily="50" charset="-127"/>
              </a:rPr>
              <a:t>대비 성능 우수</a:t>
            </a:r>
            <a:r>
              <a:rPr lang="en-US" altLang="ko-KR" sz="1000" dirty="0">
                <a:latin typeface="맑은 고딕" panose="020B0503020000020004" pitchFamily="50" charset="-127"/>
              </a:rPr>
              <a:t>! – 8.25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2) </a:t>
            </a:r>
            <a:r>
              <a:rPr lang="ko-KR" altLang="en-US" sz="1000">
                <a:latin typeface="맑은 고딕" panose="020B0503020000020004" pitchFamily="50" charset="-127"/>
              </a:rPr>
              <a:t>상태바 </a:t>
            </a:r>
            <a:r>
              <a:rPr lang="en-US" altLang="ko-KR" sz="1000" dirty="0">
                <a:latin typeface="맑은 고딕" panose="020B0503020000020004" pitchFamily="50" charset="-127"/>
              </a:rPr>
              <a:t>ON </a:t>
            </a:r>
            <a:r>
              <a:rPr lang="ko-KR" altLang="en-US" sz="1000">
                <a:latin typeface="맑은 고딕" panose="020B0503020000020004" pitchFamily="50" charset="-127"/>
              </a:rPr>
              <a:t>상태 </a:t>
            </a:r>
            <a:r>
              <a:rPr lang="en-US" altLang="ko-KR" sz="1000" dirty="0">
                <a:latin typeface="맑은 고딕" panose="020B0503020000020004" pitchFamily="50" charset="-127"/>
              </a:rPr>
              <a:t>&gt; History </a:t>
            </a:r>
            <a:r>
              <a:rPr lang="ko-KR" altLang="en-US" sz="1000">
                <a:latin typeface="맑은 고딕" panose="020B0503020000020004" pitchFamily="50" charset="-127"/>
              </a:rPr>
              <a:t>존재하는 경우 </a:t>
            </a:r>
            <a:r>
              <a:rPr lang="en-US" altLang="ko-KR" sz="1000" dirty="0">
                <a:latin typeface="맑은 고딕" panose="020B0503020000020004" pitchFamily="50" charset="-127"/>
              </a:rPr>
              <a:t>&gt; 1st </a:t>
            </a:r>
            <a:r>
              <a:rPr lang="ko-KR" altLang="en-US" sz="1000">
                <a:latin typeface="맑은 고딕" panose="020B0503020000020004" pitchFamily="50" charset="-127"/>
              </a:rPr>
              <a:t>문자열 표시 및 </a:t>
            </a:r>
            <a:r>
              <a:rPr lang="en-US" altLang="ko-KR" sz="1000" dirty="0">
                <a:latin typeface="맑은 고딕" panose="020B0503020000020004" pitchFamily="50" charset="-127"/>
              </a:rPr>
              <a:t>[ENTER] </a:t>
            </a:r>
            <a:r>
              <a:rPr lang="ko-KR" altLang="en-US" sz="1000">
                <a:latin typeface="맑은 고딕" panose="020B0503020000020004" pitchFamily="50" charset="-127"/>
              </a:rPr>
              <a:t>키로 </a:t>
            </a:r>
            <a:r>
              <a:rPr lang="en-US" altLang="ko-KR" sz="1000" dirty="0">
                <a:latin typeface="맑은 고딕" panose="020B0503020000020004" pitchFamily="50" charset="-127"/>
              </a:rPr>
              <a:t>Serial </a:t>
            </a:r>
            <a:r>
              <a:rPr lang="ko-KR" altLang="en-US" sz="1000">
                <a:latin typeface="맑은 고딕" panose="020B0503020000020004" pitchFamily="50" charset="-127"/>
              </a:rPr>
              <a:t>전송할 수 있도록 개선 </a:t>
            </a:r>
            <a:r>
              <a:rPr lang="en-US" altLang="ko-KR" sz="1000" dirty="0">
                <a:latin typeface="맑은 고딕" panose="020B0503020000020004" pitchFamily="50" charset="-127"/>
              </a:rPr>
              <a:t>– 8.28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3) </a:t>
            </a:r>
            <a:r>
              <a:rPr lang="ko-KR" altLang="en-US" sz="1000">
                <a:latin typeface="맑은 고딕" panose="020B0503020000020004" pitchFamily="50" charset="-127"/>
              </a:rPr>
              <a:t>상태바 </a:t>
            </a:r>
            <a:r>
              <a:rPr lang="en-US" altLang="ko-KR" sz="1000" dirty="0">
                <a:latin typeface="맑은 고딕" panose="020B0503020000020004" pitchFamily="50" charset="-127"/>
              </a:rPr>
              <a:t>ON </a:t>
            </a:r>
            <a:r>
              <a:rPr lang="ko-KR" altLang="en-US" sz="1000">
                <a:latin typeface="맑은 고딕" panose="020B0503020000020004" pitchFamily="50" charset="-127"/>
              </a:rPr>
              <a:t>상태 </a:t>
            </a:r>
            <a:r>
              <a:rPr lang="en-US" altLang="ko-KR" sz="1000" dirty="0">
                <a:latin typeface="맑은 고딕" panose="020B0503020000020004" pitchFamily="50" charset="-127"/>
              </a:rPr>
              <a:t>&gt; History </a:t>
            </a:r>
            <a:r>
              <a:rPr lang="ko-KR" altLang="en-US" sz="1000">
                <a:latin typeface="맑은 고딕" panose="020B0503020000020004" pitchFamily="50" charset="-127"/>
              </a:rPr>
              <a:t>존재하는 경우 </a:t>
            </a:r>
            <a:r>
              <a:rPr lang="en-US" altLang="ko-KR" sz="1000" dirty="0">
                <a:latin typeface="맑은 고딕" panose="020B0503020000020004" pitchFamily="50" charset="-127"/>
              </a:rPr>
              <a:t>&gt;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dnw</a:t>
            </a:r>
            <a:r>
              <a:rPr lang="en-US" altLang="ko-KR" sz="1000" dirty="0">
                <a:latin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</a:rPr>
              <a:t>종료시 문제 개선 </a:t>
            </a:r>
            <a:r>
              <a:rPr lang="en-US" altLang="ko-KR" sz="1000" dirty="0">
                <a:latin typeface="맑은 고딕" panose="020B0503020000020004" pitchFamily="50" charset="-127"/>
              </a:rPr>
              <a:t>– 8.28</a:t>
            </a:r>
            <a:endParaRPr lang="ko-KR" altLang="en-US" sz="1000">
              <a:latin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42" y="55517"/>
            <a:ext cx="1831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수정이력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35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3897" y="548580"/>
            <a:ext cx="11927547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</a:t>
            </a:r>
          </a:p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2017.0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8.31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Timestamp (CTRL+T)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기능에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modified Julian Date (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mJD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시간을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mJD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표시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– 08/31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modified Julian Date : 50000.000000 &lt;-&gt; 1995/10/10 00:00:00.000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00000.000000 &lt;-&gt; 1858/11/17 00:00:00.000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999999.999999 &lt;-&gt; 4596/10/12 23:59:59.913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1000000.000000 &lt;-&gt; 4596/10/13 00:00:00.000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2000000.000000 &lt;-&gt; 7334/09/10 00:00:00.000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mJD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Function key [F3]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mJD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와 시간관계를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SHAKE128/256 HASH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SHAKE128 (256bit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고정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SHAKE256 (512bit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고정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[F12]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Status Bar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변경시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dnw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re-start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개선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57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</a:rPr>
              <a:t>2017.0</a:t>
            </a:r>
            <a:r>
              <a:rPr lang="en-US" altLang="ko-KR" sz="1000" dirty="0">
                <a:latin typeface="맑은 고딕" panose="020B0503020000020004" pitchFamily="50" charset="-127"/>
              </a:rPr>
              <a:t>9.08</a:t>
            </a: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Hex2Bin (CTRL+F12) </a:t>
            </a:r>
            <a:r>
              <a:rPr lang="ko-KR" altLang="en-US" sz="1000">
                <a:latin typeface="맑은 고딕" panose="020B0503020000020004" pitchFamily="50" charset="-127"/>
              </a:rPr>
              <a:t>기능에서 </a:t>
            </a:r>
            <a:r>
              <a:rPr lang="en-US" altLang="ko-KR" sz="1000" dirty="0">
                <a:latin typeface="맑은 고딕" panose="020B0503020000020004" pitchFamily="50" charset="-127"/>
              </a:rPr>
              <a:t>[Input File] </a:t>
            </a:r>
            <a:r>
              <a:rPr lang="ko-KR" altLang="en-US" sz="1000">
                <a:latin typeface="맑은 고딕" panose="020B0503020000020004" pitchFamily="50" charset="-127"/>
              </a:rPr>
              <a:t>선택시 파일 열기에서 </a:t>
            </a:r>
            <a:r>
              <a:rPr lang="en-US" altLang="ko-KR" sz="1000" dirty="0">
                <a:latin typeface="맑은 고딕" panose="020B0503020000020004" pitchFamily="50" charset="-127"/>
              </a:rPr>
              <a:t>[</a:t>
            </a:r>
            <a:r>
              <a:rPr lang="ko-KR" altLang="en-US" sz="1000">
                <a:latin typeface="맑은 고딕" panose="020B0503020000020004" pitchFamily="50" charset="-127"/>
              </a:rPr>
              <a:t>취소</a:t>
            </a:r>
            <a:r>
              <a:rPr lang="en-US" altLang="ko-KR" sz="1000" dirty="0">
                <a:latin typeface="맑은 고딕" panose="020B0503020000020004" pitchFamily="50" charset="-127"/>
              </a:rPr>
              <a:t>] </a:t>
            </a:r>
            <a:r>
              <a:rPr lang="ko-KR" altLang="en-US" sz="1000">
                <a:latin typeface="맑은 고딕" panose="020B0503020000020004" pitchFamily="50" charset="-127"/>
              </a:rPr>
              <a:t>선택시 이전에 선택된 파일 사라지는 문제 개선 </a:t>
            </a:r>
            <a:r>
              <a:rPr lang="en-US" altLang="ko-KR" sz="1000" dirty="0">
                <a:latin typeface="맑은 고딕" panose="020B0503020000020004" pitchFamily="50" charset="-127"/>
              </a:rPr>
              <a:t>– 09.08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2)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Tx</a:t>
            </a:r>
            <a:r>
              <a:rPr lang="en-US" altLang="ko-KR" sz="1000" dirty="0">
                <a:latin typeface="맑은 고딕" panose="020B0503020000020004" pitchFamily="50" charset="-127"/>
              </a:rPr>
              <a:t> Data to Serial (CTRL + F6) </a:t>
            </a:r>
            <a:r>
              <a:rPr lang="ko-KR" altLang="en-US" sz="1000">
                <a:latin typeface="맑은 고딕" panose="020B0503020000020004" pitchFamily="50" charset="-127"/>
              </a:rPr>
              <a:t>기능에서 </a:t>
            </a:r>
            <a:r>
              <a:rPr lang="en-US" altLang="ko-KR" sz="1000" dirty="0">
                <a:latin typeface="맑은 고딕" panose="020B0503020000020004" pitchFamily="50" charset="-127"/>
              </a:rPr>
              <a:t>[</a:t>
            </a:r>
            <a:r>
              <a:rPr lang="en-US" altLang="ko-KR" sz="1000" dirty="0" err="1">
                <a:latin typeface="맑은 고딕" panose="020B0503020000020004" pitchFamily="50" charset="-127"/>
              </a:rPr>
              <a:t>Tx</a:t>
            </a:r>
            <a:r>
              <a:rPr lang="en-US" altLang="ko-KR" sz="1000" dirty="0">
                <a:latin typeface="맑은 고딕" panose="020B0503020000020004" pitchFamily="50" charset="-127"/>
              </a:rPr>
              <a:t> File] </a:t>
            </a:r>
            <a:r>
              <a:rPr lang="ko-KR" altLang="en-US" sz="1000">
                <a:latin typeface="맑은 고딕" panose="020B0503020000020004" pitchFamily="50" charset="-127"/>
              </a:rPr>
              <a:t>선택시 파일 열기에서 </a:t>
            </a:r>
            <a:r>
              <a:rPr lang="en-US" altLang="ko-KR" sz="1000" dirty="0">
                <a:latin typeface="맑은 고딕" panose="020B0503020000020004" pitchFamily="50" charset="-127"/>
              </a:rPr>
              <a:t>[</a:t>
            </a:r>
            <a:r>
              <a:rPr lang="ko-KR" altLang="en-US" sz="1000">
                <a:latin typeface="맑은 고딕" panose="020B0503020000020004" pitchFamily="50" charset="-127"/>
              </a:rPr>
              <a:t>취소</a:t>
            </a:r>
            <a:r>
              <a:rPr lang="en-US" altLang="ko-KR" sz="1000" dirty="0">
                <a:latin typeface="맑은 고딕" panose="020B0503020000020004" pitchFamily="50" charset="-127"/>
              </a:rPr>
              <a:t>] </a:t>
            </a:r>
            <a:r>
              <a:rPr lang="ko-KR" altLang="en-US" sz="1000">
                <a:latin typeface="맑은 고딕" panose="020B0503020000020004" pitchFamily="50" charset="-127"/>
              </a:rPr>
              <a:t>선택하면 이전에 선택된 파일 사라지는 문제 개선 </a:t>
            </a:r>
            <a:r>
              <a:rPr lang="en-US" altLang="ko-KR" sz="1000" dirty="0">
                <a:latin typeface="맑은 고딕" panose="020B0503020000020004" pitchFamily="50" charset="-127"/>
              </a:rPr>
              <a:t>– 09.08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3) Quick Guide </a:t>
            </a:r>
            <a:r>
              <a:rPr lang="ko-KR" altLang="en-US" sz="1000">
                <a:latin typeface="맑은 고딕" panose="020B0503020000020004" pitchFamily="50" charset="-127"/>
              </a:rPr>
              <a:t>이미지 </a:t>
            </a:r>
            <a:r>
              <a:rPr lang="en-US" altLang="ko-KR" sz="1000" dirty="0">
                <a:latin typeface="맑은 고딕" panose="020B0503020000020004" pitchFamily="50" charset="-127"/>
              </a:rPr>
              <a:t>7.57E </a:t>
            </a:r>
            <a:r>
              <a:rPr lang="ko-KR" altLang="en-US" sz="1000">
                <a:latin typeface="맑은 고딕" panose="020B0503020000020004" pitchFamily="50" charset="-127"/>
              </a:rPr>
              <a:t>최종화면으로 교체 </a:t>
            </a:r>
            <a:r>
              <a:rPr lang="en-US" altLang="ko-KR" sz="1000" dirty="0">
                <a:latin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</a:rPr>
              <a:t>상기 건 외 변경사항 없음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58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</a:rPr>
              <a:t>2017.</a:t>
            </a:r>
            <a:r>
              <a:rPr lang="en-US" altLang="ko-KR" sz="1000" dirty="0">
                <a:latin typeface="맑은 고딕" panose="020B0503020000020004" pitchFamily="50" charset="-127"/>
              </a:rPr>
              <a:t>11.22</a:t>
            </a: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[MENU] </a:t>
            </a:r>
            <a:r>
              <a:rPr lang="ko-KR" altLang="en-US" sz="1000">
                <a:latin typeface="맑은 고딕" panose="020B0503020000020004" pitchFamily="50" charset="-127"/>
              </a:rPr>
              <a:t>의 이름 변경  </a:t>
            </a:r>
            <a:r>
              <a:rPr lang="en-US" altLang="ko-KR" sz="1000" dirty="0">
                <a:latin typeface="맑은 고딕" panose="020B0503020000020004" pitchFamily="50" charset="-127"/>
              </a:rPr>
              <a:t>( Checksum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 Secure Hash Algorithm(SHA)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로 변경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2) Hash Code </a:t>
            </a:r>
            <a:r>
              <a:rPr lang="ko-KR" altLang="en-US" sz="1000">
                <a:latin typeface="맑은 고딕" panose="020B0503020000020004" pitchFamily="50" charset="-127"/>
              </a:rPr>
              <a:t>매뉴얼에 추가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59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</a:rPr>
              <a:t>201</a:t>
            </a:r>
            <a:r>
              <a:rPr lang="en-US" altLang="ko-KR" sz="1000" dirty="0">
                <a:latin typeface="맑은 고딕" panose="020B0503020000020004" pitchFamily="50" charset="-127"/>
              </a:rPr>
              <a:t>8</a:t>
            </a:r>
            <a:r>
              <a:rPr lang="ko-KR" altLang="en-US" sz="1000">
                <a:latin typeface="맑은 고딕" panose="020B0503020000020004" pitchFamily="50" charset="-127"/>
              </a:rPr>
              <a:t>.</a:t>
            </a:r>
            <a:r>
              <a:rPr lang="en-US" altLang="ko-KR" sz="1000" dirty="0">
                <a:latin typeface="맑은 고딕" panose="020B0503020000020004" pitchFamily="50" charset="-127"/>
              </a:rPr>
              <a:t>3.22</a:t>
            </a:r>
          </a:p>
          <a:p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Hexa</a:t>
            </a:r>
            <a:r>
              <a:rPr lang="en-US" altLang="ko-KR" sz="1000" dirty="0">
                <a:latin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EndChar</a:t>
            </a:r>
            <a:r>
              <a:rPr lang="en-US" altLang="ko-KR" sz="1000" dirty="0">
                <a:latin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00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Hexa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EndStr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로 문구 변경</a:t>
            </a:r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2) </a:t>
            </a:r>
            <a:r>
              <a:rPr lang="ko-KR" altLang="en-US" sz="1000">
                <a:latin typeface="맑은 고딕" panose="020B0503020000020004" pitchFamily="50" charset="-127"/>
              </a:rPr>
              <a:t>대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</a:rPr>
              <a:t>소문자 선택 출력 가능하며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</a:rPr>
              <a:t>구분자는 </a:t>
            </a:r>
            <a:r>
              <a:rPr lang="en-US" altLang="ko-KR" sz="1000" dirty="0">
                <a:latin typeface="맑은 고딕" panose="020B0503020000020004" pitchFamily="50" charset="-127"/>
              </a:rPr>
              <a:t>Comma </a:t>
            </a:r>
            <a:r>
              <a:rPr lang="ko-KR" altLang="en-US" sz="1000">
                <a:latin typeface="맑은 고딕" panose="020B0503020000020004" pitchFamily="50" charset="-127"/>
              </a:rPr>
              <a:t>또는 </a:t>
            </a:r>
            <a:r>
              <a:rPr lang="en-US" altLang="ko-KR" sz="1000" dirty="0">
                <a:latin typeface="맑은 고딕" panose="020B0503020000020004" pitchFamily="50" charset="-127"/>
              </a:rPr>
              <a:t>SPACE </a:t>
            </a:r>
            <a:r>
              <a:rPr lang="ko-KR" altLang="en-US" sz="1000">
                <a:latin typeface="맑은 고딕" panose="020B0503020000020004" pitchFamily="50" charset="-127"/>
              </a:rPr>
              <a:t>선택 가능함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3) RX data type </a:t>
            </a:r>
            <a:r>
              <a:rPr lang="ko-KR" altLang="en-US" sz="1000">
                <a:latin typeface="맑은 고딕" panose="020B0503020000020004" pitchFamily="50" charset="-127"/>
              </a:rPr>
              <a:t>의</a:t>
            </a:r>
            <a:r>
              <a:rPr lang="en-US" altLang="ko-KR" sz="1000" dirty="0">
                <a:latin typeface="맑은 고딕" panose="020B0503020000020004" pitchFamily="50" charset="-127"/>
              </a:rPr>
              <a:t> LINE FEED </a:t>
            </a:r>
            <a:r>
              <a:rPr lang="ko-KR" altLang="en-US" sz="1000">
                <a:latin typeface="맑은 고딕" panose="020B0503020000020004" pitchFamily="50" charset="-127"/>
              </a:rPr>
              <a:t>에서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Hexa</a:t>
            </a:r>
            <a:r>
              <a:rPr lang="en-US" altLang="ko-KR" sz="1000" dirty="0">
                <a:latin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EndStr</a:t>
            </a:r>
            <a:r>
              <a:rPr lang="en-US" altLang="ko-KR" sz="1000" dirty="0">
                <a:latin typeface="맑은 고딕" panose="020B0503020000020004" pitchFamily="50" charset="-127"/>
              </a:rPr>
              <a:t> 1</a:t>
            </a:r>
            <a:r>
              <a:rPr lang="ko-KR" altLang="en-US" sz="1000">
                <a:latin typeface="맑은 고딕" panose="020B0503020000020004" pitchFamily="50" charset="-127"/>
              </a:rPr>
              <a:t>개의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Hexa</a:t>
            </a:r>
            <a:r>
              <a:rPr lang="ko-KR" altLang="en-US" sz="1000">
                <a:latin typeface="맑은 고딕" panose="020B0503020000020004" pitchFamily="50" charset="-127"/>
              </a:rPr>
              <a:t>을 </a:t>
            </a:r>
            <a:r>
              <a:rPr lang="en-US" altLang="ko-KR" sz="1000" dirty="0">
                <a:latin typeface="맑은 고딕" panose="020B0503020000020004" pitchFamily="50" charset="-127"/>
              </a:rPr>
              <a:t>3</a:t>
            </a:r>
            <a:r>
              <a:rPr lang="ko-KR" altLang="en-US" sz="1000">
                <a:latin typeface="맑은 고딕" panose="020B0503020000020004" pitchFamily="50" charset="-127"/>
              </a:rPr>
              <a:t>개의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Hexa</a:t>
            </a:r>
            <a:r>
              <a:rPr lang="ko-KR" altLang="en-US" sz="1000">
                <a:latin typeface="맑은 고딕" panose="020B0503020000020004" pitchFamily="50" charset="-127"/>
              </a:rPr>
              <a:t>까지 구분할 수 있도록 개선함</a:t>
            </a:r>
            <a:r>
              <a:rPr lang="en-US" altLang="ko-KR" sz="1000" dirty="0">
                <a:latin typeface="맑은 고딕" panose="020B0503020000020004" pitchFamily="50" charset="-127"/>
              </a:rPr>
              <a:t>. 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  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앞 페이지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en-US" altLang="ko-KR" sz="100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Hexa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Display]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화면 참조</a:t>
            </a:r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60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r>
              <a:rPr lang="en-US" altLang="ko-KR" sz="1000" dirty="0">
                <a:latin typeface="맑은 고딕" panose="020B0503020000020004" pitchFamily="50" charset="-127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</a:rPr>
              <a:t>201</a:t>
            </a:r>
            <a:r>
              <a:rPr lang="en-US" altLang="ko-KR" sz="1000" dirty="0">
                <a:latin typeface="맑은 고딕" panose="020B0503020000020004" pitchFamily="50" charset="-127"/>
              </a:rPr>
              <a:t>8</a:t>
            </a:r>
            <a:r>
              <a:rPr lang="ko-KR" altLang="en-US" sz="1000">
                <a:latin typeface="맑은 고딕" panose="020B0503020000020004" pitchFamily="50" charset="-127"/>
              </a:rPr>
              <a:t>.</a:t>
            </a:r>
            <a:r>
              <a:rPr lang="en-US" altLang="ko-KR" sz="1000" dirty="0">
                <a:latin typeface="맑은 고딕" panose="020B0503020000020004" pitchFamily="50" charset="-127"/>
              </a:rPr>
              <a:t>3.26</a:t>
            </a: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TX data to serial </a:t>
            </a:r>
            <a:r>
              <a:rPr lang="ko-KR" altLang="en-US" sz="1000">
                <a:latin typeface="맑은 고딕" panose="020B0503020000020004" pitchFamily="50" charset="-127"/>
              </a:rPr>
              <a:t>방식 추가 </a:t>
            </a:r>
            <a:r>
              <a:rPr lang="en-US" altLang="ko-KR" sz="1000" dirty="0">
                <a:latin typeface="맑은 고딕" panose="020B0503020000020004" pitchFamily="50" charset="-127"/>
              </a:rPr>
              <a:t>(Random number (0x00 ~ 0xFF), </a:t>
            </a:r>
            <a:r>
              <a:rPr lang="ko-KR" altLang="en-US" sz="1000">
                <a:latin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</a:rPr>
              <a:t>Sequential number (0x00~0xFF) </a:t>
            </a:r>
            <a:r>
              <a:rPr lang="ko-KR" altLang="en-US" sz="1000">
                <a:latin typeface="맑은 고딕" panose="020B0503020000020004" pitchFamily="50" charset="-127"/>
              </a:rPr>
              <a:t>전송방식 추가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앞 체이지의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[Serial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출력 기능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] 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참조</a:t>
            </a:r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2) Rx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data type,  </a:t>
            </a:r>
            <a:r>
              <a:rPr lang="en-US" altLang="ko-KR" sz="100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Hexa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출력시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0x prefix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포함 여부 기능 추가 </a:t>
            </a:r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 smtClean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92" y="4276371"/>
            <a:ext cx="1440159" cy="837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92" y="5500507"/>
            <a:ext cx="1440159" cy="975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42" y="55517"/>
            <a:ext cx="1831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수정이력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5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3897" y="474434"/>
            <a:ext cx="11927547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61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“</a:t>
            </a:r>
            <a:r>
              <a:rPr lang="en-US" altLang="ko-KR" sz="1000" dirty="0" err="1">
                <a:latin typeface="맑은 고딕" panose="020B0503020000020004" pitchFamily="50" charset="-127"/>
              </a:rPr>
              <a:t>Tx</a:t>
            </a:r>
            <a:r>
              <a:rPr lang="en-US" altLang="ko-KR" sz="1000" dirty="0">
                <a:latin typeface="맑은 고딕" panose="020B0503020000020004" pitchFamily="50" charset="-127"/>
              </a:rPr>
              <a:t> Data to serial” Script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sample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파일명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개로 통합 및 생성 경로 변경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(./</a:t>
            </a:r>
            <a:r>
              <a:rPr lang="en-US" altLang="ko-KR" sz="100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dnw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/dnwTxScript_Sample.txt ) 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및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Sample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내용물 추가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– 2018.4.3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62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Korean KCDSA digital </a:t>
            </a:r>
            <a:r>
              <a:rPr lang="ko-KR" altLang="en-US" sz="1000">
                <a:latin typeface="맑은 고딕" panose="020B0503020000020004" pitchFamily="50" charset="-127"/>
              </a:rPr>
              <a:t>서명 알고리즘 </a:t>
            </a:r>
            <a:r>
              <a:rPr lang="en-US" altLang="ko-KR" sz="1000" dirty="0">
                <a:latin typeface="맑은 고딕" panose="020B0503020000020004" pitchFamily="50" charset="-127"/>
              </a:rPr>
              <a:t>(HAS-160) </a:t>
            </a:r>
            <a:r>
              <a:rPr lang="ko-KR" altLang="en-US" sz="1000">
                <a:latin typeface="맑은 고딕" panose="020B0503020000020004" pitchFamily="50" charset="-127"/>
              </a:rPr>
              <a:t>기능 추가 </a:t>
            </a:r>
            <a:r>
              <a:rPr lang="en-US" altLang="ko-KR" sz="1000" dirty="0">
                <a:latin typeface="맑은 고딕" panose="020B0503020000020004" pitchFamily="50" charset="-127"/>
              </a:rPr>
              <a:t>-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2018.6.15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2) BLAKE 224/256/384/512 Hash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기능 추가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– 2018.6.15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3) Tiger Hash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기능 추가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– 2018.06.19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4) RipeMD-160 hash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기능 추가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– 2018.06.22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63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hex2bin convert, 0xFF pad-byte On/Off </a:t>
            </a:r>
            <a:r>
              <a:rPr lang="ko-KR" altLang="en-US" sz="1000">
                <a:latin typeface="맑은 고딕" panose="020B0503020000020004" pitchFamily="50" charset="-127"/>
              </a:rPr>
              <a:t>버튼 추가 및 </a:t>
            </a:r>
            <a:r>
              <a:rPr lang="en-US" altLang="ko-KR" sz="1000" dirty="0">
                <a:latin typeface="맑은 고딕" panose="020B0503020000020004" pitchFamily="50" charset="-127"/>
              </a:rPr>
              <a:t>High limit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addr</a:t>
            </a:r>
            <a:r>
              <a:rPr lang="en-US" altLang="ko-KR" sz="1000" dirty="0">
                <a:latin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anose="020B0503020000020004" pitchFamily="50" charset="-127"/>
              </a:rPr>
              <a:t>기능 추가 </a:t>
            </a:r>
            <a:r>
              <a:rPr lang="en-US" altLang="ko-KR" sz="1000" dirty="0">
                <a:latin typeface="맑은 고딕" panose="020B0503020000020004" pitchFamily="50" charset="-127"/>
              </a:rPr>
              <a:t>– 2018.07.06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64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hex2bin </a:t>
            </a:r>
            <a:r>
              <a:rPr lang="ko-KR" altLang="en-US" sz="1000">
                <a:latin typeface="맑은 고딕" panose="020B0503020000020004" pitchFamily="50" charset="-127"/>
              </a:rPr>
              <a:t>기능</a:t>
            </a:r>
            <a:r>
              <a:rPr lang="en-US" altLang="ko-KR" sz="1000" dirty="0">
                <a:latin typeface="맑은 고딕" panose="020B0503020000020004" pitchFamily="50" charset="-127"/>
              </a:rPr>
              <a:t>, UART </a:t>
            </a:r>
            <a:r>
              <a:rPr lang="ko-KR" altLang="en-US" sz="1000">
                <a:latin typeface="맑은 고딕" panose="020B0503020000020004" pitchFamily="50" charset="-127"/>
              </a:rPr>
              <a:t>데이터 전송기능의 버튼 활성화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</a:rPr>
              <a:t>비활성화 처리 </a:t>
            </a:r>
            <a:r>
              <a:rPr lang="en-US" altLang="ko-KR" sz="1000" dirty="0">
                <a:latin typeface="맑은 고딕" panose="020B0503020000020004" pitchFamily="50" charset="-127"/>
              </a:rPr>
              <a:t>– 2018.07.11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65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Float / double value </a:t>
            </a:r>
            <a:r>
              <a:rPr lang="ko-KR" altLang="en-US" sz="1000">
                <a:latin typeface="맑은 고딕" panose="020B0503020000020004" pitchFamily="50" charset="-127"/>
              </a:rPr>
              <a:t>를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hexa</a:t>
            </a:r>
            <a:r>
              <a:rPr lang="en-US" altLang="ko-KR" sz="1000" dirty="0">
                <a:latin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</a:rPr>
              <a:t>로 변경하는 메뉴 </a:t>
            </a:r>
            <a:r>
              <a:rPr lang="en-US" altLang="ko-KR" sz="1000" dirty="0">
                <a:latin typeface="맑은 고딕" panose="020B0503020000020004" pitchFamily="50" charset="-127"/>
              </a:rPr>
              <a:t>(Convert Float value to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Hexa</a:t>
            </a:r>
            <a:r>
              <a:rPr lang="en-US" altLang="ko-KR" sz="1000" dirty="0">
                <a:latin typeface="맑은 고딕" panose="020B0503020000020004" pitchFamily="50" charset="-127"/>
              </a:rPr>
              <a:t>…) </a:t>
            </a:r>
            <a:r>
              <a:rPr lang="ko-KR" altLang="en-US" sz="1000">
                <a:latin typeface="맑은 고딕" panose="020B0503020000020004" pitchFamily="50" charset="-127"/>
              </a:rPr>
              <a:t>추가  </a:t>
            </a:r>
            <a:r>
              <a:rPr lang="en-US" altLang="ko-KR" sz="1000" dirty="0">
                <a:latin typeface="맑은 고딕" panose="020B0503020000020004" pitchFamily="50" charset="-127"/>
              </a:rPr>
              <a:t>– 2018.07.19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66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Float/double to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hexa</a:t>
            </a:r>
            <a:r>
              <a:rPr lang="en-US" altLang="ko-KR" sz="1000" dirty="0">
                <a:latin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</a:rPr>
              <a:t>변환 기능에서 </a:t>
            </a:r>
            <a:r>
              <a:rPr lang="en-US" altLang="ko-KR" sz="1000" dirty="0">
                <a:latin typeface="맑은 고딕" panose="020B0503020000020004" pitchFamily="50" charset="-127"/>
              </a:rPr>
              <a:t>Little/big endian </a:t>
            </a:r>
            <a:r>
              <a:rPr lang="ko-KR" altLang="en-US" sz="1000">
                <a:latin typeface="맑은 고딕" panose="020B0503020000020004" pitchFamily="50" charset="-127"/>
              </a:rPr>
              <a:t>저장 기능 및 </a:t>
            </a:r>
            <a:r>
              <a:rPr lang="en-US" altLang="ko-KR" sz="1000" dirty="0">
                <a:latin typeface="맑은 고딕" panose="020B0503020000020004" pitchFamily="50" charset="-127"/>
              </a:rPr>
              <a:t>option </a:t>
            </a:r>
            <a:r>
              <a:rPr lang="ko-KR" altLang="en-US" sz="1000">
                <a:latin typeface="맑은 고딕" panose="020B0503020000020004" pitchFamily="50" charset="-127"/>
              </a:rPr>
              <a:t>처리 수정 </a:t>
            </a:r>
            <a:r>
              <a:rPr lang="en-US" altLang="ko-KR" sz="1000" dirty="0">
                <a:latin typeface="맑은 고딕" panose="020B0503020000020004" pitchFamily="50" charset="-127"/>
              </a:rPr>
              <a:t>– 2018.07.23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67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</a:t>
            </a:r>
            <a:r>
              <a:rPr lang="ko-KR" altLang="en-US" sz="1000">
                <a:latin typeface="맑은 고딕" panose="020B0503020000020004" pitchFamily="50" charset="-127"/>
              </a:rPr>
              <a:t>환경설정 </a:t>
            </a:r>
            <a:r>
              <a:rPr lang="en-US" altLang="ko-KR" sz="1000" dirty="0">
                <a:latin typeface="맑은 고딕" panose="020B0503020000020004" pitchFamily="50" charset="-127"/>
              </a:rPr>
              <a:t>(F12) COM port </a:t>
            </a:r>
            <a:r>
              <a:rPr lang="ko-KR" altLang="en-US" sz="1000">
                <a:latin typeface="맑은 고딕" panose="020B0503020000020004" pitchFamily="50" charset="-127"/>
              </a:rPr>
              <a:t>추가 </a:t>
            </a:r>
            <a:r>
              <a:rPr lang="en-US" altLang="ko-KR" sz="1000" dirty="0">
                <a:latin typeface="맑은 고딕" panose="020B0503020000020004" pitchFamily="50" charset="-127"/>
              </a:rPr>
              <a:t>(~109</a:t>
            </a:r>
            <a:r>
              <a:rPr lang="ko-KR" altLang="en-US" sz="1000">
                <a:latin typeface="맑은 고딕" panose="020B0503020000020004" pitchFamily="50" charset="-127"/>
              </a:rPr>
              <a:t>번까지 사용 가능</a:t>
            </a:r>
            <a:r>
              <a:rPr lang="en-US" altLang="ko-KR" sz="1000" dirty="0">
                <a:latin typeface="맑은 고딕" panose="020B0503020000020004" pitchFamily="50" charset="-127"/>
              </a:rPr>
              <a:t>) – 2018.07.27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68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[</a:t>
            </a:r>
            <a:r>
              <a:rPr lang="en-US" altLang="ko-KR" sz="1000" dirty="0" err="1">
                <a:latin typeface="맑은 고딕" panose="020B0503020000020004" pitchFamily="50" charset="-127"/>
              </a:rPr>
              <a:t>Tx</a:t>
            </a:r>
            <a:r>
              <a:rPr lang="en-US" altLang="ko-KR" sz="1000" dirty="0">
                <a:latin typeface="맑은 고딕" panose="020B0503020000020004" pitchFamily="50" charset="-127"/>
              </a:rPr>
              <a:t> Data to Serial] </a:t>
            </a:r>
            <a:r>
              <a:rPr lang="ko-KR" altLang="en-US" sz="1000">
                <a:latin typeface="맑은 고딕" panose="020B0503020000020004" pitchFamily="50" charset="-127"/>
              </a:rPr>
              <a:t>의</a:t>
            </a:r>
            <a:r>
              <a:rPr lang="en-US" altLang="ko-KR" sz="1000" dirty="0">
                <a:latin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</a:rPr>
              <a:t>Hexa</a:t>
            </a:r>
            <a:r>
              <a:rPr lang="en-US" altLang="ko-KR" sz="1000" dirty="0">
                <a:latin typeface="맑은 고딕" panose="020B0503020000020004" pitchFamily="50" charset="-127"/>
              </a:rPr>
              <a:t> mode</a:t>
            </a:r>
            <a:r>
              <a:rPr lang="ko-KR" altLang="en-US" sz="1000">
                <a:latin typeface="맑은 고딕" panose="020B0503020000020004" pitchFamily="50" charset="-127"/>
              </a:rPr>
              <a:t>에서 구성된 </a:t>
            </a:r>
            <a:r>
              <a:rPr lang="en-US" altLang="ko-KR" sz="1000" dirty="0">
                <a:latin typeface="맑은 고딕" panose="020B0503020000020004" pitchFamily="50" charset="-127"/>
              </a:rPr>
              <a:t>Hexa-decimal packet</a:t>
            </a:r>
            <a:r>
              <a:rPr lang="ko-KR" altLang="en-US" sz="1000">
                <a:latin typeface="맑은 고딕" panose="020B0503020000020004" pitchFamily="50" charset="-127"/>
              </a:rPr>
              <a:t>에 대한 </a:t>
            </a:r>
            <a:r>
              <a:rPr lang="en-US" altLang="ko-KR" sz="1000" dirty="0">
                <a:latin typeface="맑은 고딕" panose="020B0503020000020004" pitchFamily="50" charset="-127"/>
              </a:rPr>
              <a:t>XOR </a:t>
            </a:r>
            <a:r>
              <a:rPr lang="ko-KR" altLang="en-US" sz="1000">
                <a:latin typeface="맑은 고딕" panose="020B0503020000020004" pitchFamily="50" charset="-127"/>
              </a:rPr>
              <a:t>계산 기능 추가 </a:t>
            </a:r>
            <a:r>
              <a:rPr lang="en-US" altLang="ko-KR" sz="1000" dirty="0">
                <a:latin typeface="맑은 고딕" panose="020B0503020000020004" pitchFamily="50" charset="-127"/>
              </a:rPr>
              <a:t>– 2018.08.21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69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</a:rPr>
              <a:t>1) [Display Date/Time] </a:t>
            </a:r>
            <a:r>
              <a:rPr lang="ko-KR" altLang="en-US" sz="1000">
                <a:latin typeface="맑은 고딕" panose="020B0503020000020004" pitchFamily="50" charset="-127"/>
              </a:rPr>
              <a:t>메뉴명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 [Rotate Display date/time]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으로 메뉴명 이름만 변경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.  [</a:t>
            </a:r>
            <a:r>
              <a:rPr lang="en-US" altLang="ko-KR" sz="100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Ctrl+T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기능은 동일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. – 2018.10.15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2) [Send Data to Serial]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메뉴명을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[Serial(UART) Fuzz Test]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이름으로 변경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– 2018.10.23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※ </a:t>
            </a:r>
            <a:r>
              <a:rPr lang="ko-KR" altLang="ko-KR" sz="1000" b="1"/>
              <a:t>Fuzz testing</a:t>
            </a:r>
            <a:r>
              <a:rPr lang="ko-KR" altLang="ko-KR" sz="1000"/>
              <a:t> 또는 </a:t>
            </a:r>
            <a:r>
              <a:rPr lang="en-US" altLang="ko-KR" sz="1000" b="1" dirty="0"/>
              <a:t>F</a:t>
            </a:r>
            <a:r>
              <a:rPr lang="ko-KR" altLang="ko-KR" sz="1000" b="1"/>
              <a:t>uzzing</a:t>
            </a:r>
            <a:r>
              <a:rPr lang="en-US" altLang="ko-KR" sz="1000" b="1" dirty="0"/>
              <a:t> : </a:t>
            </a:r>
            <a:r>
              <a:rPr lang="en-US" altLang="ko-KR" sz="1000" dirty="0"/>
              <a:t>Software </a:t>
            </a:r>
            <a:r>
              <a:rPr lang="ko-KR" altLang="en-US" sz="1000"/>
              <a:t>시험</a:t>
            </a:r>
            <a:r>
              <a:rPr lang="ko-KR" altLang="ko-KR" sz="1000"/>
              <a:t>기법으로서, 컴퓨터 프로그램에 유효한, 예상치 않은 또는</a:t>
            </a:r>
            <a:r>
              <a:rPr lang="en-US" altLang="ko-KR" sz="1000" dirty="0"/>
              <a:t> </a:t>
            </a:r>
            <a:r>
              <a:rPr lang="ko-KR" altLang="en-US" sz="1000"/>
              <a:t>무작위 </a:t>
            </a:r>
            <a:r>
              <a:rPr lang="ko-KR" altLang="ko-KR" sz="1000"/>
              <a:t>데이터를 입력</a:t>
            </a:r>
            <a:r>
              <a:rPr lang="ko-KR" altLang="en-US" sz="1000"/>
              <a:t>시험</a:t>
            </a:r>
            <a:r>
              <a:rPr lang="ko-KR" altLang="ko-KR" sz="1000"/>
              <a:t>하는 것.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/>
              <a:t>이 시험에 의해 충돌 또는 </a:t>
            </a:r>
            <a:r>
              <a:rPr lang="ko-KR" altLang="ko-KR" sz="1000"/>
              <a:t>코드 </a:t>
            </a:r>
            <a:r>
              <a:rPr lang="ko-KR" altLang="ko-KR" sz="1000" dirty="0"/>
              <a:t>검증의 실패</a:t>
            </a:r>
            <a:r>
              <a:rPr lang="ko-KR" altLang="ko-KR" sz="1000"/>
              <a:t>, 잠재적인</a:t>
            </a:r>
            <a:r>
              <a:rPr lang="en-US" altLang="ko-KR" sz="1000" dirty="0"/>
              <a:t> </a:t>
            </a:r>
            <a:r>
              <a:rPr lang="ko-KR" altLang="en-US" sz="1000"/>
              <a:t>메모리 누수 </a:t>
            </a:r>
            <a:r>
              <a:rPr lang="ko-KR" altLang="ko-KR" sz="1000"/>
              <a:t>발견 </a:t>
            </a:r>
            <a:r>
              <a:rPr lang="ko-KR" altLang="ko-KR" sz="1000" dirty="0"/>
              <a:t>등 같은 예외에 대한 </a:t>
            </a:r>
            <a:r>
              <a:rPr lang="ko-KR" altLang="ko-KR" sz="1000"/>
              <a:t>감시가 </a:t>
            </a:r>
            <a:r>
              <a:rPr lang="ko-KR" altLang="en-US" sz="1000"/>
              <a:t>목적이다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상당히 큰 파일을 선택할 수 있는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[File]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또는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[Script], [Random]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기능을 이용하여 단말기의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Serial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을 통해 무작위 데이터를 장시간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Aging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입력하여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단말기의 정상동작을 확인하고자 한다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/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70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[Serial(UART) Fuzz Test]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기능에서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script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에 명령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(random, </a:t>
            </a:r>
            <a:r>
              <a:rPr lang="en-US" altLang="ko-KR" sz="100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seqnum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추가 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앞페이지의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Script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규격 예제 참조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) – 2018.10.29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71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[Serial(UART) Fuzz Test]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기능에서 </a:t>
            </a:r>
            <a:r>
              <a:rPr lang="en-US" altLang="ko-KR" sz="100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Hexa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값을에 대한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SUM (1Byte)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계산 기능 추가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– 2019.2.9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42" y="55517"/>
            <a:ext cx="1831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수정이력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2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6127" y="474434"/>
            <a:ext cx="11992614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72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1) UART Fuzz Test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파일전송 보완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– 2019.3.1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73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1)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화면상의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Log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선택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복사시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( [CTRL+C], [CTRL+SPACE] )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선택한 영역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Disable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되지 않도록 수정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. – 2019.7.12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7.</a:t>
            </a:r>
            <a:r>
              <a:rPr lang="en-US" altLang="ko-KR" sz="1000" b="1" dirty="0">
                <a:latin typeface="맑은 고딕" panose="020B0503020000020004" pitchFamily="50" charset="-127"/>
              </a:rPr>
              <a:t>77</a:t>
            </a:r>
            <a:r>
              <a:rPr lang="ko-KR" altLang="en-US" sz="1000" b="1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1) CR (Carriage Return), LF (Line Feed)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선택기능 추가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 – 2020.01.28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7.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80</a:t>
            </a:r>
            <a:r>
              <a:rPr lang="ko-KR" altLang="en-US" sz="1000" b="1" smtClean="0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1) LOG file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저장방법 추가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(Log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파일명 자동으로 설정되는 방법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사용자가 입력하는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Popup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창 방식 지원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 smtClean="0">
                <a:latin typeface="맑은 고딕" panose="020B0503020000020004" pitchFamily="50" charset="-127"/>
              </a:rPr>
              <a:t>dnw </a:t>
            </a:r>
            <a:r>
              <a:rPr lang="ko-KR" altLang="en-US" sz="1000" b="1" dirty="0">
                <a:latin typeface="맑은 고딕" panose="020B0503020000020004" pitchFamily="50" charset="-127"/>
              </a:rPr>
              <a:t>7.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88</a:t>
            </a:r>
            <a:r>
              <a:rPr lang="ko-KR" altLang="en-US" sz="1000" b="1" smtClean="0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1) Hex2bin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기능 개선 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– Zero Forced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기능 개선 및 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Pad Byte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기능 추가</a:t>
            </a:r>
            <a:endParaRPr lang="en-US" altLang="ko-KR" sz="1000" dirty="0" smtClean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2) F12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환경설정 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–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시간출력에서 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Linux Type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Time Count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방식 추가</a:t>
            </a:r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</a:rPr>
              <a:t>dnw 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7.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91</a:t>
            </a:r>
            <a:r>
              <a:rPr lang="ko-KR" altLang="en-US" sz="1000" b="1" smtClean="0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1) LOG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저장시 한 라인씩 버러지는 문제 개선 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(line by line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으로 저장하도록 개선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) –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로그 저장시 </a:t>
            </a:r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\r\n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줄을 띄우는 효과를 야기한다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.  \n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로 변경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2) LOG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저장방법을 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Popup – User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선택후 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ALT+CNTL+L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시 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UART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데이타는 들어오는데 저장할 파일명이 현재 입력중으로 인하여 발생된 문제 개선</a:t>
            </a:r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1" dirty="0" smtClean="0">
                <a:latin typeface="맑은 고딕" panose="020B0503020000020004" pitchFamily="50" charset="-127"/>
              </a:rPr>
              <a:t>dnw </a:t>
            </a:r>
            <a:r>
              <a:rPr lang="ko-KR" altLang="en-US" sz="1000" b="1" dirty="0">
                <a:latin typeface="맑은 고딕" panose="020B0503020000020004" pitchFamily="50" charset="-127"/>
              </a:rPr>
              <a:t>7.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92</a:t>
            </a:r>
            <a:r>
              <a:rPr lang="ko-KR" altLang="en-US" sz="1000" b="1" smtClean="0">
                <a:latin typeface="맑은 고딕" panose="020B0503020000020004" pitchFamily="50" charset="-127"/>
              </a:rPr>
              <a:t>E </a:t>
            </a:r>
            <a:r>
              <a:rPr lang="ko-KR" altLang="en-US" sz="1000">
                <a:latin typeface="맑은 고딕" panose="020B0503020000020004" pitchFamily="50" charset="-127"/>
              </a:rPr>
              <a:t>released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sym typeface="Wingdings" panose="05000000000000000000" pitchFamily="2" charset="2"/>
              </a:rPr>
              <a:t>1) </a:t>
            </a:r>
            <a:r>
              <a:rPr lang="en-US" altLang="ko-KR" sz="10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User popup LOG </a:t>
            </a:r>
            <a:r>
              <a:rPr lang="ko-KR" altLang="en-US" sz="1000">
                <a:latin typeface="맑은 고딕" panose="020B0503020000020004" pitchFamily="50" charset="-127"/>
                <a:sym typeface="Wingdings" panose="05000000000000000000" pitchFamily="2" charset="2"/>
              </a:rPr>
              <a:t>저장시 </a:t>
            </a:r>
            <a:r>
              <a:rPr lang="ko-KR" altLang="en-US" sz="1000" smtClean="0">
                <a:latin typeface="맑은 고딕" panose="020B0503020000020004" pitchFamily="50" charset="-127"/>
                <a:sym typeface="Wingdings" panose="05000000000000000000" pitchFamily="2" charset="2"/>
              </a:rPr>
              <a:t>오류 개선</a:t>
            </a:r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</a:rPr>
              <a:t>----------------------------------------------------------</a:t>
            </a:r>
            <a:r>
              <a:rPr lang="en-US" altLang="ko-KR" sz="1000" dirty="0">
                <a:latin typeface="맑은 고딕" panose="020B0503020000020004" pitchFamily="50" charset="-127"/>
              </a:rPr>
              <a:t>-----------------------------------------------------------------</a:t>
            </a:r>
            <a:r>
              <a:rPr lang="ko-KR" altLang="en-US" sz="1000">
                <a:latin typeface="맑은 고딕" panose="020B0503020000020004" pitchFamily="50" charset="-127"/>
              </a:rPr>
              <a:t>----------------------------------------------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42" y="55517"/>
            <a:ext cx="1831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수정이력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6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1" y="707972"/>
            <a:ext cx="8050752" cy="570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242" y="55517"/>
            <a:ext cx="415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기능요약설명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>
            <a:stCxn id="22" idx="2"/>
          </p:cNvCxnSpPr>
          <p:nvPr/>
        </p:nvCxnSpPr>
        <p:spPr>
          <a:xfrm flipH="1">
            <a:off x="336047" y="3257798"/>
            <a:ext cx="428941" cy="289691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21" idx="2"/>
          </p:cNvCxnSpPr>
          <p:nvPr/>
        </p:nvCxnSpPr>
        <p:spPr>
          <a:xfrm flipH="1">
            <a:off x="868828" y="3920080"/>
            <a:ext cx="574584" cy="227439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01404" y="2285010"/>
            <a:ext cx="1185599" cy="36004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Screen Buffer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설정상태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(F12)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stCxn id="20" idx="2"/>
          </p:cNvCxnSpPr>
          <p:nvPr/>
        </p:nvCxnSpPr>
        <p:spPr>
          <a:xfrm flipH="1">
            <a:off x="1443412" y="3314482"/>
            <a:ext cx="750714" cy="285490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9" idx="2"/>
          </p:cNvCxnSpPr>
          <p:nvPr/>
        </p:nvCxnSpPr>
        <p:spPr>
          <a:xfrm flipH="1">
            <a:off x="1815401" y="4767982"/>
            <a:ext cx="984289" cy="142653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8" idx="1"/>
          </p:cNvCxnSpPr>
          <p:nvPr/>
        </p:nvCxnSpPr>
        <p:spPr>
          <a:xfrm flipH="1">
            <a:off x="2042987" y="5243859"/>
            <a:ext cx="705308" cy="95065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59959" y="703896"/>
            <a:ext cx="2397586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F12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이용하여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바탕색은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형태로 설정할 수 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/>
          <p:cNvCxnSpPr>
            <a:stCxn id="22" idx="0"/>
          </p:cNvCxnSpPr>
          <p:nvPr/>
        </p:nvCxnSpPr>
        <p:spPr>
          <a:xfrm flipV="1">
            <a:off x="764988" y="826120"/>
            <a:ext cx="495767" cy="207163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1" idx="0"/>
          </p:cNvCxnSpPr>
          <p:nvPr/>
        </p:nvCxnSpPr>
        <p:spPr>
          <a:xfrm flipV="1">
            <a:off x="1443412" y="826120"/>
            <a:ext cx="161671" cy="258434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0"/>
          </p:cNvCxnSpPr>
          <p:nvPr/>
        </p:nvCxnSpPr>
        <p:spPr>
          <a:xfrm flipH="1" flipV="1">
            <a:off x="2607102" y="864412"/>
            <a:ext cx="287102" cy="142059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95472" y="5584504"/>
            <a:ext cx="2664316" cy="36004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TxData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표시 및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UP/DOWN </a:t>
            </a:r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이용한 이력관리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Enable Status Bar=On)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화살표 연결선 14"/>
          <p:cNvCxnSpPr>
            <a:stCxn id="20" idx="0"/>
          </p:cNvCxnSpPr>
          <p:nvPr/>
        </p:nvCxnSpPr>
        <p:spPr>
          <a:xfrm flipH="1" flipV="1">
            <a:off x="1899065" y="826120"/>
            <a:ext cx="295061" cy="212832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30251" y="6194517"/>
            <a:ext cx="8050753" cy="23160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5687" y="986852"/>
            <a:ext cx="784096" cy="13782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8295" y="5063839"/>
            <a:ext cx="970720" cy="36004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저장여부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Ctrl+Alt+L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11415" y="4407942"/>
            <a:ext cx="1576550" cy="36004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Rx </a:t>
            </a:r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표시형태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(F12)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Hexa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-decimal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84690" y="2954442"/>
            <a:ext cx="1218871" cy="36004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COM, Flow Control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설정상태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50218" y="3410462"/>
            <a:ext cx="986388" cy="509618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 port </a:t>
            </a: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Baudrate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설정상태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(F12)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6821" y="2897758"/>
            <a:ext cx="896334" cy="36004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 port 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609" y="1821111"/>
            <a:ext cx="1118307" cy="495244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현재 시각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HH:MM:SS.msec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msec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표시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/>
          <p:cNvCxnSpPr>
            <a:stCxn id="14" idx="2"/>
          </p:cNvCxnSpPr>
          <p:nvPr/>
        </p:nvCxnSpPr>
        <p:spPr>
          <a:xfrm>
            <a:off x="4027630" y="5944545"/>
            <a:ext cx="0" cy="249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543" y="1228064"/>
            <a:ext cx="6341366" cy="4941324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10310676" y="2152561"/>
            <a:ext cx="1563879" cy="51021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0"/>
            <a:endCxn id="10" idx="2"/>
          </p:cNvCxnSpPr>
          <p:nvPr/>
        </p:nvCxnSpPr>
        <p:spPr>
          <a:xfrm flipH="1" flipV="1">
            <a:off x="10558752" y="1073228"/>
            <a:ext cx="533864" cy="10793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9" idx="2"/>
            <a:endCxn id="16" idx="3"/>
          </p:cNvCxnSpPr>
          <p:nvPr/>
        </p:nvCxnSpPr>
        <p:spPr>
          <a:xfrm flipH="1">
            <a:off x="8181004" y="5247531"/>
            <a:ext cx="2860547" cy="10627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10325556" y="4880147"/>
            <a:ext cx="1431989" cy="36738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" y="524800"/>
            <a:ext cx="7906994" cy="616129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62034" y="762201"/>
            <a:ext cx="1838899" cy="8770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93944" y="539092"/>
            <a:ext cx="4046396" cy="35324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1) PC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의 시간 출력 여부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Ct</a:t>
            </a:r>
            <a:r>
              <a:rPr lang="ko-KR" altLang="en-US" sz="800" smtClean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T]</a:t>
            </a: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(1)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시간 출력 없음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(Serial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only)</a:t>
            </a: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(2) [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00" dirty="0" err="1"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을 맨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앞줄에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시간 포함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(3) [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00" dirty="0" err="1"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을 맨 앞줄에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포함 출력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(4) [modified Julian Date]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표시 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7.56E </a:t>
            </a:r>
            <a:r>
              <a:rPr lang="ko-KR" altLang="en-US" sz="800">
                <a:solidFill>
                  <a:srgbClr val="FF0000"/>
                </a:solidFill>
                <a:latin typeface="맑은 고딕" pitchFamily="50" charset="-127"/>
              </a:rPr>
              <a:t>이후 버전</a:t>
            </a:r>
            <a:r>
              <a:rPr lang="en-US" altLang="ko-KR" sz="800" dirty="0">
                <a:latin typeface="맑은 고딕" pitchFamily="50" charset="-127"/>
              </a:rPr>
              <a:t>)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-.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일 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800" dirty="0" err="1"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“modified Julian date”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 변환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2) COM port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smtClean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0~197</a:t>
            </a:r>
            <a:r>
              <a:rPr lang="ko-KR" altLang="en-US" sz="800" b="1" smtClean="0">
                <a:latin typeface="맑은 고딕" pitchFamily="50" charset="-127"/>
                <a:ea typeface="맑은 고딕" pitchFamily="50" charset="-127"/>
              </a:rPr>
              <a:t>번짜지 확대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3) COM Data/Parity/Stop Bit </a:t>
            </a:r>
            <a:r>
              <a:rPr lang="ko-KR" altLang="en-US" sz="800" b="1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(8-N-1)</a:t>
            </a:r>
          </a:p>
          <a:p>
            <a:pPr marL="228600" indent="-228600"/>
            <a:r>
              <a:rPr lang="en-US" altLang="ko-KR" sz="800" dirty="0">
                <a:latin typeface="맑은 고딕" pitchFamily="50" charset="-127"/>
              </a:rPr>
              <a:t>  (1) Flow Control </a:t>
            </a:r>
            <a:r>
              <a:rPr lang="ko-KR" altLang="en-US" sz="800">
                <a:latin typeface="맑은 고딕" pitchFamily="50" charset="-127"/>
              </a:rPr>
              <a:t>기능 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7.52E </a:t>
            </a:r>
            <a:r>
              <a:rPr lang="ko-KR" altLang="en-US" sz="800">
                <a:solidFill>
                  <a:srgbClr val="FF0000"/>
                </a:solidFill>
                <a:latin typeface="맑은 고딕" pitchFamily="50" charset="-127"/>
              </a:rPr>
              <a:t>이후 버전</a:t>
            </a:r>
            <a:r>
              <a:rPr lang="en-US" altLang="ko-KR" sz="800" dirty="0">
                <a:latin typeface="맑은 고딕" pitchFamily="50" charset="-127"/>
              </a:rPr>
              <a:t>)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4) Screen Buffer Size Limit </a:t>
            </a: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(1) 100MB (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지금까지 사용하던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default limit)</a:t>
            </a: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(2) 60MB ~ 2MB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설정 추가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(3)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장시간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Aging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Small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Smallest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사용 권장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(4) LOG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필요 시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LOG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저장하여 사용할 것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5)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Baud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rate</a:t>
            </a:r>
            <a:r>
              <a:rPr lang="ko-KR" altLang="en-US" sz="800" b="1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800" b="1" smtClean="0">
                <a:latin typeface="맑은 고딕" pitchFamily="50" charset="-127"/>
                <a:ea typeface="맑은 고딕" pitchFamily="50" charset="-127"/>
              </a:rPr>
              <a:t>직접 입력하여 설정할 </a:t>
            </a:r>
            <a:r>
              <a:rPr lang="ko-KR" altLang="en-US" sz="800" b="1">
                <a:latin typeface="맑은 고딕" pitchFamily="50" charset="-127"/>
                <a:ea typeface="맑은 고딕" pitchFamily="50" charset="-127"/>
              </a:rPr>
              <a:t>수 도 있다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6) USB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ko-KR" altLang="en-US" sz="800" b="1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*auto(F4)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기능은 단말기 기능 지원필요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(1) SMDK6410, SMDKC100 EBOOT/OS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다운로드기능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7) Background color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(1)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바탕색의 색상을 변경할 수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800" b="1" dirty="0">
                <a:latin typeface="맑은 고딕" pitchFamily="50" charset="-127"/>
              </a:rPr>
              <a:t>8) Rx Data</a:t>
            </a:r>
            <a:r>
              <a:rPr lang="ko-KR" altLang="en-US" sz="800" b="1">
                <a:latin typeface="맑은 고딕" pitchFamily="50" charset="-127"/>
              </a:rPr>
              <a:t>의 출력형식 설정</a:t>
            </a:r>
            <a:endParaRPr lang="en-US" altLang="ko-KR" sz="800" b="1" dirty="0">
              <a:latin typeface="맑은 고딕" pitchFamily="50" charset="-127"/>
            </a:endParaRPr>
          </a:p>
          <a:p>
            <a:pPr marL="228600" indent="-228600"/>
            <a:r>
              <a:rPr lang="en-US" altLang="ko-KR" sz="800" dirty="0">
                <a:latin typeface="맑은 고딕" pitchFamily="50" charset="-127"/>
              </a:rPr>
              <a:t>  (1) Text </a:t>
            </a:r>
            <a:r>
              <a:rPr lang="ko-KR" altLang="en-US" sz="800">
                <a:latin typeface="맑은 고딕" pitchFamily="50" charset="-127"/>
              </a:rPr>
              <a:t>또는 </a:t>
            </a:r>
            <a:r>
              <a:rPr lang="en-US" altLang="ko-KR" sz="800" dirty="0" err="1">
                <a:latin typeface="맑은 고딕" pitchFamily="50" charset="-127"/>
              </a:rPr>
              <a:t>Hexa</a:t>
            </a:r>
            <a:r>
              <a:rPr lang="en-US" altLang="ko-KR" sz="800" dirty="0">
                <a:latin typeface="맑은 고딕" pitchFamily="50" charset="-127"/>
              </a:rPr>
              <a:t> </a:t>
            </a:r>
            <a:r>
              <a:rPr lang="ko-KR" altLang="en-US" sz="800">
                <a:latin typeface="맑은 고딕" pitchFamily="50" charset="-127"/>
              </a:rPr>
              <a:t>형식으로 출력 가능</a:t>
            </a:r>
            <a:endParaRPr lang="en-US" altLang="ko-KR" sz="800" dirty="0">
              <a:latin typeface="맑은 고딕" pitchFamily="50" charset="-127"/>
            </a:endParaRPr>
          </a:p>
          <a:p>
            <a:pPr marL="228600" indent="-228600"/>
            <a:r>
              <a:rPr lang="en-US" altLang="ko-KR" sz="800" dirty="0">
                <a:latin typeface="맑은 고딕" pitchFamily="50" charset="-127"/>
              </a:rPr>
              <a:t>  (2) </a:t>
            </a:r>
            <a:r>
              <a:rPr lang="en-US" altLang="ko-KR" sz="800" dirty="0" err="1">
                <a:latin typeface="맑은 고딕" pitchFamily="50" charset="-127"/>
              </a:rPr>
              <a:t>Hexa</a:t>
            </a:r>
            <a:r>
              <a:rPr lang="en-US" altLang="ko-KR" sz="800" dirty="0">
                <a:latin typeface="맑은 고딕" pitchFamily="50" charset="-127"/>
              </a:rPr>
              <a:t> </a:t>
            </a:r>
            <a:r>
              <a:rPr lang="ko-KR" altLang="en-US" sz="800">
                <a:latin typeface="맑은 고딕" pitchFamily="50" charset="-127"/>
              </a:rPr>
              <a:t>형식일 경우 줄바꿈의 기준을 선택한다</a:t>
            </a:r>
            <a:r>
              <a:rPr lang="en-US" altLang="ko-KR" sz="800" dirty="0">
                <a:latin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800" dirty="0">
                <a:latin typeface="맑은 고딕" pitchFamily="50" charset="-127"/>
              </a:rPr>
              <a:t>    -. </a:t>
            </a:r>
            <a:r>
              <a:rPr lang="en-US" altLang="ko-KR" sz="800" dirty="0" err="1">
                <a:latin typeface="맑은 고딕" pitchFamily="50" charset="-127"/>
              </a:rPr>
              <a:t>Hexa</a:t>
            </a:r>
            <a:r>
              <a:rPr lang="en-US" altLang="ko-KR" sz="800" dirty="0">
                <a:latin typeface="맑은 고딕" pitchFamily="50" charset="-127"/>
              </a:rPr>
              <a:t> </a:t>
            </a:r>
            <a:r>
              <a:rPr lang="ko-KR" altLang="en-US" sz="800">
                <a:latin typeface="맑은 고딕" pitchFamily="50" charset="-127"/>
              </a:rPr>
              <a:t>표시 개수 또는 끝자리 </a:t>
            </a:r>
            <a:r>
              <a:rPr lang="en-US" altLang="ko-KR" sz="800" dirty="0">
                <a:latin typeface="맑은 고딕" pitchFamily="50" charset="-127"/>
              </a:rPr>
              <a:t>0A = ‘\n’  0D = ‘\r’</a:t>
            </a:r>
          </a:p>
          <a:p>
            <a:pPr marL="228600" indent="-228600"/>
            <a:r>
              <a:rPr lang="en-US" altLang="ko-KR" sz="800" dirty="0">
                <a:latin typeface="맑은 고딕" pitchFamily="50" charset="-127"/>
              </a:rPr>
              <a:t>    -. </a:t>
            </a:r>
            <a:r>
              <a:rPr lang="en-US" altLang="ko-KR" sz="800" dirty="0" err="1">
                <a:latin typeface="맑은 고딕" pitchFamily="50" charset="-127"/>
              </a:rPr>
              <a:t>Hexa</a:t>
            </a:r>
            <a:r>
              <a:rPr lang="en-US" altLang="ko-KR" sz="800" dirty="0">
                <a:latin typeface="맑은 고딕" pitchFamily="50" charset="-127"/>
              </a:rPr>
              <a:t> column# = 0 </a:t>
            </a:r>
            <a:r>
              <a:rPr lang="ko-KR" altLang="en-US" sz="800">
                <a:latin typeface="맑은 고딕" pitchFamily="50" charset="-127"/>
              </a:rPr>
              <a:t>이면 </a:t>
            </a:r>
            <a:r>
              <a:rPr lang="en-US" altLang="ko-KR" sz="800" dirty="0">
                <a:latin typeface="맑은 고딕" pitchFamily="50" charset="-127"/>
              </a:rPr>
              <a:t>Rx </a:t>
            </a:r>
            <a:r>
              <a:rPr lang="en-US" altLang="ko-KR" sz="800" dirty="0" err="1">
                <a:latin typeface="맑은 고딕" pitchFamily="50" charset="-127"/>
              </a:rPr>
              <a:t>Hexa</a:t>
            </a:r>
            <a:r>
              <a:rPr lang="en-US" altLang="ko-KR" sz="800" dirty="0">
                <a:latin typeface="맑은 고딕" pitchFamily="50" charset="-127"/>
              </a:rPr>
              <a:t> Data</a:t>
            </a:r>
            <a:r>
              <a:rPr lang="ko-KR" altLang="en-US" sz="800">
                <a:latin typeface="맑은 고딕" pitchFamily="50" charset="-127"/>
              </a:rPr>
              <a:t>단위로 줄 바뀜</a:t>
            </a:r>
            <a:endParaRPr lang="en-US" altLang="ko-KR" sz="800" dirty="0">
              <a:latin typeface="맑은 고딕" pitchFamily="50" charset="-127"/>
            </a:endParaRPr>
          </a:p>
          <a:p>
            <a:pPr marL="228600" indent="-228600"/>
            <a:r>
              <a:rPr lang="en-US" altLang="ko-KR" sz="800" dirty="0">
                <a:latin typeface="맑은 고딕" pitchFamily="50" charset="-127"/>
              </a:rPr>
              <a:t>    -. </a:t>
            </a:r>
            <a:r>
              <a:rPr lang="ko-KR" altLang="en-US" sz="800">
                <a:latin typeface="맑은 고딕" pitchFamily="50" charset="-127"/>
              </a:rPr>
              <a:t>대소문자 선택 가능</a:t>
            </a:r>
            <a:r>
              <a:rPr lang="en-US" altLang="ko-KR" sz="800" dirty="0">
                <a:latin typeface="맑은 고딕" pitchFamily="50" charset="-127"/>
              </a:rPr>
              <a:t>,  </a:t>
            </a:r>
            <a:r>
              <a:rPr lang="ko-KR" altLang="en-US" sz="800">
                <a:latin typeface="맑은 고딕" pitchFamily="50" charset="-127"/>
              </a:rPr>
              <a:t>구분자는 </a:t>
            </a:r>
            <a:r>
              <a:rPr lang="en-US" altLang="ko-KR" sz="800" dirty="0">
                <a:latin typeface="맑은 고딕" pitchFamily="50" charset="-127"/>
              </a:rPr>
              <a:t>Comma </a:t>
            </a:r>
            <a:r>
              <a:rPr lang="ko-KR" altLang="en-US" sz="800">
                <a:latin typeface="맑은 고딕" pitchFamily="50" charset="-127"/>
              </a:rPr>
              <a:t>또는 </a:t>
            </a:r>
            <a:r>
              <a:rPr lang="en-US" altLang="ko-KR" sz="800" dirty="0">
                <a:latin typeface="맑은 고딕" pitchFamily="50" charset="-127"/>
              </a:rPr>
              <a:t>SPACE </a:t>
            </a:r>
            <a:r>
              <a:rPr lang="ko-KR" altLang="en-US" sz="800">
                <a:latin typeface="맑은 고딕" pitchFamily="50" charset="-127"/>
              </a:rPr>
              <a:t>선택</a:t>
            </a:r>
            <a:endParaRPr lang="en-US" altLang="ko-KR" sz="800" dirty="0">
              <a:latin typeface="맑은 고딕" pitchFamily="50" charset="-127"/>
            </a:endParaRPr>
          </a:p>
          <a:p>
            <a:pPr marL="228600" indent="-228600"/>
            <a:r>
              <a:rPr lang="en-US" altLang="ko-KR" sz="800" b="1" dirty="0">
                <a:latin typeface="맑은 고딕" pitchFamily="50" charset="-127"/>
              </a:rPr>
              <a:t>9) Status Bar </a:t>
            </a:r>
            <a:r>
              <a:rPr lang="ko-KR" altLang="en-US" sz="800" b="1">
                <a:latin typeface="맑은 고딕" pitchFamily="50" charset="-127"/>
              </a:rPr>
              <a:t>출력 </a:t>
            </a:r>
            <a:r>
              <a:rPr lang="en-US" altLang="ko-KR" sz="800" b="1" dirty="0">
                <a:latin typeface="맑은 고딕" pitchFamily="50" charset="-127"/>
              </a:rPr>
              <a:t>On/Off</a:t>
            </a:r>
          </a:p>
          <a:p>
            <a:pPr marL="228600" indent="-228600"/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(1)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변경 후 </a:t>
            </a:r>
            <a:r>
              <a:rPr lang="en-US" altLang="ko-KR" sz="8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를 다시 실행하여야 한다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800" b="1" dirty="0" smtClean="0">
                <a:latin typeface="맑은 고딕" pitchFamily="50" charset="-127"/>
              </a:rPr>
              <a:t>10) Log </a:t>
            </a:r>
            <a:r>
              <a:rPr lang="ko-KR" altLang="en-US" sz="800" b="1" smtClean="0">
                <a:latin typeface="맑은 고딕" pitchFamily="50" charset="-127"/>
              </a:rPr>
              <a:t>파일 저장방법을 설정할 수 있다</a:t>
            </a:r>
            <a:r>
              <a:rPr lang="en-US" altLang="ko-KR" sz="800" b="1" dirty="0" smtClean="0">
                <a:latin typeface="맑은 고딕" pitchFamily="50" charset="-127"/>
              </a:rPr>
              <a:t>.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</a:rPr>
              <a:t> (7.80E </a:t>
            </a:r>
            <a:r>
              <a:rPr lang="ko-KR" altLang="en-US" sz="800" smtClean="0">
                <a:solidFill>
                  <a:srgbClr val="FF0000"/>
                </a:solidFill>
                <a:latin typeface="맑은 고딕" pitchFamily="50" charset="-127"/>
              </a:rPr>
              <a:t>이후 버전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</a:rPr>
              <a:t>)</a:t>
            </a:r>
          </a:p>
          <a:p>
            <a:pPr marL="228600" indent="-228600"/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070" y="762201"/>
            <a:ext cx="4587501" cy="42568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6442" y="617026"/>
            <a:ext cx="205184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⑵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070" y="5164261"/>
            <a:ext cx="3747951" cy="1499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06442" y="5041150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93944" y="4143513"/>
            <a:ext cx="4046396" cy="2520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※ Function Key ※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F2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  : COM Port connect/disconnect Toggle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F3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  :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연결 가능한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COM Port List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F11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:  Clear Screen 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F12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: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설정 메뉴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Ctrl+A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: Select All Screen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Ctrl+C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: Copy Screen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F6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: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Tx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Data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 표시된 데이터를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Serial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로 송출한다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Ctrl+F6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: </a:t>
            </a:r>
            <a:r>
              <a:rPr lang="en-US" altLang="ko-KR" sz="800" dirty="0" err="1">
                <a:latin typeface="맑은 고딕" pitchFamily="50" charset="-127"/>
                <a:ea typeface="맑은 고딕" pitchFamily="50" charset="-127"/>
              </a:rPr>
              <a:t>Tx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Data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(Char, </a:t>
            </a:r>
            <a:r>
              <a:rPr lang="en-US" altLang="ko-KR" sz="800" dirty="0" err="1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File, Script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전송 가능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Shift+F5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: Text /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display (Default : Text)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F4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: SMDK6410/SMDKC100 auto downloading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Ctrl + Alt + 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: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Log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파일 저장 기능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(Toggle Save On/Off)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-.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dnw.exe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가 위치한 장소의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폴더에 저장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Ctrl + T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출력되는 문자열 맨 앞에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의 현재 시간을 표시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-. 3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가지 종류 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modified JD)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[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hh:mm:ss.msec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yyyy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/mm/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dd;hh:mm:ss.msec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52849" y="762201"/>
            <a:ext cx="1224870" cy="26360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10843" y="639090"/>
            <a:ext cx="205184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⑶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62035" y="4005950"/>
            <a:ext cx="1838898" cy="10562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45600" y="4532297"/>
            <a:ext cx="1184352" cy="4752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63310" y="4390133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62035" y="1701435"/>
            <a:ext cx="1838898" cy="5295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47613" y="1581265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⑺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62035" y="2855117"/>
            <a:ext cx="1838898" cy="106203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63735" y="2697843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⑻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60337" y="5116837"/>
            <a:ext cx="1840595" cy="34913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616361" y="4986902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9113" y="6394295"/>
            <a:ext cx="4004622" cy="353943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[Auto Download, F4]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기능은 단말기에 연동기능이 추가되어야 사용가능하다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F4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키를 누르면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EBOOT, STEPLDR, NK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가 순차적으로 자동 다운로드된다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1708" y="3885232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⑷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1708" y="617026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60337" y="5508109"/>
            <a:ext cx="1840595" cy="5350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616361" y="5384998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⑽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43" y="55517"/>
            <a:ext cx="220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환경설정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77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001" y="557498"/>
            <a:ext cx="7896870" cy="61612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8242" y="55517"/>
            <a:ext cx="415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(Log File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97379" y="5146144"/>
            <a:ext cx="1979491" cy="66403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287178" y="5926920"/>
            <a:ext cx="1553630" cy="26161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파일명 저장방식 선택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-746" y="551865"/>
            <a:ext cx="8842404" cy="6306135"/>
          </a:xfrm>
          <a:prstGeom prst="roundRect">
            <a:avLst>
              <a:gd name="adj" fmla="val 4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3898" y="2053806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Log, File </a:t>
            </a:r>
            <a:r>
              <a:rPr lang="ko-KR" altLang="en-US" sz="12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저장 시작 </a:t>
            </a:r>
            <a:r>
              <a:rPr lang="en-US" altLang="ko-KR" sz="1200" b="1" dirty="0">
                <a:latin typeface="맑은 고딕" pitchFamily="50" charset="-127"/>
              </a:rPr>
              <a:t>: [Ctrl] + [Alt] + [L]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899" y="4605669"/>
            <a:ext cx="428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Log, File  </a:t>
            </a:r>
            <a:r>
              <a:rPr lang="ko-KR" altLang="en-US" sz="12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저장 종료 </a:t>
            </a:r>
            <a:r>
              <a:rPr lang="en-US" altLang="ko-KR" sz="1200" b="1" dirty="0">
                <a:latin typeface="맑은 고딕" pitchFamily="50" charset="-127"/>
              </a:rPr>
              <a:t>: [Ctrl] + [Alt] + [L]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242" y="2370406"/>
            <a:ext cx="9149063" cy="1990579"/>
          </a:xfrm>
          <a:prstGeom prst="roundRect">
            <a:avLst>
              <a:gd name="adj" fmla="val 40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1" y="3719758"/>
            <a:ext cx="8975202" cy="5468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72" y="2426147"/>
            <a:ext cx="8983882" cy="8506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81859" y="2416384"/>
            <a:ext cx="64807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3587" y="2949194"/>
            <a:ext cx="6408712" cy="2576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7723" y="3985660"/>
            <a:ext cx="64807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 설명선 19"/>
          <p:cNvSpPr/>
          <p:nvPr/>
        </p:nvSpPr>
        <p:spPr>
          <a:xfrm>
            <a:off x="287915" y="3559981"/>
            <a:ext cx="3239077" cy="383148"/>
          </a:xfrm>
          <a:prstGeom prst="wedgeRectCallout">
            <a:avLst>
              <a:gd name="adj1" fmla="val -35388"/>
              <a:gd name="adj2" fmla="val -110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Modified Julian Date </a:t>
            </a:r>
            <a:r>
              <a:rPr lang="ko-KR" altLang="en-US" sz="1000"/>
              <a:t>로 표시</a:t>
            </a:r>
            <a:endParaRPr lang="en-US" altLang="ko-KR" sz="1000" dirty="0"/>
          </a:p>
          <a:p>
            <a:r>
              <a:rPr lang="en-US" altLang="ko-KR" sz="1000" b="1" dirty="0"/>
              <a:t>CTRL+T </a:t>
            </a:r>
            <a:r>
              <a:rPr lang="ko-KR" altLang="en-US" sz="1000" b="1"/>
              <a:t>를 이용하여 </a:t>
            </a:r>
            <a:r>
              <a:rPr lang="en-US" altLang="ko-KR" sz="1000" b="1" dirty="0"/>
              <a:t>Timestamp</a:t>
            </a:r>
            <a:r>
              <a:rPr lang="ko-KR" altLang="en-US" sz="1000" b="1"/>
              <a:t>를 변경할 수 있다</a:t>
            </a:r>
            <a:r>
              <a:rPr lang="en-US" altLang="ko-KR" sz="1000" b="1" dirty="0"/>
              <a:t>.</a:t>
            </a:r>
            <a:endParaRPr lang="ko-KR" altLang="en-US" sz="1000" b="1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4919" y="2931845"/>
            <a:ext cx="1136622" cy="3883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242" y="4871913"/>
            <a:ext cx="9149063" cy="1627361"/>
          </a:xfrm>
          <a:prstGeom prst="roundRect">
            <a:avLst>
              <a:gd name="adj" fmla="val 40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26606" y="4978335"/>
            <a:ext cx="8971888" cy="1406049"/>
            <a:chOff x="90212" y="2781788"/>
            <a:chExt cx="8971888" cy="1406049"/>
          </a:xfrm>
        </p:grpSpPr>
        <p:grpSp>
          <p:nvGrpSpPr>
            <p:cNvPr id="11" name="그룹 10"/>
            <p:cNvGrpSpPr/>
            <p:nvPr/>
          </p:nvGrpSpPr>
          <p:grpSpPr>
            <a:xfrm>
              <a:off x="90212" y="2781788"/>
              <a:ext cx="8971888" cy="1406049"/>
              <a:chOff x="126423" y="4608985"/>
              <a:chExt cx="8971888" cy="1406049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423" y="4608985"/>
                <a:ext cx="8968306" cy="831843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05" y="5555787"/>
                <a:ext cx="8968306" cy="459247"/>
              </a:xfrm>
              <a:prstGeom prst="rect">
                <a:avLst/>
              </a:prstGeom>
            </p:spPr>
          </p:pic>
        </p:grpSp>
        <p:sp>
          <p:nvSpPr>
            <p:cNvPr id="12" name="직사각형 11"/>
            <p:cNvSpPr/>
            <p:nvPr/>
          </p:nvSpPr>
          <p:spPr>
            <a:xfrm>
              <a:off x="2544871" y="3882536"/>
              <a:ext cx="595282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81550" y="3143789"/>
              <a:ext cx="6098762" cy="2880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26606" y="5345828"/>
            <a:ext cx="113662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 설명선 18"/>
          <p:cNvSpPr/>
          <p:nvPr/>
        </p:nvSpPr>
        <p:spPr>
          <a:xfrm>
            <a:off x="287915" y="5745584"/>
            <a:ext cx="1258583" cy="417264"/>
          </a:xfrm>
          <a:prstGeom prst="wedgeRectCallout">
            <a:avLst>
              <a:gd name="adj1" fmla="val -24866"/>
              <a:gd name="adj2" fmla="val -97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Modified Julian Date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표시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898" y="551865"/>
            <a:ext cx="801953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lt"/>
                <a:ea typeface="맑은 고딕" panose="020B0503020000020004" pitchFamily="50" charset="-127"/>
              </a:rPr>
              <a:t>■ </a:t>
            </a:r>
            <a:r>
              <a:rPr lang="en-US" altLang="ko-KR" sz="1200" b="1" dirty="0">
                <a:latin typeface="+mj-lt"/>
                <a:ea typeface="맑은 고딕" pitchFamily="50" charset="-127"/>
              </a:rPr>
              <a:t>[Ctrl] + [Alt] + [L] </a:t>
            </a:r>
            <a:r>
              <a:rPr lang="ko-KR" altLang="en-US" sz="1200" b="1" dirty="0">
                <a:latin typeface="+mj-lt"/>
                <a:ea typeface="맑은 고딕" pitchFamily="50" charset="-127"/>
              </a:rPr>
              <a:t>버튼</a:t>
            </a:r>
            <a:endParaRPr lang="en-US" altLang="ko-KR" sz="1200" b="1" dirty="0">
              <a:latin typeface="+mj-lt"/>
              <a:ea typeface="맑은 고딕" pitchFamily="50" charset="-127"/>
            </a:endParaRPr>
          </a:p>
          <a:p>
            <a:r>
              <a:rPr lang="en-US" altLang="ko-KR" sz="1000" dirty="0">
                <a:latin typeface="+mj-lt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맑은 고딕" pitchFamily="50" charset="-127"/>
              </a:rPr>
              <a:t>1)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Log</a:t>
            </a:r>
            <a:r>
              <a:rPr lang="ko-KR" altLang="en-US" sz="1000">
                <a:latin typeface="+mj-lt"/>
                <a:ea typeface="맑은 고딕" pitchFamily="50" charset="-127"/>
              </a:rPr>
              <a:t>을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File</a:t>
            </a:r>
            <a:r>
              <a:rPr lang="ko-KR" altLang="en-US" sz="1000">
                <a:latin typeface="+mj-lt"/>
                <a:ea typeface="맑은 고딕" pitchFamily="50" charset="-127"/>
              </a:rPr>
              <a:t>로 저장 </a:t>
            </a:r>
            <a:r>
              <a:rPr lang="ko-KR" altLang="en-US" sz="1000" dirty="0">
                <a:latin typeface="+mj-lt"/>
                <a:ea typeface="맑은 고딕" pitchFamily="50" charset="-127"/>
              </a:rPr>
              <a:t>시작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/ </a:t>
            </a:r>
            <a:r>
              <a:rPr lang="ko-KR" altLang="en-US" sz="1000">
                <a:latin typeface="+mj-lt"/>
                <a:ea typeface="맑은 고딕" pitchFamily="50" charset="-127"/>
              </a:rPr>
              <a:t>종료할 </a:t>
            </a:r>
            <a:r>
              <a:rPr lang="ko-KR" altLang="en-US" sz="1000" dirty="0">
                <a:latin typeface="+mj-lt"/>
                <a:ea typeface="맑은 고딕" pitchFamily="50" charset="-127"/>
              </a:rPr>
              <a:t>수 있다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.</a:t>
            </a:r>
          </a:p>
          <a:p>
            <a:r>
              <a:rPr lang="en-US" altLang="ko-KR" sz="1000" dirty="0">
                <a:latin typeface="+mj-lt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맑은 고딕" pitchFamily="50" charset="-127"/>
              </a:rPr>
              <a:t>2)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Title</a:t>
            </a:r>
            <a:r>
              <a:rPr lang="ko-KR" altLang="en-US" sz="1000">
                <a:latin typeface="+mj-lt"/>
                <a:ea typeface="맑은 고딕" pitchFamily="50" charset="-127"/>
              </a:rPr>
              <a:t>영역 또는 상태바에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[Logging] </a:t>
            </a:r>
            <a:r>
              <a:rPr lang="ko-KR" altLang="en-US" sz="1000">
                <a:latin typeface="+mj-lt"/>
                <a:ea typeface="맑은 고딕" pitchFamily="50" charset="-127"/>
              </a:rPr>
              <a:t>표시는 파일로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Log </a:t>
            </a:r>
            <a:r>
              <a:rPr lang="ko-KR" altLang="en-US" sz="1000" dirty="0">
                <a:latin typeface="+mj-lt"/>
                <a:ea typeface="맑은 고딕" pitchFamily="50" charset="-127"/>
              </a:rPr>
              <a:t>저장 진행중임을 표시한다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.</a:t>
            </a:r>
          </a:p>
          <a:p>
            <a:r>
              <a:rPr lang="en-US" altLang="ko-KR" sz="1000" dirty="0">
                <a:latin typeface="+mj-lt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맑은 고딕" pitchFamily="50" charset="-127"/>
              </a:rPr>
              <a:t>3)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Log File </a:t>
            </a:r>
            <a:r>
              <a:rPr lang="ko-KR" altLang="en-US" sz="1000">
                <a:latin typeface="+mj-lt"/>
                <a:ea typeface="맑은 고딕" pitchFamily="50" charset="-127"/>
              </a:rPr>
              <a:t>저장을 종료하려면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,</a:t>
            </a:r>
            <a:r>
              <a:rPr lang="ko-KR" altLang="en-US" sz="1000">
                <a:latin typeface="+mj-lt"/>
                <a:ea typeface="맑은 고딕" pitchFamily="50" charset="-127"/>
              </a:rPr>
              <a:t>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( [Ctrl] + [Alt] + L ) </a:t>
            </a:r>
            <a:r>
              <a:rPr lang="ko-KR" altLang="en-US" sz="1000">
                <a:latin typeface="+mj-lt"/>
                <a:ea typeface="맑은 고딕" pitchFamily="50" charset="-127"/>
              </a:rPr>
              <a:t>울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 </a:t>
            </a:r>
            <a:r>
              <a:rPr lang="ko-KR" altLang="en-US" sz="1000">
                <a:latin typeface="+mj-lt"/>
                <a:ea typeface="맑은 고딕" panose="020B0503020000020004" pitchFamily="50" charset="-127"/>
              </a:rPr>
              <a:t>한번 더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 </a:t>
            </a:r>
            <a:r>
              <a:rPr lang="ko-KR" altLang="en-US" sz="1000">
                <a:latin typeface="+mj-lt"/>
                <a:ea typeface="맑은 고딕" pitchFamily="50" charset="-127"/>
              </a:rPr>
              <a:t>누르면 된다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.  </a:t>
            </a:r>
            <a:r>
              <a:rPr lang="ko-KR" altLang="en-US" sz="1000">
                <a:latin typeface="+mj-lt"/>
                <a:ea typeface="맑은 고딕" pitchFamily="50" charset="-127"/>
              </a:rPr>
              <a:t>그러면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Title </a:t>
            </a:r>
            <a:r>
              <a:rPr lang="ko-KR" altLang="en-US" sz="1000" dirty="0">
                <a:latin typeface="+mj-lt"/>
                <a:ea typeface="맑은 고딕" pitchFamily="50" charset="-127"/>
              </a:rPr>
              <a:t>영역에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[Logging] </a:t>
            </a:r>
            <a:r>
              <a:rPr lang="ko-KR" altLang="en-US" sz="1000" dirty="0">
                <a:latin typeface="+mj-lt"/>
                <a:ea typeface="맑은 고딕" pitchFamily="50" charset="-127"/>
              </a:rPr>
              <a:t>문구가 사라진다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.</a:t>
            </a:r>
          </a:p>
          <a:p>
            <a:r>
              <a:rPr lang="en-US" altLang="ko-KR" sz="1000" dirty="0">
                <a:latin typeface="+mj-lt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맑은 고딕" pitchFamily="50" charset="-127"/>
              </a:rPr>
              <a:t>4)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Log File</a:t>
            </a:r>
            <a:r>
              <a:rPr lang="ko-KR" altLang="en-US" sz="1000">
                <a:latin typeface="+mj-lt"/>
                <a:ea typeface="맑은 고딕" pitchFamily="50" charset="-127"/>
              </a:rPr>
              <a:t> </a:t>
            </a:r>
            <a:r>
              <a:rPr lang="ko-KR" altLang="en-US" sz="1000" dirty="0">
                <a:latin typeface="+mj-lt"/>
                <a:ea typeface="맑은 고딕" pitchFamily="50" charset="-127"/>
              </a:rPr>
              <a:t>저장위치는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dnw.exe </a:t>
            </a:r>
            <a:r>
              <a:rPr lang="ko-KR" altLang="en-US" sz="1000" dirty="0">
                <a:latin typeface="+mj-lt"/>
                <a:ea typeface="맑은 고딕" pitchFamily="50" charset="-127"/>
              </a:rPr>
              <a:t>실행 위치의 </a:t>
            </a:r>
            <a:r>
              <a:rPr lang="en-US" altLang="ko-KR" sz="1000" dirty="0" err="1">
                <a:latin typeface="+mj-lt"/>
                <a:ea typeface="맑은 고딕" pitchFamily="50" charset="-127"/>
              </a:rPr>
              <a:t>dnw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 </a:t>
            </a:r>
            <a:r>
              <a:rPr lang="ko-KR" altLang="en-US" sz="1000">
                <a:latin typeface="+mj-lt"/>
                <a:ea typeface="맑은 고딕" pitchFamily="50" charset="-127"/>
              </a:rPr>
              <a:t>폴더 안에 자동으로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 </a:t>
            </a:r>
            <a:r>
              <a:rPr lang="ko-KR" altLang="en-US" sz="1000">
                <a:latin typeface="+mj-lt"/>
                <a:ea typeface="맑은 고딕" pitchFamily="50" charset="-127"/>
              </a:rPr>
              <a:t>저장된다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.  </a:t>
            </a:r>
          </a:p>
          <a:p>
            <a:r>
              <a:rPr lang="en-US" altLang="ko-KR" sz="1000" dirty="0">
                <a:latin typeface="+mj-lt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맑은 고딕" pitchFamily="50" charset="-127"/>
              </a:rPr>
              <a:t>5) 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Log </a:t>
            </a:r>
            <a:r>
              <a:rPr lang="ko-KR" altLang="en-US" sz="1000" smtClean="0">
                <a:latin typeface="+mj-lt"/>
                <a:ea typeface="맑은 고딕" pitchFamily="50" charset="-127"/>
              </a:rPr>
              <a:t>파일이름 설정은 </a:t>
            </a:r>
            <a:r>
              <a:rPr lang="en-US" altLang="ko-KR" sz="1000" dirty="0" smtClean="0">
                <a:latin typeface="+mj-lt"/>
                <a:ea typeface="맑은 고딕" pitchFamily="50" charset="-127"/>
              </a:rPr>
              <a:t>2</a:t>
            </a:r>
            <a:r>
              <a:rPr lang="ko-KR" altLang="en-US" sz="1000" smtClean="0">
                <a:latin typeface="+mj-lt"/>
                <a:ea typeface="맑은 고딕" pitchFamily="50" charset="-127"/>
              </a:rPr>
              <a:t>가지 가능하다</a:t>
            </a:r>
            <a:r>
              <a:rPr lang="en-US" altLang="ko-KR" sz="1000" dirty="0" smtClean="0">
                <a:latin typeface="+mj-lt"/>
                <a:ea typeface="맑은 고딕" pitchFamily="50" charset="-127"/>
              </a:rPr>
              <a:t>.</a:t>
            </a:r>
            <a:r>
              <a:rPr lang="ko-KR" altLang="en-US" sz="1000" smtClean="0">
                <a:latin typeface="+mj-lt"/>
                <a:ea typeface="맑은 고딕" pitchFamily="50" charset="-127"/>
              </a:rPr>
              <a:t> </a:t>
            </a:r>
            <a:endParaRPr lang="en-US" altLang="ko-KR" sz="1000" dirty="0" smtClean="0">
              <a:latin typeface="+mj-lt"/>
              <a:ea typeface="맑은 고딕" pitchFamily="50" charset="-127"/>
            </a:endParaRPr>
          </a:p>
          <a:p>
            <a:r>
              <a:rPr lang="en-US" altLang="ko-KR" sz="1000" dirty="0">
                <a:latin typeface="+mj-lt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+mj-lt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+mj-lt"/>
                <a:ea typeface="맑은 고딕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맑은 고딕" pitchFamily="50" charset="-127"/>
              </a:rPr>
              <a:t>-. </a:t>
            </a:r>
            <a:r>
              <a:rPr lang="ko-KR" altLang="en-US" sz="1000" b="1" smtClean="0">
                <a:solidFill>
                  <a:srgbClr val="0000FF"/>
                </a:solidFill>
                <a:latin typeface="+mj-lt"/>
                <a:ea typeface="맑은 고딕" pitchFamily="50" charset="-127"/>
              </a:rPr>
              <a:t>자동방식</a:t>
            </a:r>
            <a:r>
              <a:rPr lang="ko-KR" altLang="en-US" sz="1000" smtClean="0">
                <a:solidFill>
                  <a:srgbClr val="0000FF"/>
                </a:solidFill>
                <a:latin typeface="+mj-lt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+mj-lt"/>
                <a:ea typeface="맑은 고딕" pitchFamily="50" charset="-127"/>
              </a:rPr>
              <a:t>: </a:t>
            </a:r>
            <a:r>
              <a:rPr lang="en-US" altLang="ko-KR" sz="1000" b="1" dirty="0" err="1" smtClean="0">
                <a:latin typeface="+mj-lt"/>
                <a:ea typeface="맑은 고딕" pitchFamily="50" charset="-127"/>
              </a:rPr>
              <a:t>dnw</a:t>
            </a:r>
            <a:r>
              <a:rPr lang="en-US" altLang="ko-KR" sz="1000" b="1" dirty="0" smtClean="0">
                <a:latin typeface="+mj-lt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+mj-lt"/>
                <a:ea typeface="맑은 고딕" pitchFamily="50" charset="-127"/>
              </a:rPr>
              <a:t>+ PC</a:t>
            </a:r>
            <a:r>
              <a:rPr lang="ko-KR" altLang="en-US" sz="1000" b="1" dirty="0">
                <a:latin typeface="+mj-lt"/>
                <a:ea typeface="맑은 고딕" pitchFamily="50" charset="-127"/>
              </a:rPr>
              <a:t>의 년</a:t>
            </a:r>
            <a:r>
              <a:rPr lang="en-US" altLang="ko-KR" sz="1000" b="1" dirty="0">
                <a:latin typeface="+mj-lt"/>
                <a:ea typeface="맑은 고딕" pitchFamily="50" charset="-127"/>
              </a:rPr>
              <a:t>/</a:t>
            </a:r>
            <a:r>
              <a:rPr lang="ko-KR" altLang="en-US" sz="1000" b="1" dirty="0">
                <a:latin typeface="+mj-lt"/>
                <a:ea typeface="맑은 고딕" pitchFamily="50" charset="-127"/>
              </a:rPr>
              <a:t>월</a:t>
            </a:r>
            <a:r>
              <a:rPr lang="en-US" altLang="ko-KR" sz="1000" b="1" dirty="0">
                <a:latin typeface="+mj-lt"/>
                <a:ea typeface="맑은 고딕" pitchFamily="50" charset="-127"/>
              </a:rPr>
              <a:t>/</a:t>
            </a:r>
            <a:r>
              <a:rPr lang="ko-KR" altLang="en-US" sz="1000" b="1">
                <a:latin typeface="+mj-lt"/>
                <a:ea typeface="맑은 고딕" pitchFamily="50" charset="-127"/>
              </a:rPr>
              <a:t>일</a:t>
            </a:r>
            <a:r>
              <a:rPr lang="en-US" altLang="ko-KR" sz="1000" b="1" dirty="0">
                <a:latin typeface="+mj-lt"/>
                <a:ea typeface="맑은 고딕" pitchFamily="50" charset="-127"/>
              </a:rPr>
              <a:t>_</a:t>
            </a:r>
            <a:r>
              <a:rPr lang="ko-KR" altLang="en-US" sz="1000" b="1">
                <a:latin typeface="+mj-lt"/>
                <a:ea typeface="맑은 고딕" pitchFamily="50" charset="-127"/>
              </a:rPr>
              <a:t>시</a:t>
            </a:r>
            <a:r>
              <a:rPr lang="en-US" altLang="ko-KR" sz="1000" b="1" dirty="0">
                <a:latin typeface="+mj-lt"/>
                <a:ea typeface="맑은 고딕" pitchFamily="50" charset="-127"/>
              </a:rPr>
              <a:t>/</a:t>
            </a:r>
            <a:r>
              <a:rPr lang="ko-KR" altLang="en-US" sz="1000" b="1" dirty="0">
                <a:latin typeface="+mj-lt"/>
                <a:ea typeface="맑은 고딕" pitchFamily="50" charset="-127"/>
              </a:rPr>
              <a:t>분</a:t>
            </a:r>
            <a:r>
              <a:rPr lang="en-US" altLang="ko-KR" sz="1000" b="1" dirty="0">
                <a:latin typeface="+mj-lt"/>
                <a:ea typeface="맑은 고딕" pitchFamily="50" charset="-127"/>
              </a:rPr>
              <a:t>/</a:t>
            </a:r>
            <a:r>
              <a:rPr lang="ko-KR" altLang="en-US" sz="1000" b="1" dirty="0">
                <a:latin typeface="+mj-lt"/>
                <a:ea typeface="맑은 고딕" pitchFamily="50" charset="-127"/>
              </a:rPr>
              <a:t>초 </a:t>
            </a:r>
            <a:r>
              <a:rPr lang="ko-KR" altLang="en-US" sz="1000" b="1" dirty="0" err="1">
                <a:latin typeface="+mj-lt"/>
                <a:ea typeface="맑은 고딕" pitchFamily="50" charset="-127"/>
              </a:rPr>
              <a:t>로</a:t>
            </a:r>
            <a:r>
              <a:rPr lang="ko-KR" altLang="en-US" sz="1000" b="1" dirty="0">
                <a:latin typeface="+mj-lt"/>
                <a:ea typeface="맑은 고딕" pitchFamily="50" charset="-127"/>
              </a:rPr>
              <a:t> 파일명이 자동 </a:t>
            </a:r>
            <a:r>
              <a:rPr lang="ko-KR" altLang="en-US" sz="1000" b="1">
                <a:latin typeface="+mj-lt"/>
                <a:ea typeface="맑은 고딕" pitchFamily="50" charset="-127"/>
              </a:rPr>
              <a:t>생성된다</a:t>
            </a:r>
            <a:r>
              <a:rPr lang="en-US" altLang="ko-KR" sz="1000" dirty="0">
                <a:latin typeface="+mj-lt"/>
                <a:ea typeface="맑은 고딕" pitchFamily="50" charset="-127"/>
              </a:rPr>
              <a:t>.  </a:t>
            </a:r>
            <a:r>
              <a:rPr lang="ko-KR" altLang="en-US" sz="1000">
                <a:latin typeface="+mj-lt"/>
                <a:ea typeface="맑은 고딕" pitchFamily="50" charset="-127"/>
              </a:rPr>
              <a:t>즉</a:t>
            </a:r>
            <a:r>
              <a:rPr lang="en-US" altLang="ko-KR" sz="1000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en-US" altLang="ko-KR" sz="1000" b="1" i="1" dirty="0" smtClean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dnw_2018Feb20_193845.log</a:t>
            </a:r>
          </a:p>
          <a:p>
            <a:r>
              <a:rPr lang="en-US" altLang="ko-KR" sz="10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+mj-lt"/>
                <a:ea typeface="맑은 고딕" panose="020B0503020000020004" pitchFamily="50" charset="-127"/>
              </a:rPr>
              <a:t>   -. </a:t>
            </a:r>
            <a:r>
              <a:rPr lang="ko-KR" altLang="en-US" sz="1000" b="1" smtClean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수동방식</a:t>
            </a:r>
            <a:r>
              <a:rPr lang="ko-KR" altLang="en-US" sz="1000" smtClean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+mj-lt"/>
                <a:ea typeface="맑은 고딕" panose="020B0503020000020004" pitchFamily="50" charset="-127"/>
              </a:rPr>
              <a:t>: [Ct</a:t>
            </a:r>
            <a:r>
              <a:rPr lang="ko-KR" altLang="en-US" sz="1000" smtClean="0">
                <a:latin typeface="+mj-lt"/>
                <a:ea typeface="맑은 고딕" panose="020B0503020000020004" pitchFamily="50" charset="-127"/>
              </a:rPr>
              <a:t>기</a:t>
            </a:r>
            <a:r>
              <a:rPr lang="en-US" altLang="ko-KR" sz="1000" dirty="0" smtClean="0">
                <a:latin typeface="+mj-lt"/>
                <a:ea typeface="맑은 고딕" panose="020B0503020000020004" pitchFamily="50" charset="-127"/>
              </a:rPr>
              <a:t>] + [Alt] + [L] </a:t>
            </a:r>
            <a:r>
              <a:rPr lang="ko-KR" altLang="en-US" sz="1000" smtClean="0">
                <a:latin typeface="+mj-lt"/>
                <a:ea typeface="맑은 고딕" panose="020B0503020000020004" pitchFamily="50" charset="-127"/>
              </a:rPr>
              <a:t>를 누르면 사용자가 파일명을 입력할 수 있는 </a:t>
            </a:r>
            <a:r>
              <a:rPr lang="en-US" altLang="ko-KR" sz="1000" dirty="0" smtClean="0">
                <a:latin typeface="+mj-lt"/>
                <a:ea typeface="맑은 고딕" panose="020B0503020000020004" pitchFamily="50" charset="-127"/>
              </a:rPr>
              <a:t>popup</a:t>
            </a:r>
            <a:r>
              <a:rPr lang="ko-KR" altLang="en-US" sz="1000" smtClean="0">
                <a:latin typeface="+mj-lt"/>
                <a:ea typeface="맑은 고딕" panose="020B0503020000020004" pitchFamily="50" charset="-127"/>
              </a:rPr>
              <a:t>창이 생성된다</a:t>
            </a:r>
            <a:r>
              <a:rPr lang="en-US" altLang="ko-KR" sz="1000" dirty="0" smtClean="0">
                <a:latin typeface="+mj-lt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6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4" y="564834"/>
            <a:ext cx="7203174" cy="44438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474" y="5221336"/>
            <a:ext cx="8695568" cy="1525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  *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표시된 항목은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기록된다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  Intel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계열 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Motorola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계열을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JOB#2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경우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Intel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계열 선택한다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  Max binary file size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생성할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bin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크기를 지정할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(Kbyte,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Byte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단위 설정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Binary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최대 크기는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8MB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File size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default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생성된다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  </a:t>
            </a: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실제 생성될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Binary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크기보다 적게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설정될 경우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생성해야할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크기만큼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binary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가 생성된다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File size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 생성될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bin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파일보다 크게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설정되어 있으면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생성되는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bin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파일의 나머지는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0xFF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pad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(4)  [Convert]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누르면 </a:t>
            </a:r>
            <a:r>
              <a:rPr lang="en-US" altLang="ko-K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Intel </a:t>
            </a:r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계열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en-US" altLang="ko-K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Motorola S-Record </a:t>
            </a:r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계열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binary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변환한다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arenBoth" startAt="5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Output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파일명은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파일명과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동일하고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확장자만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자동으로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.bin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생성된다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arenBoth" startAt="5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High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addr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File Size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만큰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Limit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시켜 생성할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 File size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으로 설정하면 실제크기와 동일한 정상적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binary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가 생성된다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1330" y="842610"/>
            <a:ext cx="21602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3338" y="698595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9082" y="3074858"/>
            <a:ext cx="7056784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31513" y="2951748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⑶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47256" y="2066746"/>
            <a:ext cx="6018610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47256" y="1410285"/>
            <a:ext cx="6018610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9082" y="2543768"/>
            <a:ext cx="2664296" cy="4590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53298" y="2410161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6426" y="1978113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09282" y="4298994"/>
            <a:ext cx="3312368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59018" y="4237065"/>
            <a:ext cx="15388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⑷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61410" y="3692553"/>
            <a:ext cx="4104456" cy="4720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60506" y="3794938"/>
            <a:ext cx="15388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42" y="55517"/>
            <a:ext cx="415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(hex2bin Convert)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36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3" y="560719"/>
            <a:ext cx="6629941" cy="3911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870" y="4523992"/>
            <a:ext cx="6578347" cy="23170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UART (Serial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통신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을 통해 단말기로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전송 기능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Tx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Data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전송 형식을 선택할 수 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-. Char    : Char Type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전송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(F6 Hot key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로 전송 가능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 -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259 Byte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까지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출력 가능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-.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 :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Type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전송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(F6 Hot key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로 전송 가능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-. File     : File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선택하면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Char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로 전송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(F6-Key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전송불가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메뉴의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[Send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TxData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버튼으로 전송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-. Script  :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정해진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형식으로 전송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라인단위로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메뉴의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[Send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TxData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버튼으로 전송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            dnw.exe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을 실행하면 최초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sample script file </a:t>
            </a:r>
            <a:r>
              <a:rPr lang="en-US" altLang="ko-KR" sz="900" dirty="0">
                <a:latin typeface="맑은 고딕" pitchFamily="50" charset="-127"/>
                <a:sym typeface="Wingdings" pitchFamily="2" charset="2"/>
              </a:rPr>
              <a:t>(./</a:t>
            </a:r>
            <a:r>
              <a:rPr lang="en-US" altLang="ko-KR" sz="900" dirty="0" err="1">
                <a:latin typeface="맑은 고딕" pitchFamily="50" charset="-127"/>
                <a:sym typeface="Wingdings" pitchFamily="2" charset="2"/>
              </a:rPr>
              <a:t>dnw</a:t>
            </a:r>
            <a:r>
              <a:rPr lang="en-US" altLang="ko-KR" sz="900" dirty="0">
                <a:latin typeface="맑은 고딕" pitchFamily="50" charset="-127"/>
                <a:sym typeface="Wingdings" pitchFamily="2" charset="2"/>
              </a:rPr>
              <a:t>/</a:t>
            </a:r>
            <a:r>
              <a:rPr lang="en-US" altLang="ko-KR" sz="900" b="1" i="1" dirty="0">
                <a:latin typeface="맑은 고딕" pitchFamily="50" charset="-127"/>
                <a:sym typeface="Wingdings" pitchFamily="2" charset="2"/>
              </a:rPr>
              <a:t>dnwTxScript_Sample.txt.</a:t>
            </a:r>
            <a:r>
              <a:rPr lang="en-US" altLang="ko-KR" sz="900" b="1" i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txt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생성됨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-. Random/Sequential : 0x00~0xFF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까지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Random /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순차적으로 </a:t>
            </a: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무한반복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전송하는 방식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 [Send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TxData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버튼을 누르면 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Serial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: File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전송은 본 메뉴에서만 전송 가능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 UART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로 전송되는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Data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화면에 출력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MsgOn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하여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확인할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수 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*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Tx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전송중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COM Port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연결이 끊기면 자동 종료된다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또는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Tx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Stop], [Exit]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버튼으로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종료시킬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★ 부팅메뉴 표시를 위한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[SPACE]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[F6](</a:t>
            </a: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9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qUIz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키를 이용하여 부팅시간 단축 및 보완을 강화한다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단말기내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Boot Loader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의 수정이 필요하다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 우측 참조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(4), (5) [XOR]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[SUM]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버튼을 수행하면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hexa-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decima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에 대한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XOR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값 또는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Sum (1Byte)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을 산출하여 표시한다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     </a:t>
            </a:r>
          </a:p>
          <a:p>
            <a:pPr marL="228600" indent="-22860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  * 0x37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을 전송하고자 할 경우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좌측 입력란의 맨 끝에 추가 입력한다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0616" y="879920"/>
            <a:ext cx="4380807" cy="488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68336" y="685241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34594" y="3744722"/>
            <a:ext cx="1728192" cy="601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20792" y="3625897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⑵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9612" y="871608"/>
            <a:ext cx="1862051" cy="49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76648" y="685241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⑶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88069" y="534583"/>
            <a:ext cx="3083364" cy="62940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BOOL </a:t>
            </a:r>
            <a:r>
              <a:rPr lang="ko-KR" altLang="en-US" sz="900" dirty="0"/>
              <a:t>OEMPlatformInit</a:t>
            </a:r>
            <a:r>
              <a:rPr lang="ko-KR" altLang="en-US" sz="600" dirty="0"/>
              <a:t>()</a:t>
            </a:r>
          </a:p>
          <a:p>
            <a:r>
              <a:rPr lang="ko-KR" altLang="en-US" sz="300" dirty="0"/>
              <a:t>{</a:t>
            </a:r>
          </a:p>
          <a:p>
            <a:r>
              <a:rPr lang="ko-KR" altLang="en-US" sz="300" dirty="0"/>
              <a:t>    DWORD dwStartTime, dwPrevTime, dwCurrTime;</a:t>
            </a:r>
          </a:p>
          <a:p>
            <a:r>
              <a:rPr lang="ko-KR" altLang="en-US" sz="300" dirty="0"/>
              <a:t>    char cKeySelect = 0;</a:t>
            </a:r>
          </a:p>
          <a:p>
            <a:r>
              <a:rPr lang="ko-KR" altLang="en-US" sz="300" dirty="0"/>
              <a:t>    DWORD dwBootDelay = 10; // seconds. N.B: change for retail device!</a:t>
            </a:r>
          </a:p>
          <a:p>
            <a:endParaRPr lang="ko-KR" altLang="en-US" sz="300" dirty="0"/>
          </a:p>
          <a:p>
            <a:r>
              <a:rPr lang="ko-KR" altLang="en-US" sz="300" dirty="0">
                <a:solidFill>
                  <a:srgbClr val="FF0000"/>
                </a:solidFill>
              </a:rPr>
              <a:t>#ifdef ENTER_BOOT_PASSWORD  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#define mSEC_UNIT 	50 // 50msec 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#define BOOT_PW_LEN 	4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#define BOOT_PW_STR 	"qUIz"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char cKeyPW[BOOT_PW_LEN+1] = {0,}, iPos=0;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DWORD bExitBootMenu=1; // 1: Boot Menu Exit, 0: Display Boot Menu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#endif</a:t>
            </a:r>
          </a:p>
          <a:p>
            <a:endParaRPr lang="ko-KR" altLang="en-US" sz="300" dirty="0"/>
          </a:p>
          <a:p>
            <a:r>
              <a:rPr lang="en-US" altLang="ko-KR" sz="300" dirty="0"/>
              <a:t>…………….… </a:t>
            </a:r>
            <a:r>
              <a:rPr lang="ko-KR" altLang="en-US" sz="300"/>
              <a:t>중략 </a:t>
            </a:r>
            <a:r>
              <a:rPr lang="en-US" altLang="ko-KR" sz="300" dirty="0"/>
              <a:t>…………………</a:t>
            </a:r>
            <a:endParaRPr lang="ko-KR" altLang="en-US" sz="300" dirty="0"/>
          </a:p>
          <a:p>
            <a:r>
              <a:rPr lang="ko-KR" altLang="en-US" sz="300" dirty="0"/>
              <a:t>    if (!g_bWarmReset &amp;&amp; BspEbootIfBootMonitor())</a:t>
            </a:r>
          </a:p>
          <a:p>
            <a:r>
              <a:rPr lang="ko-KR" altLang="en-US" sz="300" dirty="0"/>
              <a:t>    {</a:t>
            </a:r>
          </a:p>
          <a:p>
            <a:r>
              <a:rPr lang="ko-KR" altLang="en-US" sz="300" dirty="0"/>
              <a:t>        // Start boot monitor prompt</a:t>
            </a:r>
          </a:p>
          <a:p>
            <a:r>
              <a:rPr lang="en-US" altLang="ko-KR" sz="300" dirty="0"/>
              <a:t>        …………….… </a:t>
            </a:r>
            <a:r>
              <a:rPr lang="ko-KR" altLang="en-US" sz="300"/>
              <a:t>중략 </a:t>
            </a:r>
            <a:r>
              <a:rPr lang="en-US" altLang="ko-KR" sz="300" dirty="0"/>
              <a:t>…………………</a:t>
            </a:r>
            <a:endParaRPr lang="ko-KR" altLang="en-US" sz="300" dirty="0"/>
          </a:p>
          <a:p>
            <a:r>
              <a:rPr lang="ko-KR" altLang="en-US" sz="300" dirty="0"/>
              <a:t>#if 1 </a:t>
            </a:r>
            <a:r>
              <a:rPr lang="en-US" altLang="ko-KR" sz="300" dirty="0"/>
              <a:t>// </a:t>
            </a:r>
            <a:r>
              <a:rPr lang="ko-KR" altLang="en-US" sz="300"/>
              <a:t>부팅시간을 단축하고</a:t>
            </a:r>
            <a:r>
              <a:rPr lang="en-US" altLang="ko-KR" sz="300" dirty="0"/>
              <a:t>, </a:t>
            </a:r>
            <a:r>
              <a:rPr lang="ko-KR" altLang="en-US" sz="300"/>
              <a:t>보완 강화를 위해 변경함</a:t>
            </a:r>
            <a:endParaRPr lang="ko-KR" altLang="en-US" sz="300" dirty="0"/>
          </a:p>
          <a:p>
            <a:r>
              <a:rPr lang="ko-KR" altLang="en-US" sz="300" dirty="0"/>
              <a:t>// --------------------------------------------------------------------------------------</a:t>
            </a:r>
          </a:p>
          <a:p>
            <a:r>
              <a:rPr lang="ko-KR" altLang="en-US" sz="300" dirty="0"/>
              <a:t>// SPACE 입력 후 50ms 이내에 password </a:t>
            </a:r>
            <a:r>
              <a:rPr lang="ko-KR" altLang="en-US" sz="300" dirty="0" err="1"/>
              <a:t>를</a:t>
            </a:r>
            <a:r>
              <a:rPr lang="ko-KR" altLang="en-US" sz="300" dirty="0"/>
              <a:t> 입력하여야 BOOT menu 활성화 된다. --</a:t>
            </a:r>
          </a:p>
          <a:p>
            <a:r>
              <a:rPr lang="ko-KR" altLang="en-US" sz="300" dirty="0"/>
              <a:t>// --------------------------------------------------------------------------------------</a:t>
            </a:r>
          </a:p>
          <a:p>
            <a:endParaRPr lang="ko-KR" altLang="en-US" sz="300" dirty="0"/>
          </a:p>
          <a:p>
            <a:r>
              <a:rPr lang="ko-KR" altLang="en-US" sz="300" dirty="0">
                <a:solidFill>
                  <a:srgbClr val="FF0000"/>
                </a:solidFill>
              </a:rPr>
              <a:t>        dwStartTime = OEMEthGetSecs(); </a:t>
            </a:r>
            <a:r>
              <a:rPr lang="en-US" altLang="ko-KR" sz="300" dirty="0">
                <a:solidFill>
                  <a:srgbClr val="FF0000"/>
                </a:solidFill>
              </a:rPr>
              <a:t>// </a:t>
            </a:r>
            <a:r>
              <a:rPr lang="ko-KR" altLang="en-US" sz="300">
                <a:solidFill>
                  <a:srgbClr val="FF0000"/>
                </a:solidFill>
              </a:rPr>
              <a:t>GetTickCount();  </a:t>
            </a:r>
            <a:r>
              <a:rPr lang="en-US" altLang="ko-KR" sz="300" dirty="0">
                <a:solidFill>
                  <a:srgbClr val="FF0000"/>
                </a:solidFill>
              </a:rPr>
              <a:t>// &lt;- </a:t>
            </a:r>
            <a:r>
              <a:rPr lang="en-US" altLang="ko-KR" sz="300" dirty="0" err="1">
                <a:solidFill>
                  <a:srgbClr val="FF0000"/>
                </a:solidFill>
              </a:rPr>
              <a:t>msec</a:t>
            </a:r>
            <a:endParaRPr lang="ko-KR" altLang="en-US" sz="300" dirty="0">
              <a:solidFill>
                <a:srgbClr val="FF0000"/>
              </a:solidFill>
            </a:endParaRPr>
          </a:p>
          <a:p>
            <a:endParaRPr lang="ko-KR" altLang="en-US" sz="300" dirty="0">
              <a:solidFill>
                <a:srgbClr val="FF0000"/>
              </a:solidFill>
            </a:endParaRPr>
          </a:p>
          <a:p>
            <a:r>
              <a:rPr lang="ko-KR" altLang="en-US" sz="300" dirty="0">
                <a:solidFill>
                  <a:srgbClr val="FF0000"/>
                </a:solidFill>
              </a:rPr>
              <a:t>        dwPrevTime  = dwStartTime;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dwCurrTime  = dwStartTime;</a:t>
            </a:r>
          </a:p>
          <a:p>
            <a:endParaRPr lang="ko-KR" altLang="en-US" sz="300" dirty="0">
              <a:solidFill>
                <a:srgbClr val="FF0000"/>
              </a:solidFill>
            </a:endParaRPr>
          </a:p>
          <a:p>
            <a:r>
              <a:rPr lang="ko-KR" altLang="en-US" sz="300" dirty="0">
                <a:solidFill>
                  <a:srgbClr val="FF0000"/>
                </a:solidFill>
              </a:rPr>
              <a:t>        EdbgGetDebugChar(&amp;cKeySelect);</a:t>
            </a:r>
            <a:endParaRPr lang="ko-KR" altLang="en-US" sz="300" dirty="0"/>
          </a:p>
          <a:p>
            <a:r>
              <a:rPr lang="ko-KR" altLang="en-US" sz="300" dirty="0"/>
              <a:t>#else  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// second 단위로 ---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dwStartTime = OEMEthGetSecs();</a:t>
            </a:r>
          </a:p>
          <a:p>
            <a:endParaRPr lang="ko-KR" altLang="en-US" sz="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dwPrevTime  = dwStartTime;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dwCurrTime  = dwStartTime;</a:t>
            </a:r>
          </a:p>
          <a:p>
            <a:endParaRPr lang="ko-KR" altLang="en-US" sz="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while (dwBootDelay || EdbgGetDebugChar(&amp;cKeySelect))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{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//Allow the USB to run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USB_Process();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cKeySelect = 0;</a:t>
            </a:r>
          </a:p>
          <a:p>
            <a:endParaRPr lang="ko-KR" altLang="en-US" sz="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if (!EdbgGetDebugChar(&amp;cKeySelect))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cKeySelect = 0;</a:t>
            </a:r>
          </a:p>
          <a:p>
            <a:endParaRPr lang="ko-KR" altLang="en-US" sz="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if (BspEbootBootEntry())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cKeySelect = 0x20;</a:t>
            </a:r>
          </a:p>
          <a:p>
            <a:endParaRPr lang="ko-KR" altLang="en-US" sz="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if ((cKeySelect == 0x20) || (cKeySelect == 0x0d))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break;</a:t>
            </a:r>
          </a:p>
          <a:p>
            <a:endParaRPr lang="ko-KR" altLang="en-US" sz="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//if (g_BootDevice == SDMMCCARD)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if (TRUE)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{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//if connected by AtlasMgr, Eboot will display the menu.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if (g_iDevStatus &gt;= ATLAS_DEV_STATUS_IN_USB_SESSION_EBOOT)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{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    cKeySelect = 0x20;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    break;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}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}</a:t>
            </a:r>
          </a:p>
          <a:p>
            <a:endParaRPr lang="ko-KR" altLang="en-US" sz="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dwCurrTime = OEMEthGetSecs();</a:t>
            </a:r>
          </a:p>
          <a:p>
            <a:endParaRPr lang="ko-KR" altLang="en-US" sz="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if (dwCurrTime &gt; dwPrevTime)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{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int i = 0, j;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// 1 Second has elapsed - update the countdown timer.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dwPrevTime = dwCurrTime;</a:t>
            </a:r>
          </a:p>
          <a:p>
            <a:endParaRPr lang="ko-KR" altLang="en-US" sz="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if (dwBootDelay &lt; 9)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    i = 11;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else if (dwBootDelay &lt; 99)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    i = 12;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else if (dwBootDelay &lt; 999)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    i = 13;</a:t>
            </a:r>
          </a:p>
          <a:p>
            <a:endParaRPr lang="ko-KR" altLang="en-US" sz="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for (j = 0; j &lt; i; j++)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    OEMWriteDebugByte((BYTE)0x08); // print back space</a:t>
            </a:r>
          </a:p>
          <a:p>
            <a:endParaRPr lang="ko-KR" altLang="en-US" sz="3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if (dwBootDelay)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        EdbgOutputDebugString("%d seconds. ", dwBootDelay--);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    }</a:t>
            </a:r>
          </a:p>
          <a:p>
            <a:r>
              <a:rPr lang="ko-KR" altLang="en-US" sz="3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r>
              <a:rPr lang="ko-KR" altLang="en-US" sz="300" dirty="0"/>
              <a:t>#endif  </a:t>
            </a:r>
          </a:p>
          <a:p>
            <a:endParaRPr lang="ko-KR" altLang="en-US" sz="300" dirty="0"/>
          </a:p>
          <a:p>
            <a:r>
              <a:rPr lang="ko-KR" altLang="en-US" sz="300" dirty="0"/>
              <a:t>        switch (cKeySelect)</a:t>
            </a:r>
          </a:p>
          <a:p>
            <a:r>
              <a:rPr lang="ko-KR" altLang="en-US" sz="300" dirty="0"/>
              <a:t>        {</a:t>
            </a:r>
          </a:p>
          <a:p>
            <a:r>
              <a:rPr lang="ko-KR" altLang="en-US" sz="300" dirty="0"/>
              <a:t>            case 0x20: // Boot monitor.</a:t>
            </a:r>
          </a:p>
          <a:p>
            <a:endParaRPr lang="ko-KR" altLang="en-US" sz="300" dirty="0"/>
          </a:p>
          <a:p>
            <a:r>
              <a:rPr lang="ko-KR" altLang="en-US" sz="300" dirty="0"/>
              <a:t>#ifdef ENTER_BOOT_PASSWORD 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EdbgOutputDebugString("Enter password : \r\n");</a:t>
            </a:r>
          </a:p>
          <a:p>
            <a:endParaRPr lang="en-US" altLang="ko-KR" sz="300" dirty="0">
              <a:solidFill>
                <a:srgbClr val="FF0000"/>
              </a:solidFill>
            </a:endParaRP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iPos = 0;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bExitBootMenu = 1; // Exit Boot Menu, normal booting</a:t>
            </a:r>
          </a:p>
          <a:p>
            <a:endParaRPr lang="en-US" altLang="ko-KR" sz="300" dirty="0">
              <a:solidFill>
                <a:srgbClr val="FF0000"/>
              </a:solidFill>
            </a:endParaRP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//while (dwCurrTime &lt; dwPrevTime+dwBootDelay )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while (dwCurrTime &lt; dwPrevTime+1 ) // 1sec -&gt; </a:t>
            </a:r>
            <a:r>
              <a:rPr lang="en-US" altLang="ko-KR" sz="300" dirty="0">
                <a:solidFill>
                  <a:srgbClr val="FF0000"/>
                </a:solidFill>
              </a:rPr>
              <a:t>Press [F6] key in </a:t>
            </a:r>
            <a:r>
              <a:rPr lang="ko-KR" altLang="en-US" sz="300">
                <a:solidFill>
                  <a:srgbClr val="FF0000"/>
                </a:solidFill>
              </a:rPr>
              <a:t>us</a:t>
            </a:r>
            <a:r>
              <a:rPr lang="en-US" altLang="ko-KR" sz="300" dirty="0" err="1">
                <a:solidFill>
                  <a:srgbClr val="FF0000"/>
                </a:solidFill>
              </a:rPr>
              <a:t>ing</a:t>
            </a:r>
            <a:r>
              <a:rPr lang="ko-KR" altLang="en-US" sz="300">
                <a:solidFill>
                  <a:srgbClr val="FF0000"/>
                </a:solidFill>
              </a:rPr>
              <a:t> </a:t>
            </a:r>
            <a:r>
              <a:rPr lang="ko-KR" altLang="en-US" sz="300" dirty="0">
                <a:solidFill>
                  <a:srgbClr val="FF0000"/>
                </a:solidFill>
              </a:rPr>
              <a:t>dnw </a:t>
            </a:r>
            <a:r>
              <a:rPr lang="ko-KR" altLang="en-US" sz="300">
                <a:solidFill>
                  <a:srgbClr val="FF0000"/>
                </a:solidFill>
              </a:rPr>
              <a:t>7.06 </a:t>
            </a:r>
            <a:r>
              <a:rPr lang="en-US" altLang="ko-KR" sz="300" dirty="0">
                <a:solidFill>
                  <a:srgbClr val="FF0000"/>
                </a:solidFill>
              </a:rPr>
              <a:t>later</a:t>
            </a:r>
            <a:endParaRPr lang="ko-KR" altLang="en-US" sz="300" dirty="0">
              <a:solidFill>
                <a:srgbClr val="FF0000"/>
              </a:solidFill>
            </a:endParaRP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{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 // EdbgOutputDebugString("Time [%u]  [%u] \r\n", OEMEthGetSecs(), GetTickCount() );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dwCurrTime = OEMEthGetSecs(); </a:t>
            </a:r>
            <a:r>
              <a:rPr lang="en-US" altLang="ko-KR" sz="300" dirty="0">
                <a:solidFill>
                  <a:srgbClr val="FF0000"/>
                </a:solidFill>
              </a:rPr>
              <a:t>// </a:t>
            </a:r>
            <a:r>
              <a:rPr lang="ko-KR" altLang="en-US" sz="300">
                <a:solidFill>
                  <a:srgbClr val="FF0000"/>
                </a:solidFill>
              </a:rPr>
              <a:t>GetTickCount();  </a:t>
            </a:r>
            <a:r>
              <a:rPr lang="en-US" altLang="ko-KR" sz="300" dirty="0">
                <a:solidFill>
                  <a:srgbClr val="FF0000"/>
                </a:solidFill>
              </a:rPr>
              <a:t>// </a:t>
            </a:r>
            <a:r>
              <a:rPr lang="en-US" altLang="ko-KR" sz="300" dirty="0" err="1">
                <a:solidFill>
                  <a:srgbClr val="FF0000"/>
                </a:solidFill>
              </a:rPr>
              <a:t>msec</a:t>
            </a:r>
            <a:endParaRPr lang="ko-KR" altLang="en-US" sz="300" dirty="0">
              <a:solidFill>
                <a:srgbClr val="FF0000"/>
              </a:solidFill>
            </a:endParaRP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if( EdbgGetDebugChar(&amp;cKeySelect) )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{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          cKeyPW[iPos] = cKeySelect;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          iPos ++;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          iPos = iPos % BOOT_PW_LEN;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}</a:t>
            </a:r>
          </a:p>
          <a:p>
            <a:endParaRPr lang="ko-KR" altLang="en-US" sz="300" dirty="0">
              <a:solidFill>
                <a:srgbClr val="FF0000"/>
              </a:solidFill>
            </a:endParaRP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if( 0==strncmp( cKeyPW, BOOT_PW_STR, BOOT_PW_LEN) ) // Password is "qUIz" for entering boot menu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{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          bExitBootMenu = 0; // Display Boot Menu, so No booting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          EdbgOutputDebugString("Boot Menu OK : [%s] \r\n", cKeyPW );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                 break;</a:t>
            </a:r>
          </a:p>
          <a:p>
            <a:r>
              <a:rPr lang="en-US" altLang="ko-KR" sz="300" dirty="0">
                <a:solidFill>
                  <a:srgbClr val="FF0000"/>
                </a:solidFill>
              </a:rPr>
              <a:t>                       </a:t>
            </a:r>
            <a:r>
              <a:rPr lang="ko-KR" altLang="en-US" sz="300">
                <a:solidFill>
                  <a:srgbClr val="FF0000"/>
                </a:solidFill>
              </a:rPr>
              <a:t>}</a:t>
            </a:r>
            <a:r>
              <a:rPr lang="ko-KR" altLang="en-US" sz="300" dirty="0">
                <a:solidFill>
                  <a:srgbClr val="FF0000"/>
                </a:solidFill>
              </a:rPr>
              <a:t>	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}</a:t>
            </a:r>
          </a:p>
          <a:p>
            <a:r>
              <a:rPr lang="ko-KR" altLang="en-US" sz="300" dirty="0">
                <a:solidFill>
                  <a:srgbClr val="FF0000"/>
                </a:solidFill>
              </a:rPr>
              <a:t>                if( bExitBootMenu ) break;</a:t>
            </a:r>
          </a:p>
          <a:p>
            <a:r>
              <a:rPr lang="ko-KR" altLang="en-US" sz="300" dirty="0"/>
              <a:t>#endif // ENTER_BOOT_PASSWORD</a:t>
            </a:r>
          </a:p>
          <a:p>
            <a:endParaRPr lang="ko-KR" altLang="en-US" sz="300" dirty="0"/>
          </a:p>
          <a:p>
            <a:r>
              <a:rPr lang="ko-KR" altLang="en-US" sz="300" dirty="0"/>
              <a:t>                BLMenu();</a:t>
            </a:r>
            <a:endParaRPr lang="en-US" altLang="ko-KR" sz="300" dirty="0"/>
          </a:p>
          <a:p>
            <a:r>
              <a:rPr lang="ko-KR" altLang="en-US" sz="300" dirty="0"/>
              <a:t>                break;</a:t>
            </a:r>
          </a:p>
          <a:p>
            <a:endParaRPr lang="ko-KR" altLang="en-US" sz="300" dirty="0"/>
          </a:p>
          <a:p>
            <a:r>
              <a:rPr lang="ko-KR" altLang="en-US" sz="300" dirty="0"/>
              <a:t>            case 0x00: // Fall through if no keys were pressed -or-</a:t>
            </a:r>
          </a:p>
          <a:p>
            <a:r>
              <a:rPr lang="ko-KR" altLang="en-US" sz="300" dirty="0"/>
              <a:t>            case 0x0d: // the user cancelled the countdown.</a:t>
            </a:r>
          </a:p>
          <a:p>
            <a:r>
              <a:rPr lang="ko-KR" altLang="en-US" sz="300" dirty="0"/>
              <a:t>            default:</a:t>
            </a:r>
          </a:p>
          <a:p>
            <a:endParaRPr lang="en-US" altLang="ko-KR" sz="300" dirty="0"/>
          </a:p>
          <a:p>
            <a:r>
              <a:rPr lang="en-US" altLang="ko-KR" sz="300" dirty="0"/>
              <a:t>……………….  </a:t>
            </a:r>
            <a:r>
              <a:rPr lang="ko-KR" altLang="en-US" sz="300"/>
              <a:t>중략</a:t>
            </a:r>
            <a:r>
              <a:rPr lang="en-US" altLang="ko-KR" sz="300" dirty="0"/>
              <a:t> …………………………..</a:t>
            </a:r>
          </a:p>
          <a:p>
            <a:endParaRPr lang="en-US" altLang="ko-KR" sz="300" dirty="0"/>
          </a:p>
          <a:p>
            <a:endParaRPr lang="en-US" altLang="ko-KR" sz="300" dirty="0"/>
          </a:p>
          <a:p>
            <a:endParaRPr lang="ko-KR" altLang="en-US" sz="300" dirty="0"/>
          </a:p>
          <a:p>
            <a:r>
              <a:rPr lang="ko-KR" altLang="en-US" sz="300" dirty="0"/>
              <a:t>    return TRUE;</a:t>
            </a:r>
          </a:p>
          <a:p>
            <a:r>
              <a:rPr lang="ko-KR" altLang="en-US" sz="300" dirty="0"/>
              <a:t>}</a:t>
            </a:r>
          </a:p>
          <a:p>
            <a:endParaRPr lang="ko-KR" altLang="en-US" sz="300" dirty="0"/>
          </a:p>
        </p:txBody>
      </p:sp>
      <p:sp>
        <p:nvSpPr>
          <p:cNvPr id="12" name="직사각형 11"/>
          <p:cNvSpPr/>
          <p:nvPr/>
        </p:nvSpPr>
        <p:spPr>
          <a:xfrm>
            <a:off x="3632604" y="3744722"/>
            <a:ext cx="709773" cy="601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93706" y="3615729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⑷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17565" y="2088538"/>
            <a:ext cx="720080" cy="72008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0"/>
            <a:endCxn id="14" idx="1"/>
          </p:cNvCxnSpPr>
          <p:nvPr/>
        </p:nvCxnSpPr>
        <p:spPr>
          <a:xfrm flipV="1">
            <a:off x="3987491" y="2448578"/>
            <a:ext cx="1930075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85262" y="3735204"/>
            <a:ext cx="709773" cy="601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89850" y="3606211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⑸</a:t>
            </a:r>
          </a:p>
        </p:txBody>
      </p:sp>
      <p:cxnSp>
        <p:nvCxnSpPr>
          <p:cNvPr id="18" name="직선 화살표 연결선 17"/>
          <p:cNvCxnSpPr>
            <a:stCxn id="16" idx="0"/>
            <a:endCxn id="14" idx="1"/>
          </p:cNvCxnSpPr>
          <p:nvPr/>
        </p:nvCxnSpPr>
        <p:spPr>
          <a:xfrm flipV="1">
            <a:off x="4740149" y="2448578"/>
            <a:ext cx="1177417" cy="1286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242" y="55517"/>
            <a:ext cx="415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(Serial Fuzzing Test)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3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6" y="554362"/>
            <a:ext cx="8834120" cy="4923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432" y="5819002"/>
            <a:ext cx="6543722" cy="5070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MD5, MD6, SHA1, SHA2, SHA3 </a:t>
            </a:r>
            <a:r>
              <a:rPr lang="ko-KR" altLang="en-US" sz="1100">
                <a:latin typeface="맑은 고딕" pitchFamily="50" charset="-127"/>
                <a:ea typeface="맑은 고딕" pitchFamily="50" charset="-127"/>
              </a:rPr>
              <a:t>에 해당되는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Hash </a:t>
            </a:r>
            <a:r>
              <a:rPr lang="ko-KR" altLang="en-US" sz="1100">
                <a:latin typeface="맑은 고딕" pitchFamily="50" charset="-127"/>
                <a:ea typeface="맑은 고딕" pitchFamily="50" charset="-127"/>
              </a:rPr>
              <a:t>값을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latin typeface="맑은 고딕" pitchFamily="50" charset="-127"/>
                <a:ea typeface="맑은 고딕" pitchFamily="50" charset="-127"/>
              </a:rPr>
              <a:t>생성할 수 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71898" y="1141446"/>
            <a:ext cx="2520280" cy="278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0930" y="1003005"/>
            <a:ext cx="20518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42" y="55517"/>
            <a:ext cx="415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(SHA / Message Digest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4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427" y="616918"/>
            <a:ext cx="11907074" cy="5688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;-----------------------------------------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;How to use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Tx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script. 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; 1) Modify Sample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Tx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Script. 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; 2) Connect COM port to send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TxData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; 3) Press the [Ctrl+F6] key 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; 4) Select the modified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Tx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script file. 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; 5) Press [Send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TxData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] button in Menu. 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; * Max char per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line : 4096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;-----------------------------------------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[START] 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[HEXA] 80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aa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bb cc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ee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ff 11 00 22 33 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[SLEEP] 2200   ;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msec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[CHAR]</a:t>
            </a:r>
            <a:r>
              <a:rPr lang="en-US" altLang="ko-KR" sz="900" b="1" u="sng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abcdefg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qw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qUIz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xx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[DO]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[HEXA] 11 2233 80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aa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bb cc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ee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ff 11 00 22 33 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[sleep] 1000  ;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Unit:msec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[WHILE] 5000 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;[HEXA] 11 2233 80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aa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bb cc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ee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ff 11 00 22 33 --&gt; SKIP because of 1st column ; 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 [HEXA] 11 2233 80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aa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bb cc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ee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ff 11 00 22 33 --&gt; SKIP because of 1st column SPACE 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[sleep] 500 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random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seqnum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] 11 22,33 80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aa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bb cc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ee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ff 11 00 22 33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[do] 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[char]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abcdefg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!@#$%^&amp;*()_+=-09876543211234567890abcdef   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[sleep] 10 </a:t>
            </a: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[while] 200 </a:t>
            </a:r>
          </a:p>
          <a:p>
            <a:pPr marL="228600" indent="-228600"/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[END]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9491" y="2921174"/>
            <a:ext cx="4464496" cy="720080"/>
            <a:chOff x="683568" y="3068960"/>
            <a:chExt cx="4464496" cy="43204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683568" y="3068960"/>
              <a:ext cx="446449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043608" y="3501008"/>
              <a:ext cx="410445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148064" y="3068960"/>
              <a:ext cx="0" cy="4320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663481" y="3116779"/>
            <a:ext cx="2351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(5,000</a:t>
            </a:r>
            <a:r>
              <a:rPr lang="ko-KR" altLang="en-US" sz="1100" b="1" dirty="0">
                <a:latin typeface="+mn-ea"/>
              </a:rPr>
              <a:t>회 반복 송출 </a:t>
            </a:r>
            <a:r>
              <a:rPr lang="en-US" altLang="ko-KR" sz="1100" b="1" dirty="0">
                <a:latin typeface="+mn-ea"/>
              </a:rPr>
              <a:t>– do ~ while)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7484" y="5406510"/>
            <a:ext cx="4689103" cy="545803"/>
            <a:chOff x="611560" y="4869160"/>
            <a:chExt cx="4689103" cy="545803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611560" y="4869160"/>
              <a:ext cx="468890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971600" y="5398383"/>
              <a:ext cx="432886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300464" y="4869160"/>
              <a:ext cx="199" cy="54580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674155" y="5489551"/>
            <a:ext cx="3432350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(200</a:t>
            </a:r>
            <a:r>
              <a:rPr lang="ko-KR" altLang="en-US" sz="1100" b="1" dirty="0">
                <a:latin typeface="+mn-ea"/>
              </a:rPr>
              <a:t>회 반복 송출 </a:t>
            </a:r>
            <a:r>
              <a:rPr lang="en-US" altLang="ko-KR" sz="1100" b="1" dirty="0">
                <a:latin typeface="+mn-ea"/>
              </a:rPr>
              <a:t>– do ~ while)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do ~ while </a:t>
            </a:r>
            <a:r>
              <a:rPr lang="ko-KR" altLang="en-US" sz="1050" b="1">
                <a:solidFill>
                  <a:srgbClr val="FF0000"/>
                </a:solidFill>
                <a:latin typeface="+mn-ea"/>
              </a:rPr>
              <a:t>안에 중복 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do ~ while </a:t>
            </a:r>
            <a:r>
              <a:rPr lang="ko-KR" altLang="en-US" sz="1050" b="1">
                <a:solidFill>
                  <a:srgbClr val="FF0000"/>
                </a:solidFill>
                <a:latin typeface="+mn-ea"/>
              </a:rPr>
              <a:t>은 처리할 수 없다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2210" y="3769748"/>
            <a:ext cx="2653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맨 앞자리 </a:t>
            </a:r>
            <a:r>
              <a:rPr lang="en-US" altLang="ko-KR" sz="1000" dirty="0">
                <a:latin typeface="+mn-ea"/>
              </a:rPr>
              <a:t>; </a:t>
            </a:r>
            <a:r>
              <a:rPr lang="ko-KR" altLang="en-US" sz="1000" dirty="0">
                <a:latin typeface="+mn-ea"/>
              </a:rPr>
              <a:t>이므로 </a:t>
            </a:r>
            <a:r>
              <a:rPr lang="en-US" altLang="ko-KR" sz="1000" dirty="0">
                <a:latin typeface="+mn-ea"/>
                <a:sym typeface="Wingdings" pitchFamily="2" charset="2"/>
              </a:rPr>
              <a:t> </a:t>
            </a:r>
            <a:r>
              <a:rPr lang="ko-KR" altLang="en-US" sz="1000" dirty="0">
                <a:latin typeface="+mn-ea"/>
              </a:rPr>
              <a:t>주석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처리하지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않음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2211" y="4027717"/>
            <a:ext cx="2999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맨 앞자리 </a:t>
            </a:r>
            <a:r>
              <a:rPr lang="en-US" altLang="ko-KR" sz="1000" dirty="0">
                <a:latin typeface="+mn-ea"/>
              </a:rPr>
              <a:t>SPACE </a:t>
            </a:r>
            <a:r>
              <a:rPr lang="ko-KR" altLang="en-US" sz="1000" dirty="0">
                <a:latin typeface="+mn-ea"/>
              </a:rPr>
              <a:t>이므로 </a:t>
            </a:r>
            <a:r>
              <a:rPr lang="en-US" altLang="ko-KR" sz="1000" dirty="0">
                <a:latin typeface="+mn-ea"/>
                <a:sym typeface="Wingdings" pitchFamily="2" charset="2"/>
              </a:rPr>
              <a:t> </a:t>
            </a:r>
            <a:r>
              <a:rPr lang="ko-KR" altLang="en-US" sz="1000" dirty="0">
                <a:latin typeface="+mn-ea"/>
              </a:rPr>
              <a:t>주석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처리하지 않음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7204" y="1924095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반듯이</a:t>
            </a:r>
            <a:r>
              <a:rPr lang="en-US" altLang="ko-KR" sz="1000" dirty="0">
                <a:latin typeface="+mn-ea"/>
              </a:rPr>
              <a:t> [START] script </a:t>
            </a:r>
            <a:r>
              <a:rPr lang="ko-KR" altLang="en-US" sz="1000" dirty="0">
                <a:latin typeface="+mn-ea"/>
              </a:rPr>
              <a:t>가 존재하여야 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[START] </a:t>
            </a:r>
            <a:r>
              <a:rPr lang="ko-KR" altLang="en-US" sz="1000" dirty="0">
                <a:latin typeface="+mn-ea"/>
              </a:rPr>
              <a:t>이 존재하는 </a:t>
            </a:r>
            <a:r>
              <a:rPr lang="ko-KR" altLang="en-US" sz="1000">
                <a:latin typeface="+mn-ea"/>
              </a:rPr>
              <a:t>위치부터 전송이 시작된다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5799" y="2674954"/>
            <a:ext cx="3196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[CHAR] </a:t>
            </a:r>
            <a:r>
              <a:rPr lang="ko-KR" altLang="en-US" sz="1000" dirty="0">
                <a:latin typeface="+mn-ea"/>
              </a:rPr>
              <a:t>다음의 문자열부터 송출한다</a:t>
            </a:r>
            <a:r>
              <a:rPr lang="en-US" altLang="ko-KR" sz="1000" dirty="0">
                <a:latin typeface="+mn-ea"/>
              </a:rPr>
              <a:t>. SPACE </a:t>
            </a:r>
            <a:r>
              <a:rPr lang="ko-KR" altLang="en-US" sz="1000" dirty="0">
                <a:latin typeface="+mn-ea"/>
              </a:rPr>
              <a:t>도 가능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3935" y="1553023"/>
            <a:ext cx="2456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한 줄에 최대 </a:t>
            </a:r>
            <a:r>
              <a:rPr lang="en-US" altLang="ko-KR" sz="1000" dirty="0">
                <a:latin typeface="+mn-ea"/>
              </a:rPr>
              <a:t>4,096 Byte</a:t>
            </a:r>
            <a:r>
              <a:rPr lang="ko-KR" altLang="en-US" sz="1000" dirty="0">
                <a:latin typeface="+mn-ea"/>
              </a:rPr>
              <a:t> 까지 처리한다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602147" y="777712"/>
            <a:ext cx="0" cy="518457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27198" y="6059330"/>
            <a:ext cx="3256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[END] script</a:t>
            </a:r>
            <a:r>
              <a:rPr lang="ko-KR" altLang="en-US" sz="1000">
                <a:latin typeface="+mn-ea"/>
              </a:rPr>
              <a:t>가 </a:t>
            </a:r>
            <a:r>
              <a:rPr lang="ko-KR" altLang="en-US" sz="1000" dirty="0">
                <a:latin typeface="+mn-ea"/>
              </a:rPr>
              <a:t>있는 </a:t>
            </a:r>
            <a:r>
              <a:rPr lang="ko-KR" altLang="en-US" sz="1000">
                <a:latin typeface="+mn-ea"/>
              </a:rPr>
              <a:t>위치에서 </a:t>
            </a:r>
            <a:r>
              <a:rPr lang="en-US" altLang="ko-KR" sz="1000" dirty="0">
                <a:latin typeface="+mn-ea"/>
              </a:rPr>
              <a:t>DATA </a:t>
            </a:r>
            <a:r>
              <a:rPr lang="ko-KR" altLang="en-US" sz="1000">
                <a:latin typeface="+mn-ea"/>
              </a:rPr>
              <a:t>전송을 종료한다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5704" y="3539050"/>
            <a:ext cx="3223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맨 앞 자리에 </a:t>
            </a:r>
            <a:r>
              <a:rPr lang="en-US" altLang="ko-KR" sz="1000" dirty="0">
                <a:latin typeface="+mn-ea"/>
              </a:rPr>
              <a:t>Script</a:t>
            </a:r>
            <a:r>
              <a:rPr lang="ko-KR" altLang="en-US" sz="1000" dirty="0">
                <a:latin typeface="+mn-ea"/>
              </a:rPr>
              <a:t>용 </a:t>
            </a:r>
            <a:r>
              <a:rPr lang="en-US" altLang="ko-KR" sz="1000" dirty="0">
                <a:latin typeface="+mn-ea"/>
              </a:rPr>
              <a:t>Command </a:t>
            </a:r>
            <a:r>
              <a:rPr lang="ko-KR" altLang="en-US" sz="1000" dirty="0">
                <a:latin typeface="+mn-ea"/>
              </a:rPr>
              <a:t>가 입력되어야 한다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71499" y="2129086"/>
            <a:ext cx="475252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99491" y="6198597"/>
            <a:ext cx="482453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65433" y="872005"/>
            <a:ext cx="3350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PC</a:t>
            </a:r>
            <a:r>
              <a:rPr lang="ko-KR" altLang="en-US" sz="1000">
                <a:latin typeface="+mn-ea"/>
              </a:rPr>
              <a:t>에서 단말기로 </a:t>
            </a:r>
            <a:r>
              <a:rPr lang="en-US" altLang="ko-KR" sz="1000" dirty="0">
                <a:latin typeface="+mn-ea"/>
              </a:rPr>
              <a:t>Serial</a:t>
            </a:r>
            <a:r>
              <a:rPr lang="ko-KR" altLang="en-US" sz="1000">
                <a:latin typeface="+mn-ea"/>
              </a:rPr>
              <a:t>을 통해</a:t>
            </a:r>
            <a:r>
              <a:rPr lang="en-US" altLang="ko-KR" sz="1000" dirty="0">
                <a:latin typeface="+mn-ea"/>
              </a:rPr>
              <a:t> DATA </a:t>
            </a:r>
            <a:r>
              <a:rPr lang="ko-KR" altLang="en-US" sz="1000">
                <a:latin typeface="+mn-ea"/>
              </a:rPr>
              <a:t>전송하고자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>
                <a:latin typeface="+mn-ea"/>
              </a:rPr>
              <a:t>할 때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5799" y="2242906"/>
            <a:ext cx="3066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[</a:t>
            </a:r>
            <a:r>
              <a:rPr lang="en-US" altLang="ko-KR" sz="1000" dirty="0" err="1">
                <a:latin typeface="+mn-ea"/>
              </a:rPr>
              <a:t>hexa</a:t>
            </a:r>
            <a:r>
              <a:rPr lang="en-US" altLang="ko-KR" sz="1000" dirty="0">
                <a:latin typeface="+mn-ea"/>
              </a:rPr>
              <a:t>] hexa-decimal </a:t>
            </a:r>
            <a:r>
              <a:rPr lang="ko-KR" altLang="en-US" sz="1000">
                <a:latin typeface="+mn-ea"/>
              </a:rPr>
              <a:t>에 해당되는 문자를 전송한다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1627" y="2467314"/>
            <a:ext cx="3260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[SLEEP] </a:t>
            </a:r>
            <a:r>
              <a:rPr lang="en-US" altLang="ko-KR" sz="1000" dirty="0" err="1">
                <a:latin typeface="+mn-ea"/>
              </a:rPr>
              <a:t>msec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>
                <a:latin typeface="+mn-ea"/>
              </a:rPr>
              <a:t>단위로 대기한 후 다음 명령을 수행한다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319" y="6460600"/>
            <a:ext cx="7212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Keyword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[START] , </a:t>
            </a:r>
            <a:r>
              <a:rPr lang="en-US" altLang="ko-KR" sz="1200" b="1" dirty="0">
                <a:latin typeface="맑은 고딕" panose="020B0503020000020004" pitchFamily="50" charset="-127"/>
              </a:rPr>
              <a:t>[END] , [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HEXA] , [CHAR] , [SLEEP] , [DO] [WHILE] ,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[RANDOM] , [SEQNUM]</a:t>
            </a:r>
            <a:endParaRPr lang="ko-KR" altLang="en-US" sz="12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48837" y="4561834"/>
            <a:ext cx="36936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</a:rPr>
              <a:t>Random</a:t>
            </a:r>
            <a:r>
              <a:rPr lang="ko-KR" altLang="en-US" sz="900">
                <a:latin typeface="+mn-ea"/>
              </a:rPr>
              <a:t>숫자 </a:t>
            </a:r>
            <a:r>
              <a:rPr lang="en-US" altLang="ko-KR" sz="900" dirty="0">
                <a:latin typeface="+mn-ea"/>
              </a:rPr>
              <a:t>(0x00~0xff) 256</a:t>
            </a:r>
            <a:r>
              <a:rPr lang="ko-KR" altLang="en-US" sz="900">
                <a:latin typeface="+mn-ea"/>
              </a:rPr>
              <a:t>개를 </a:t>
            </a:r>
            <a:r>
              <a:rPr lang="en-US" altLang="ko-KR" sz="900" dirty="0">
                <a:latin typeface="+mn-ea"/>
              </a:rPr>
              <a:t>1cycle </a:t>
            </a:r>
            <a:r>
              <a:rPr lang="ko-KR" altLang="en-US" sz="900">
                <a:latin typeface="+mn-ea"/>
              </a:rPr>
              <a:t>기준으로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100</a:t>
            </a:r>
            <a:r>
              <a:rPr lang="ko-KR" altLang="en-US" sz="900">
                <a:latin typeface="+mn-ea"/>
              </a:rPr>
              <a:t>회 전송한다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045714" y="4713331"/>
            <a:ext cx="4328864" cy="0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38452" y="4752848"/>
            <a:ext cx="3701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</a:rPr>
              <a:t>Sequence</a:t>
            </a:r>
            <a:r>
              <a:rPr lang="ko-KR" altLang="en-US" sz="900">
                <a:latin typeface="+mn-ea"/>
              </a:rPr>
              <a:t>숫자 </a:t>
            </a:r>
            <a:r>
              <a:rPr lang="en-US" altLang="ko-KR" sz="900" dirty="0">
                <a:latin typeface="+mn-ea"/>
              </a:rPr>
              <a:t>(0x00~0xff) 256</a:t>
            </a:r>
            <a:r>
              <a:rPr lang="ko-KR" altLang="en-US" sz="900">
                <a:latin typeface="+mn-ea"/>
              </a:rPr>
              <a:t>개를 </a:t>
            </a:r>
            <a:r>
              <a:rPr lang="en-US" altLang="ko-KR" sz="900" dirty="0">
                <a:latin typeface="+mn-ea"/>
              </a:rPr>
              <a:t>1cycle </a:t>
            </a:r>
            <a:r>
              <a:rPr lang="ko-KR" altLang="en-US" sz="900">
                <a:latin typeface="+mn-ea"/>
              </a:rPr>
              <a:t>기준으로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20</a:t>
            </a:r>
            <a:r>
              <a:rPr lang="ko-KR" altLang="en-US" sz="900">
                <a:latin typeface="+mn-ea"/>
              </a:rPr>
              <a:t>회 전송한다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42834" y="4882357"/>
            <a:ext cx="4328864" cy="0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242" y="55517"/>
            <a:ext cx="415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(Serial Script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작성 및 동작방법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66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225" y="1224750"/>
            <a:ext cx="5485679" cy="31346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7313" y="593305"/>
            <a:ext cx="6987388" cy="5626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환경설정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(F12)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RX data type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EndStr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0D0A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로 설정 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Serial Data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를 출력하면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 다음과 같이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0x0D 0x0A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“\r\n”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에서 줄바꿈이 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까지 구분할 수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0x30 0x0D 0x0A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인 경우에만 줄 바꾸기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3" y="672241"/>
            <a:ext cx="1656184" cy="96359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1971933" y="2177480"/>
            <a:ext cx="62035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1923179" y="4775597"/>
            <a:ext cx="62035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2358" y="5561857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/>
              <a:t>바이트 </a:t>
            </a:r>
            <a:r>
              <a:rPr lang="en-US" altLang="ko-KR" sz="1200" dirty="0" err="1"/>
              <a:t>Hexa</a:t>
            </a:r>
            <a:r>
              <a:rPr lang="en-US" altLang="ko-KR" sz="1200" dirty="0"/>
              <a:t> </a:t>
            </a:r>
            <a:r>
              <a:rPr lang="ko-KR" altLang="en-US" sz="1200"/>
              <a:t>값 </a:t>
            </a:r>
            <a:endParaRPr lang="en-US" altLang="ko-KR" sz="1200" dirty="0"/>
          </a:p>
          <a:p>
            <a:r>
              <a:rPr lang="en-US" altLang="ko-KR" sz="1200" dirty="0"/>
              <a:t>LINE FEED </a:t>
            </a:r>
            <a:r>
              <a:rPr lang="ko-KR" altLang="en-US" sz="1200"/>
              <a:t>조건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358" y="2939952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/>
              <a:t>바이트 </a:t>
            </a:r>
            <a:r>
              <a:rPr lang="en-US" altLang="ko-KR" sz="1200" dirty="0" err="1"/>
              <a:t>Hexa</a:t>
            </a:r>
            <a:r>
              <a:rPr lang="en-US" altLang="ko-KR" sz="1200" dirty="0"/>
              <a:t> </a:t>
            </a:r>
            <a:r>
              <a:rPr lang="ko-KR" altLang="en-US" sz="1200"/>
              <a:t>값 </a:t>
            </a:r>
            <a:endParaRPr lang="en-US" altLang="ko-KR" sz="1200" dirty="0"/>
          </a:p>
          <a:p>
            <a:r>
              <a:rPr lang="en-US" altLang="ko-KR" sz="1200" dirty="0"/>
              <a:t>LINE FEED </a:t>
            </a:r>
            <a:r>
              <a:rPr lang="ko-KR" altLang="en-US" sz="1200"/>
              <a:t>조건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20678" y="1714776"/>
            <a:ext cx="2376265" cy="39069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(lower-case) </a:t>
            </a:r>
            <a:r>
              <a: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  </a:t>
            </a:r>
            <a:endParaRPr lang="en-US" altLang="ko-KR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comma </a:t>
            </a:r>
            <a:r>
              <a: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33249" y="1208124"/>
            <a:ext cx="86409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34" y="1798390"/>
            <a:ext cx="1656184" cy="10991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224" y="4017938"/>
            <a:ext cx="6358662" cy="2840062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6768751" y="5294500"/>
            <a:ext cx="2204810" cy="39069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대문자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(upper-case) </a:t>
            </a:r>
            <a:r>
              <a: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표시  </a:t>
            </a:r>
            <a:endParaRPr lang="en-US" altLang="ko-KR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SPACE </a:t>
            </a:r>
            <a:r>
              <a: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44615" y="4002619"/>
            <a:ext cx="1008112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733" y="4395584"/>
            <a:ext cx="1656184" cy="1094264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H="1">
            <a:off x="2651225" y="4922097"/>
            <a:ext cx="5891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7547769" y="5041245"/>
            <a:ext cx="5891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032046" y="5282137"/>
            <a:ext cx="5891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5190080" y="5379084"/>
            <a:ext cx="5891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42" y="55517"/>
            <a:ext cx="415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dnw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display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55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2994</Words>
  <Application>Microsoft Office PowerPoint</Application>
  <PresentationFormat>와이드스크린</PresentationFormat>
  <Paragraphs>489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주윤환 (top.joo@macriot.co.kr)</cp:lastModifiedBy>
  <cp:revision>23</cp:revision>
  <dcterms:created xsi:type="dcterms:W3CDTF">2020-04-08T07:30:54Z</dcterms:created>
  <dcterms:modified xsi:type="dcterms:W3CDTF">2020-08-26T03:23:08Z</dcterms:modified>
</cp:coreProperties>
</file>