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6C5028-0B00-4B3D-974B-2D1E09341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B9CB3E-F036-4A23-A425-741BB4B51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F16066-A5DE-4571-9725-E257BC10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407B-CBDC-4AF9-B192-F9BE2B9C61FC}" type="datetimeFigureOut">
              <a:rPr lang="fr-FR" smtClean="0"/>
              <a:t>02/10/2018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93ADB0-0170-40FB-BA5E-598C50C4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707398-606A-48F8-91E2-7B14743F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218-5B97-4BB9-AD3C-4145B22E3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57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3D5D79-7D1C-47AD-B41A-F5012360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DB3D58-6D02-4D7A-BACD-A945D73B4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0F3E57-75FD-49BE-BF4B-C15599DE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407B-CBDC-4AF9-B192-F9BE2B9C61FC}" type="datetimeFigureOut">
              <a:rPr lang="fr-FR" smtClean="0"/>
              <a:t>02/10/2018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FA6CB1-ACD6-42D2-A2BD-A169A017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0415B7-89A8-405A-A541-141726EB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218-5B97-4BB9-AD3C-4145B22E3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8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598AE7-4383-4985-9499-7351A58FE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0B4CD8-617B-43BC-8C55-751605443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4F5A59-F091-4E41-B097-2EBF485D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407B-CBDC-4AF9-B192-F9BE2B9C61FC}" type="datetimeFigureOut">
              <a:rPr lang="fr-FR" smtClean="0"/>
              <a:t>02/10/2018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91930C-763B-4462-AEC8-12FD99B6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1C63B5-DEFD-4872-80FA-B61B088B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218-5B97-4BB9-AD3C-4145B22E3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58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24AA6-E2FF-45AB-BE7F-74F9F967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3587B8-2B73-4AA4-9D0B-A2D1A835A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73C909-F7D8-4709-B7C0-31735BCF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407B-CBDC-4AF9-B192-F9BE2B9C61FC}" type="datetimeFigureOut">
              <a:rPr lang="fr-FR" smtClean="0"/>
              <a:t>02/10/2018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4D9101-CD45-4946-B6DC-53B0E8BC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8FCDE6-9B0B-4600-B9C1-4CC8DF7C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218-5B97-4BB9-AD3C-4145B22E3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12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78FE62-7FDA-49AD-B038-7B29FAC6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D4B629-0AEF-4E3A-BC88-857077D38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EA11D5-DA82-426C-8DC9-51B74EC8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407B-CBDC-4AF9-B192-F9BE2B9C61FC}" type="datetimeFigureOut">
              <a:rPr lang="fr-FR" smtClean="0"/>
              <a:t>02/10/2018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6F430A-05F8-46E2-BD59-27866BDA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37BDCC-D11C-48B1-80ED-58365A90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218-5B97-4BB9-AD3C-4145B22E3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69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E14E30-505E-4CC9-A239-045B75EE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4E21CA-FA73-4F0D-9B49-205535816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7920A0-149E-4C6A-ADA6-FFE71DCC4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5CAE8-22BC-4E62-B6E3-31DEB024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407B-CBDC-4AF9-B192-F9BE2B9C61FC}" type="datetimeFigureOut">
              <a:rPr lang="fr-FR" smtClean="0"/>
              <a:t>02/10/2018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057876-3B6A-41B7-B24C-01F457A7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516A2C-A9A6-48F9-9492-04D729CC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218-5B97-4BB9-AD3C-4145B22E3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88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C64D7-0061-433D-BA2E-BDDA2ABE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F22F9F-55C4-4A18-98A2-7C57F599F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234A67-3CFE-426B-88E1-AE989DB9F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82ED15-DACF-4D61-A40E-B5F44CAB7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17C17D-4B1B-4A7E-8BFD-2551A15C6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2042A1-C639-4011-9213-6945C1C9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407B-CBDC-4AF9-B192-F9BE2B9C61FC}" type="datetimeFigureOut">
              <a:rPr lang="fr-FR" smtClean="0"/>
              <a:t>02/10/2018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8357507-5323-465F-838C-EB6E9EFC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1D58C2-8D2C-4509-8F2C-3BF7B60B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218-5B97-4BB9-AD3C-4145B22E3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94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F40BC-B773-4F96-AA3E-0C19F24D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8DE9D8-121A-4EDB-8188-9CA423F5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407B-CBDC-4AF9-B192-F9BE2B9C61FC}" type="datetimeFigureOut">
              <a:rPr lang="fr-FR" smtClean="0"/>
              <a:t>02/10/2018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852AE2-6EA1-4D2B-8AEE-3D8F71B4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E57883-A226-48F3-85F2-677A665D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218-5B97-4BB9-AD3C-4145B22E3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67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DCE7DD-F9DC-4446-8849-4A9A24A7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407B-CBDC-4AF9-B192-F9BE2B9C61FC}" type="datetimeFigureOut">
              <a:rPr lang="fr-FR" smtClean="0"/>
              <a:t>02/10/2018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80F295-8975-4AA5-9BAC-20A0AEFF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BD79D2-1B65-4E99-B6E1-1E046C48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218-5B97-4BB9-AD3C-4145B22E3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09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AB076-5669-4BC4-B0FC-FD4228D1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C0711E-E925-49EE-B7C7-51CFE4805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1BE0E4-3087-4A6B-9122-9F08FDEEB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0A3498-29BA-4689-8CC3-EDCB3C0A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407B-CBDC-4AF9-B192-F9BE2B9C61FC}" type="datetimeFigureOut">
              <a:rPr lang="fr-FR" smtClean="0"/>
              <a:t>02/10/2018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FAD0BF-51EA-4E91-AE7E-27E01301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8A9E27-3A70-496E-8B19-5394F8F0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218-5B97-4BB9-AD3C-4145B22E3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03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14EF5D-BAE5-4929-B626-D095B170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2C2515-B9F9-491D-94D8-8DDE863E6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62DD92-FF4B-4994-B676-45655A130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678B66-F684-4FE0-AED3-FF2BC14A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407B-CBDC-4AF9-B192-F9BE2B9C61FC}" type="datetimeFigureOut">
              <a:rPr lang="fr-FR" smtClean="0"/>
              <a:t>02/10/2018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EF84D1-C7A5-4E1C-BE97-DA93FB60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8EF1AE-904C-4BF9-87C5-F728A6ED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218-5B97-4BB9-AD3C-4145B22E3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88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A1E014-68D9-4B7D-98C8-AB85A9CB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AB45B5-8EDC-4743-99CF-E31E31DF3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3F7D99-1106-4E0C-8FF2-4D8537B1C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D407B-CBDC-4AF9-B192-F9BE2B9C61FC}" type="datetimeFigureOut">
              <a:rPr lang="fr-FR" smtClean="0"/>
              <a:t>02/10/2018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0D90C7-D723-4CDF-BE70-3FA6EC27E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3429BC-E4EF-40F4-B847-1AD273FA3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12218-5B97-4BB9-AD3C-4145B22E3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70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F9CAD-EF2D-44CD-B704-162D174AB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E21110-044B-4ABE-9CF5-1D663D3C4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98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770C2-8626-443B-B736-2CBB9C0D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421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Respecter les exigences non fonctionnelles</a:t>
            </a:r>
            <a:endParaRPr lang="fr-FR" sz="2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5B85B4-CF39-4389-BC1A-447E14657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000" dirty="0"/>
              <a:t>Réaliser une étude approfondie sur les besoins métier fonctionnel et non fonctionnel et connaître les exigences des équipes sécurité et environnements de travail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000" dirty="0"/>
              <a:t>Pour le métier, externaliser une application engendre forcement des questions non fonctionnelles auxquelles les fournisseurs Cloud doivent pouvoir répondre.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000" dirty="0"/>
              <a:t>points importants 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fr-FR" sz="1600" dirty="0"/>
              <a:t>Comment être certain du niveau de </a:t>
            </a:r>
            <a:r>
              <a:rPr lang="fr-FR" sz="1600" b="1" dirty="0"/>
              <a:t>disponibilité</a:t>
            </a:r>
            <a:r>
              <a:rPr lang="fr-FR" sz="1600" dirty="0"/>
              <a:t> de la solution et principalement durant mes périodes critiques 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fr-FR" sz="1600" dirty="0"/>
              <a:t>Mes données sont « sensibles » et/ou personnelles, comment le prestataire s’assure-t-il de la </a:t>
            </a:r>
            <a:r>
              <a:rPr lang="fr-FR" sz="1600" b="1" dirty="0"/>
              <a:t>confidentialité</a:t>
            </a:r>
            <a:r>
              <a:rPr lang="fr-FR" sz="1600" dirty="0"/>
              <a:t> de mes données 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fr-FR" sz="1600" dirty="0"/>
              <a:t>J’ai des contraintes légales qui m’obligent à garder une </a:t>
            </a:r>
            <a:r>
              <a:rPr lang="fr-FR" sz="1600" b="1" dirty="0"/>
              <a:t>traçabilité</a:t>
            </a:r>
            <a:r>
              <a:rPr lang="fr-FR" sz="1600" dirty="0"/>
              <a:t> en cas d’audit ou/et en cas de contentieux juridique. Comment vérifier que la solution réponde à ce besoin 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fr-FR" sz="1600" dirty="0"/>
              <a:t>Pour mes tâches du quotidien, je dois être certain que les données affichées sont viables et donc que </a:t>
            </a:r>
            <a:r>
              <a:rPr lang="fr-FR" sz="1600" b="1" dirty="0"/>
              <a:t>l’intégrité</a:t>
            </a:r>
            <a:r>
              <a:rPr lang="fr-FR" sz="1600" dirty="0"/>
              <a:t> de mes données est respectée.</a:t>
            </a:r>
            <a:br>
              <a:rPr lang="fr-FR" sz="1600" dirty="0"/>
            </a:br>
            <a:endParaRPr lang="fr-FR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fr-FR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6719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770C2-8626-443B-B736-2CBB9C0D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421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Disponibilité</a:t>
            </a:r>
            <a:endParaRPr lang="fr-FR" sz="2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5B85B4-CF39-4389-BC1A-447E14657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000" dirty="0"/>
              <a:t>RFI (</a:t>
            </a:r>
            <a:r>
              <a:rPr lang="fr-FR" sz="2000" dirty="0" err="1"/>
              <a:t>Request</a:t>
            </a:r>
            <a:r>
              <a:rPr lang="fr-FR" sz="2000" dirty="0"/>
              <a:t> for information)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000" dirty="0"/>
              <a:t>RFP(</a:t>
            </a:r>
            <a:r>
              <a:rPr lang="fr-FR" sz="2000" dirty="0" err="1"/>
              <a:t>Request</a:t>
            </a:r>
            <a:r>
              <a:rPr lang="fr-FR" sz="2000" dirty="0"/>
              <a:t> for </a:t>
            </a:r>
            <a:r>
              <a:rPr lang="fr-FR" sz="2000" dirty="0" err="1"/>
              <a:t>Proposal</a:t>
            </a:r>
            <a:r>
              <a:rPr lang="fr-FR" sz="20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000" dirty="0"/>
              <a:t>SLA / sinistre majeur (perte d’un datacenter) ou local (perte d’un serveur physique) 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fr-FR" sz="1600" b="1" dirty="0"/>
              <a:t>Durée d’Interruption Maximum Admissible</a:t>
            </a:r>
            <a:endParaRPr lang="fr-FR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fr-FR" sz="1600" b="1" dirty="0"/>
              <a:t>Perte de données Maximale Admissible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fr-FR" sz="1600" b="1" dirty="0"/>
              <a:t>Si pas de PRA cohérent avec le niveau d’attente de disponibilité du métier,</a:t>
            </a:r>
            <a:br>
              <a:rPr lang="fr-FR" sz="1600" b="1" dirty="0"/>
            </a:br>
            <a:r>
              <a:rPr lang="fr-FR" sz="1600" b="1" dirty="0"/>
              <a:t>vous pouvez l’éliminer</a:t>
            </a:r>
          </a:p>
          <a:p>
            <a:br>
              <a:rPr lang="fr-FR" sz="2000" dirty="0"/>
            </a:br>
            <a:endParaRPr lang="fr-FR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fr-FR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1576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770C2-8626-443B-B736-2CBB9C0D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421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Confidentialité</a:t>
            </a:r>
            <a:endParaRPr lang="fr-FR" sz="2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5B85B4-CF39-4389-BC1A-447E14657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8623"/>
            <a:ext cx="10515600" cy="5607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000" dirty="0"/>
              <a:t>Ne pas posséder les données dans ses propres locaux engendre des préoccupations majeures.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000" dirty="0"/>
              <a:t>Comment s’assurer que seulement les personnes autorisées peuvent accéder aux données 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000" dirty="0"/>
              <a:t>Comment s’assurer que mes données restent en Europe 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000" dirty="0"/>
              <a:t>Demander les certifications/normes (ISO, SOC </a:t>
            </a:r>
            <a:r>
              <a:rPr lang="fr-FR" sz="2000" dirty="0" err="1"/>
              <a:t>etc</a:t>
            </a:r>
            <a:r>
              <a:rPr lang="fr-FR" sz="2000" dirty="0"/>
              <a:t>) obtenus pour l’hébergement des données</a:t>
            </a:r>
            <a:br>
              <a:rPr lang="fr-FR" sz="2000" dirty="0"/>
            </a:br>
            <a:r>
              <a:rPr lang="fr-FR" sz="2000" dirty="0"/>
              <a:t>Eléments rarement suffisants pour le RSSI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000" dirty="0"/>
              <a:t>Quelles sont les données que je considère comme « sensibles » 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000" dirty="0"/>
              <a:t>Puis-je noter la sensibilité de mes données sur une échelle de 1 à 4 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fr-FR" sz="1600" dirty="0"/>
              <a:t>Si oui, quels  mécanismes de sécurité dois-je attendre pour m’assurer que le niveau de sécurité peut –être respecté par le fournisseur 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fr-FR" sz="1600" dirty="0"/>
              <a:t>Dans ce cas de figure, les entreprises doivent travailler sur la déclinaison technique à attendre pour chaque niveau de confidentialité.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fr-FR" sz="1600" dirty="0"/>
              <a:t>La déclinaison peut avoir le modèle simplifié ci-dessous :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fr-FR" sz="1200" dirty="0"/>
              <a:t>Niveau 1 :Données publics. Pas de mécanisme particulier attendu par le fournisseur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fr-FR" sz="1200" dirty="0"/>
              <a:t>Niveau 2: Données internes. Chiffrement des disques et traçabilité obligatoire de l’ensemble des accès aux données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fr-FR" sz="1200" dirty="0"/>
              <a:t>Niveau 3: Information restreinte : Niveau 2  + Chiffrement/déchiffrement des données par clé. Possibilité de laisser la clé chez le fournisseur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fr-FR" sz="1200" dirty="0"/>
              <a:t>Niveau 4: Données sensibles. Obligation de garder les données dans les datacenter ou niveau 3 avec l’obligation de garder la clé de chiffrement dans le datacenter -&gt; Actuellement solution très coûteuse en termes de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fr-FR" sz="2000" dirty="0"/>
              <a:t>Une fois le niveau de sensibilité défini par le métier et la déclinaison technique réalisée par la sécurité, vous pouvez choisir le fournisseur SaaS le plus adapté à votre entreprise.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8528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770C2-8626-443B-B736-2CBB9C0D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421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Traçabilité/intégrité</a:t>
            </a:r>
            <a:endParaRPr lang="fr-FR" sz="2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5B85B4-CF39-4389-BC1A-447E14657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000" dirty="0"/>
              <a:t>La traçabilité et l’intégrité des données peuvent être traitées comme la confidentialité.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000" dirty="0"/>
              <a:t>L’important est de pouvoir identifier des niveaux et de décliner les attentes techniques de chaque niveau.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3769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770C2-8626-443B-B736-2CBB9C0D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421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Environnement de travail</a:t>
            </a:r>
            <a:endParaRPr lang="fr-FR" sz="2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5B85B4-CF39-4389-BC1A-447E14657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000" dirty="0"/>
              <a:t>Le principe d’une solution SaaS est d’être accessible depuis le navigateur Web.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000" dirty="0"/>
              <a:t>Afin d’éviter des impacts et des complications dans la gestion de dizaine de solutions SaaS, il est fondamental de vérifier 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600" dirty="0"/>
              <a:t>la compatibilité des solutions avec la version de vos navigateurs web (Edge, Firefox, chrome)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fr-FR" sz="1600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600" dirty="0"/>
              <a:t>qu’aucun client lourd ne doit être installé sur les postes de travail.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fr-FR" sz="1600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600" dirty="0"/>
              <a:t>Que la solution soit en HTML5 uniquement.</a:t>
            </a:r>
            <a:br>
              <a:rPr lang="fr-FR" sz="1600" dirty="0"/>
            </a:br>
            <a:r>
              <a:rPr lang="fr-FR" sz="1600" dirty="0"/>
              <a:t>En effet, les composants tiers tels que Silverlight, Flash, applet java ne seront bientôt plus supportés par les navigateurs web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fr-FR" sz="1600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600" dirty="0"/>
              <a:t>Qu’aucune configuration spécifique doit être effectuée dans les navigateurs.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083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770C2-8626-443B-B736-2CBB9C0D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421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Expérience utilisateur</a:t>
            </a:r>
            <a:endParaRPr lang="fr-FR" sz="2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5B85B4-CF39-4389-BC1A-447E14657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000" dirty="0"/>
              <a:t>Le principe d’une solution SaaS est d’être accessible depuis le navigateur Web.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000" dirty="0"/>
              <a:t>Afin d’éviter des impacts et des complications dans la gestion de dizaine de solutions SaaS, il est fondamental de vérifier 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600" dirty="0"/>
              <a:t>la compatibilité des solutions avec la version de vos navigateurs web (Edge, Firefox, chrome)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fr-FR" sz="1600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600" dirty="0"/>
              <a:t>qu’aucun client lourd ne doit être installé sur les postes de travail.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fr-FR" sz="1600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600" dirty="0"/>
              <a:t>Que la solution soit en HTML5 uniquement.</a:t>
            </a:r>
            <a:br>
              <a:rPr lang="fr-FR" sz="1600" dirty="0"/>
            </a:br>
            <a:r>
              <a:rPr lang="fr-FR" sz="1600" dirty="0"/>
              <a:t>En effet, les composants tiers tels que Silverlight, Flash, applet java ne seront bientôt plus supportés par les navigateurs web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fr-FR" sz="1600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600" dirty="0"/>
              <a:t>Qu’aucune configuration spécifique doit être effectuée dans les navigateurs.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286577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417</Words>
  <Application>Microsoft Office PowerPoint</Application>
  <PresentationFormat>Grand écran</PresentationFormat>
  <Paragraphs>56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Respecter les exigences non fonctionnelles</vt:lpstr>
      <vt:lpstr>Disponibilité</vt:lpstr>
      <vt:lpstr>Confidentialité</vt:lpstr>
      <vt:lpstr>Traçabilité/intégrité</vt:lpstr>
      <vt:lpstr>Environnement de travail</vt:lpstr>
      <vt:lpstr>Expérience utilisateur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MEKKIOUI Farid (EXT) ItimAsiAepVdf</dc:creator>
  <cp:lastModifiedBy>MEKKIOUI Farid (EXT) ItimAsiAepVdf</cp:lastModifiedBy>
  <cp:revision>6</cp:revision>
  <dcterms:created xsi:type="dcterms:W3CDTF">2018-08-29T12:20:15Z</dcterms:created>
  <dcterms:modified xsi:type="dcterms:W3CDTF">2018-10-02T09:15:04Z</dcterms:modified>
</cp:coreProperties>
</file>