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7" r:id="rId4"/>
    <p:sldId id="261" r:id="rId5"/>
    <p:sldId id="258" r:id="rId6"/>
    <p:sldId id="259" r:id="rId7"/>
    <p:sldId id="260" r:id="rId8"/>
    <p:sldId id="263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AAC6B68-8196-48A3-ABA9-E80C4E76F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A05573A8-161A-4153-979B-1956BCCFB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CE9FC51-91D8-4478-B068-B3A9EF22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3BFA-16F1-41C3-8473-C77B1EA46AE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0BBA800-EC29-4485-8149-5E5B6313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8E70A8A-B895-47D0-B6B3-9BAFEEF7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746B-C709-4B57-A30B-7F8AC216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8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F3A8115-4A8F-4561-808C-14BC9E60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B0AF192-A7CD-4883-AD5B-E793386E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91874C2-37D0-44D9-9B7B-78AEC13F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3BFA-16F1-41C3-8473-C77B1EA46AE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4EF213D-432C-4A76-A77F-A665C7B7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0935849-2D6E-4936-9F1D-61FF33E6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746B-C709-4B57-A30B-7F8AC216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7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CAD345F-D522-42CA-8082-7A2A84108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72F9A9E-C050-4240-B32F-ED941A168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E69EAF2-D8CF-430F-AF49-55FC96BD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3BFA-16F1-41C3-8473-C77B1EA46AE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B554655-4CA4-49F6-92CC-877A5277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B8685A6-2BE9-4977-82D7-6D3C4BEA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746B-C709-4B57-A30B-7F8AC216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0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D51B0D-0AFB-4C36-8DD5-40819230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970A6B6-F25D-4147-8A06-4C9BA034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3B2034-672B-4578-91F8-838165EF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3BFA-16F1-41C3-8473-C77B1EA46AE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00B6347-5A1D-40B1-85C6-6A513152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47B2075-C075-495B-818D-24CC8D39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746B-C709-4B57-A30B-7F8AC216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11E3551-6BE3-48AE-BD36-628E0342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09AF4F2-2186-41ED-BD4E-1E9698D7C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3C2B5A-2652-4690-95BA-0BA22031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3BFA-16F1-41C3-8473-C77B1EA46AE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506E279-5EDE-42CE-B4A9-070D9A5D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5E3EE11-0627-49A8-83B9-0692685C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746B-C709-4B57-A30B-7F8AC216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8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6056A63-8188-41AD-9745-775C7C23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3A9AC40-411B-4535-939D-EAE5FEB74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38A343E-A7C0-41E4-B392-A4A31BD4A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76469E2-29FD-4422-A987-3E0638B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3BFA-16F1-41C3-8473-C77B1EA46AE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4DF9CB7-01CB-4362-BB4A-20C0E6DB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F6DAC9B-4F45-4429-8D04-1D499A8B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746B-C709-4B57-A30B-7F8AC216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4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0E3E0E-F15C-47B2-8297-C0702575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20E6E20-E4CF-49EA-A540-B00EDE963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E7B4A41-3A22-46D0-BE6C-38C4DF896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31C3B0E8-F4FC-4FEB-8831-A56DE16F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B5BA6E31-7F4E-4247-9530-5B39B6719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1200B7FC-52F7-4C48-A0C2-E52698CA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3BFA-16F1-41C3-8473-C77B1EA46AE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4307E85D-2FFF-4F14-8195-7DE5129F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746D0D64-5C2E-470D-8B31-CBA9E3B9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746B-C709-4B57-A30B-7F8AC216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0693129-221A-4F70-9D71-8F115AD0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FCDA3E6C-575A-4483-A4E6-889F0777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3BFA-16F1-41C3-8473-C77B1EA46AE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B76D18C-C4DA-460E-8ED1-ED76FC0A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FBC528C6-2D16-45EA-9CB5-2FD54206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746B-C709-4B57-A30B-7F8AC216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32D762F-CAA6-4872-A3BC-8564BFB7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3BFA-16F1-41C3-8473-C77B1EA46AE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9145BFAC-2D04-4CEF-99BC-A858353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18906E7-57D0-4E10-A526-C22922F6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746B-C709-4B57-A30B-7F8AC216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2E17A9C-1E2F-4DBB-893E-599AE00C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DD89487-DCF8-4F8A-AEE9-07064D91D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AA50DAC2-C51F-4E68-AD9A-A7996F1D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951CA40-9570-4A1E-829A-BADC2CCE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3BFA-16F1-41C3-8473-C77B1EA46AE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ADACD2C-2008-4B55-9371-D44D571F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8CABB44-E0E3-45EE-B677-2CD135FB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746B-C709-4B57-A30B-7F8AC216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AB92DF1-A7C2-462E-BB76-52A1FC40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0BC3702D-44AD-4E12-AA0B-93A738A59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FF8B1B43-573F-40A5-9DFA-276151E1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3D7BA25-6662-44F0-9163-11E73F8B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3BFA-16F1-41C3-8473-C77B1EA46AE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A8B9AAA-83F0-4807-9F7F-A4C4C8FD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D03FAD4-26C5-4291-862A-48955A0B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746B-C709-4B57-A30B-7F8AC216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B92F7F6D-0AD5-4A6A-8CC0-3690F490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06B6FB2-2F7E-4BB1-8A1E-17DA2BED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E0EF7A8-4802-440F-98D9-1266A84BD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73BFA-16F1-41C3-8473-C77B1EA46AE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9F0775F-6281-4E08-B3DA-05019ED71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CE8CA63-D682-4320-92F3-03082C4B5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D746B-C709-4B57-A30B-7F8AC216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2BBE641-3B6D-443B-85D5-79251718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143453"/>
            <a:ext cx="10515600" cy="107574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269F593E-403E-406B-B1BB-DA73BD074F01}"/>
              </a:ext>
            </a:extLst>
          </p:cNvPr>
          <p:cNvSpPr/>
          <p:nvPr/>
        </p:nvSpPr>
        <p:spPr>
          <a:xfrm>
            <a:off x="4323865" y="1340717"/>
            <a:ext cx="3398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= (-55)x + 9900 ; x </a:t>
            </a:r>
            <a:r>
              <a:rPr lang="th-TH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ปริมาณลูกค้า, </a:t>
            </a:r>
            <a:r>
              <a:rPr lang="en-US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กำไร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1341E5F-0EA4-4104-B8B3-E4D8C46B0450}"/>
              </a:ext>
            </a:extLst>
          </p:cNvPr>
          <p:cNvSpPr/>
          <p:nvPr/>
        </p:nvSpPr>
        <p:spPr>
          <a:xfrm>
            <a:off x="4875138" y="1802307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-55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weight 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42DD6485-34B2-4BDB-84F8-F93E7EDE229D}"/>
              </a:ext>
            </a:extLst>
          </p:cNvPr>
          <p:cNvSpPr/>
          <p:nvPr/>
        </p:nvSpPr>
        <p:spPr>
          <a:xfrm>
            <a:off x="4875138" y="2079231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9900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bias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7CEB4773-52C1-424F-880D-C3847C32B6DD}"/>
              </a:ext>
            </a:extLst>
          </p:cNvPr>
          <p:cNvSpPr/>
          <p:nvPr/>
        </p:nvSpPr>
        <p:spPr>
          <a:xfrm>
            <a:off x="3000204" y="2570079"/>
            <a:ext cx="5514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การปรับค่า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weight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optimize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สมการนี้ก็ทำได้ด้วยการ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differentiation 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55684C90-D330-4BD1-9A80-29CB4C32F825}"/>
              </a:ext>
            </a:extLst>
          </p:cNvPr>
          <p:cNvSpPr/>
          <p:nvPr/>
        </p:nvSpPr>
        <p:spPr>
          <a:xfrm>
            <a:off x="676750" y="756739"/>
            <a:ext cx="3289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predicted_Y</a:t>
            </a:r>
            <a:r>
              <a:rPr lang="en-US" sz="28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w * X + bias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C83A87D0-FC23-4370-82D8-939679B38FFA}"/>
              </a:ext>
            </a:extLst>
          </p:cNvPr>
          <p:cNvSpPr/>
          <p:nvPr/>
        </p:nvSpPr>
        <p:spPr>
          <a:xfrm>
            <a:off x="90054" y="143453"/>
            <a:ext cx="1883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dium-content-serif-font"/>
              </a:rPr>
              <a:t>Linear Regression </a:t>
            </a:r>
            <a:endParaRPr lang="en-US" dirty="0"/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53333C47-1FC6-4291-80EB-8D98B26651E3}"/>
              </a:ext>
            </a:extLst>
          </p:cNvPr>
          <p:cNvSpPr/>
          <p:nvPr/>
        </p:nvSpPr>
        <p:spPr>
          <a:xfrm>
            <a:off x="4738745" y="3614775"/>
            <a:ext cx="4176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predicted_Y</a:t>
            </a:r>
            <a:r>
              <a:rPr lang="en-US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w1 * X1 + w2 * x2  …….. </a:t>
            </a:r>
            <a:r>
              <a:rPr lang="en-US" b="1" i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Wn</a:t>
            </a:r>
            <a:r>
              <a:rPr lang="en-US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* </a:t>
            </a:r>
            <a:r>
              <a:rPr lang="en-US" b="1" i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Xn</a:t>
            </a:r>
            <a:r>
              <a:rPr lang="en-US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 bias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A35C7375-9ABB-4E1A-A827-EA147B86E020}"/>
              </a:ext>
            </a:extLst>
          </p:cNvPr>
          <p:cNvSpPr txBox="1"/>
          <p:nvPr/>
        </p:nvSpPr>
        <p:spPr>
          <a:xfrm>
            <a:off x="3260436" y="3121891"/>
            <a:ext cx="45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</a:t>
            </a:r>
          </a:p>
        </p:txBody>
      </p:sp>
    </p:spTree>
    <p:extLst>
      <p:ext uri="{BB962C8B-B14F-4D97-AF65-F5344CB8AC3E}">
        <p14:creationId xmlns:p14="http://schemas.microsoft.com/office/powerpoint/2010/main" val="416372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E8129591-4D84-44D0-B5B7-626DE177FB12}"/>
              </a:ext>
            </a:extLst>
          </p:cNvPr>
          <p:cNvSpPr/>
          <p:nvPr/>
        </p:nvSpPr>
        <p:spPr>
          <a:xfrm>
            <a:off x="577455" y="1795096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relu</a:t>
            </a:r>
            <a:r>
              <a:rPr lang="en-US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(x) = max(0, x)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47CA3AEF-687C-4806-969C-31C2749D06D2}"/>
              </a:ext>
            </a:extLst>
          </p:cNvPr>
          <p:cNvSpPr/>
          <p:nvPr/>
        </p:nvSpPr>
        <p:spPr>
          <a:xfrm>
            <a:off x="399690" y="24329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เมื่อเอาค่า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ใดๆ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เข้าฟังก์ชันนี้แล้ว ถ้าค่านั้นน้อยกว่า 0 ผลลัพธ์จะออกมาเป็น 0 แต่ถ้ามีค่ามากกว่า 0 ผลลัพธ์ก็จะออกมาเป็นค่า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เลย เช่น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0E4F2F1E-FA69-4810-88C9-2884948FF08C}"/>
              </a:ext>
            </a:extLst>
          </p:cNvPr>
          <p:cNvSpPr txBox="1"/>
          <p:nvPr/>
        </p:nvSpPr>
        <p:spPr>
          <a:xfrm>
            <a:off x="2838091" y="3743864"/>
            <a:ext cx="7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3F2914E0-4D29-4870-916D-2336E0B927D1}"/>
              </a:ext>
            </a:extLst>
          </p:cNvPr>
          <p:cNvSpPr/>
          <p:nvPr/>
        </p:nvSpPr>
        <p:spPr>
          <a:xfrm>
            <a:off x="2915728" y="337453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relu</a:t>
            </a:r>
            <a:r>
              <a:rPr lang="en-US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(10) = 10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BD210A31-8636-4ACB-80F2-9FB4BE89DC43}"/>
              </a:ext>
            </a:extLst>
          </p:cNvPr>
          <p:cNvSpPr/>
          <p:nvPr/>
        </p:nvSpPr>
        <p:spPr>
          <a:xfrm>
            <a:off x="2915728" y="3669759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relu</a:t>
            </a:r>
            <a:r>
              <a:rPr lang="en-US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(-5) = 0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857AB93A-3B46-4513-9008-6B9380A950EA}"/>
              </a:ext>
            </a:extLst>
          </p:cNvPr>
          <p:cNvSpPr/>
          <p:nvPr/>
        </p:nvSpPr>
        <p:spPr>
          <a:xfrm>
            <a:off x="577455" y="1369692"/>
            <a:ext cx="3902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ReLU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เพราะว่าได้เปรียบในเชิงแคลคูลัส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ทำให้เร็วกว่าแบบอื่น 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12ADA41-8A7D-4FD3-A5D7-CB86C34EF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78" y="2345784"/>
            <a:ext cx="3400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3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3" descr="รูปภาพประกอบด้วย วัตถุ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AA7A2380-AB88-40CD-8D11-1F21BDB23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13" y="3127025"/>
            <a:ext cx="7115078" cy="3610902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972B8B2C-5735-4FD2-B30F-5054E5588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05" y="250825"/>
            <a:ext cx="5381625" cy="2495550"/>
          </a:xfrm>
          <a:prstGeom prst="rect">
            <a:avLst/>
          </a:prstGeom>
        </p:spPr>
      </p:pic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AABBDA9C-1259-41EB-BF7F-99ABD5B11174}"/>
              </a:ext>
            </a:extLst>
          </p:cNvPr>
          <p:cNvSpPr txBox="1"/>
          <p:nvPr/>
        </p:nvSpPr>
        <p:spPr>
          <a:xfrm>
            <a:off x="6945745" y="6615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b="1" dirty="0"/>
              <a:t>non-linear function</a:t>
            </a:r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9A86886-FD98-4542-80BC-723EE51BD1F7}"/>
              </a:ext>
            </a:extLst>
          </p:cNvPr>
          <p:cNvCxnSpPr>
            <a:cxnSpLocks/>
          </p:cNvCxnSpPr>
          <p:nvPr/>
        </p:nvCxnSpPr>
        <p:spPr>
          <a:xfrm flipV="1">
            <a:off x="5796951" y="250827"/>
            <a:ext cx="1148794" cy="49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68C72951-0787-43BE-B779-6D4F83174551}"/>
              </a:ext>
            </a:extLst>
          </p:cNvPr>
          <p:cNvSpPr/>
          <p:nvPr/>
        </p:nvSpPr>
        <p:spPr>
          <a:xfrm>
            <a:off x="7455718" y="2028009"/>
            <a:ext cx="2270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dirty="0">
                <a:solidFill>
                  <a:srgbClr val="3C484E"/>
                </a:solidFill>
                <a:effectLst/>
                <a:latin typeface="supermarket" panose="02000000000000000000" pitchFamily="2" charset="0"/>
                <a:cs typeface="supermarket" panose="02000000000000000000" pitchFamily="2" charset="0"/>
              </a:rPr>
              <a:t> linear combination ∑</a:t>
            </a:r>
            <a:endParaRPr lang="en-US" sz="2000" dirty="0">
              <a:latin typeface="supermarket" panose="02000000000000000000" pitchFamily="2" charset="0"/>
              <a:cs typeface="supermarket" panose="02000000000000000000" pitchFamily="2" charset="0"/>
            </a:endParaRPr>
          </a:p>
        </p:txBody>
      </p: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68ECC35A-99A8-4CC1-8776-70B0017B4285}"/>
              </a:ext>
            </a:extLst>
          </p:cNvPr>
          <p:cNvCxnSpPr>
            <a:cxnSpLocks/>
          </p:cNvCxnSpPr>
          <p:nvPr/>
        </p:nvCxnSpPr>
        <p:spPr>
          <a:xfrm>
            <a:off x="6631709" y="1560945"/>
            <a:ext cx="838766" cy="50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7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14EFC34-AFBB-4DE0-8A3E-7472E0C7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8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ตัวแทนเนื้อหา 5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F9EF34DF-027D-4201-94C5-ACCA164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82467"/>
            <a:ext cx="5294716" cy="369306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รูปภาพ 7" descr="รูปภาพประกอบด้วย ข้อความ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84A2482D-10A5-49B4-876D-238D8F1FB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364061"/>
            <a:ext cx="5294715" cy="41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78AB948-55F2-41E8-BAC8-8CEB25A28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037"/>
            <a:ext cx="12192000" cy="62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5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 descr="รูปภาพประกอบด้วย วัตถุ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452E00CD-8808-4046-B339-9539EFF4A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853406"/>
            <a:ext cx="9525000" cy="4295775"/>
          </a:xfrm>
        </p:spPr>
      </p:pic>
    </p:spTree>
    <p:extLst>
      <p:ext uri="{BB962C8B-B14F-4D97-AF65-F5344CB8AC3E}">
        <p14:creationId xmlns:p14="http://schemas.microsoft.com/office/powerpoint/2010/main" val="123540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3" descr="รูปภาพประกอบด้วย ข้อความ, แผนที่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D6AD289A-A1A7-45C7-BD4C-5BEA1D380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56" y="643466"/>
            <a:ext cx="94424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4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97B19A9-FE0A-4C5E-9619-55086822852D}"/>
              </a:ext>
            </a:extLst>
          </p:cNvPr>
          <p:cNvSpPr/>
          <p:nvPr/>
        </p:nvSpPr>
        <p:spPr>
          <a:xfrm>
            <a:off x="1625954" y="1061851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Gradient Descent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7434723D-8B47-4D96-9DBD-59BAA187BD59}"/>
              </a:ext>
            </a:extLst>
          </p:cNvPr>
          <p:cNvSpPr/>
          <p:nvPr/>
        </p:nvSpPr>
        <p:spPr>
          <a:xfrm>
            <a:off x="3864953" y="7608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มองชุดข้อมูลหลาย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ๆร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อบ แต่ละรอบให้ตรวจดูว่า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ตอบคำถามของตัวอย่างไหนผิดบ้าง และปรับปรุง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โดยดูจากตัวอย่างที่ตอบผิด โดยหวังว่ารอบถัดๆไปจะตอบผิดน้อยลง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เรื่อยๆ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FF11B8F8-6C7F-4A2A-A12A-4BFA08D3C8CE}"/>
              </a:ext>
            </a:extLst>
          </p:cNvPr>
          <p:cNvSpPr/>
          <p:nvPr/>
        </p:nvSpPr>
        <p:spPr>
          <a:xfrm>
            <a:off x="3986362" y="23671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open source library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สำหรับทำงานแนว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 processing 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อยู่หลายภาษาให้เราเลือกใช้ได้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C++/Java/Python)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เราสามารถนำเอา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OpenCV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ไปประยุกต์ใช้งานในด้าน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computer vision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3E541757-78B6-48F0-86C0-7FCD50E90FE1}"/>
              </a:ext>
            </a:extLst>
          </p:cNvPr>
          <p:cNvSpPr txBox="1"/>
          <p:nvPr/>
        </p:nvSpPr>
        <p:spPr>
          <a:xfrm>
            <a:off x="1835757" y="264416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openCV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DF57A1F2-832B-46AA-B2C3-9B405EA1DBC3}"/>
              </a:ext>
            </a:extLst>
          </p:cNvPr>
          <p:cNvSpPr/>
          <p:nvPr/>
        </p:nvSpPr>
        <p:spPr>
          <a:xfrm>
            <a:off x="4380070" y="5018818"/>
            <a:ext cx="5795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Linear combination </a:t>
            </a:r>
            <a:r>
              <a:rPr lang="th-TH" b="0" i="0" dirty="0">
                <a:solidFill>
                  <a:srgbClr val="3C484E"/>
                </a:solidFill>
                <a:effectLst/>
                <a:latin typeface="inherit"/>
              </a:rPr>
              <a:t>ของ 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input </a:t>
            </a:r>
            <a:r>
              <a:rPr lang="th-TH" b="0" i="0" dirty="0">
                <a:solidFill>
                  <a:srgbClr val="3C484E"/>
                </a:solidFill>
                <a:effectLst/>
                <a:latin typeface="inherit"/>
              </a:rPr>
              <a:t>กับ 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parameter </a:t>
            </a:r>
            <a:r>
              <a:rPr lang="th-TH" b="0" i="0" dirty="0">
                <a:solidFill>
                  <a:srgbClr val="3C484E"/>
                </a:solidFill>
                <a:effectLst/>
                <a:latin typeface="inherit"/>
              </a:rPr>
              <a:t>แสดงด้วยสัญลักษณ์ ∑</a:t>
            </a: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9C5C050E-0F2B-4A90-8C1F-DF6EC186101C}"/>
              </a:ext>
            </a:extLst>
          </p:cNvPr>
          <p:cNvSpPr/>
          <p:nvPr/>
        </p:nvSpPr>
        <p:spPr>
          <a:xfrm>
            <a:off x="2044949" y="5018818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0" i="0" dirty="0">
                <a:solidFill>
                  <a:srgbClr val="3C484E"/>
                </a:solidFill>
                <a:effectLst/>
                <a:latin typeface="inherit"/>
              </a:rPr>
              <a:t>∑</a:t>
            </a:r>
            <a:endParaRPr lang="en-US" dirty="0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E384D1CC-4BBC-4DC6-95BC-B46AEFCE18C2}"/>
              </a:ext>
            </a:extLst>
          </p:cNvPr>
          <p:cNvSpPr/>
          <p:nvPr/>
        </p:nvSpPr>
        <p:spPr>
          <a:xfrm>
            <a:off x="1437523" y="3646827"/>
            <a:ext cx="1955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 </a:t>
            </a:r>
            <a:r>
              <a:rPr lang="en-US" b="1" i="0" dirty="0">
                <a:effectLst/>
                <a:latin typeface="medium-content-serif-font"/>
              </a:rPr>
              <a:t>back propagation</a:t>
            </a:r>
            <a:endParaRPr lang="en-US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D39C292-1739-4A85-A544-59B581EDB995}"/>
              </a:ext>
            </a:extLst>
          </p:cNvPr>
          <p:cNvSpPr txBox="1"/>
          <p:nvPr/>
        </p:nvSpPr>
        <p:spPr>
          <a:xfrm>
            <a:off x="3873319" y="1563559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(Gradient descent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เป็นแก่นของการแก้เพื่อหาค่าที่เหมาะสมที่สุดให้กับฟัง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ค์ชั่น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81988CEE-C618-4C85-AD69-2F7A81FD69D5}"/>
              </a:ext>
            </a:extLst>
          </p:cNvPr>
          <p:cNvSpPr/>
          <p:nvPr/>
        </p:nvSpPr>
        <p:spPr>
          <a:xfrm>
            <a:off x="3873319" y="415520"/>
            <a:ext cx="5181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วิธีการที่เราจะใช้ปรับ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weight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นี้เราใช้วิธีการที่ชื่อว่า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Gradient Descent 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0C59D08A-9564-4003-B6AA-9FA7E49D5E7E}"/>
              </a:ext>
            </a:extLst>
          </p:cNvPr>
          <p:cNvSpPr/>
          <p:nvPr/>
        </p:nvSpPr>
        <p:spPr>
          <a:xfrm>
            <a:off x="4196434" y="1889556"/>
            <a:ext cx="3946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medium-content-serif-font"/>
              </a:rPr>
              <a:t>y = (-55)x + 9900 ; x </a:t>
            </a:r>
            <a:r>
              <a:rPr lang="th-TH" i="1" dirty="0">
                <a:latin typeface="medium-content-serif-font"/>
              </a:rPr>
              <a:t>คือ ปริมาณลูกค้า, </a:t>
            </a:r>
            <a:r>
              <a:rPr lang="en-US" i="1" dirty="0">
                <a:latin typeface="medium-content-serif-font"/>
              </a:rPr>
              <a:t>y </a:t>
            </a:r>
            <a:r>
              <a:rPr lang="th-TH" i="1" dirty="0">
                <a:latin typeface="medium-content-serif-font"/>
              </a:rPr>
              <a:t>คือ กำไร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861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226</Words>
  <Application>Microsoft Office PowerPoint</Application>
  <PresentationFormat>แบบจอกว้าง</PresentationFormat>
  <Paragraphs>26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medium-content-serif-font</vt:lpstr>
      <vt:lpstr>supermarket</vt:lpstr>
      <vt:lpstr>TH SarabunPSK</vt:lpstr>
      <vt:lpstr>ธีมของ Office</vt:lpstr>
      <vt:lpstr>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aditep campira</dc:creator>
  <cp:lastModifiedBy>aditep campira</cp:lastModifiedBy>
  <cp:revision>4</cp:revision>
  <dcterms:created xsi:type="dcterms:W3CDTF">2018-12-15T17:10:44Z</dcterms:created>
  <dcterms:modified xsi:type="dcterms:W3CDTF">2018-12-16T13:00:17Z</dcterms:modified>
</cp:coreProperties>
</file>