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10414277" r:id="rId3"/>
    <p:sldId id="10414281" r:id="rId4"/>
    <p:sldId id="10414238" r:id="rId5"/>
    <p:sldId id="262" r:id="rId6"/>
    <p:sldId id="10414254" r:id="rId7"/>
    <p:sldId id="10414241" r:id="rId8"/>
    <p:sldId id="10414269" r:id="rId9"/>
    <p:sldId id="10414270" r:id="rId10"/>
    <p:sldId id="10414271" r:id="rId11"/>
    <p:sldId id="10414229" r:id="rId12"/>
    <p:sldId id="10414265" r:id="rId13"/>
    <p:sldId id="10414233" r:id="rId14"/>
    <p:sldId id="10414278" r:id="rId15"/>
    <p:sldId id="10414272" r:id="rId16"/>
    <p:sldId id="10414249" r:id="rId17"/>
    <p:sldId id="10414250" r:id="rId18"/>
    <p:sldId id="10414251" r:id="rId19"/>
    <p:sldId id="10414274" r:id="rId20"/>
    <p:sldId id="10414262" r:id="rId21"/>
    <p:sldId id="10414279" r:id="rId22"/>
    <p:sldId id="10414280" r:id="rId23"/>
    <p:sldId id="1041423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Peng" userId="581888033ab4c2fd" providerId="LiveId" clId="{641A9CE6-9616-4DF2-A444-7132F6AAFA01}"/>
    <pc:docChg chg="undo redo custSel addSld delSld modSld sldOrd">
      <pc:chgData name="Lei Peng" userId="581888033ab4c2fd" providerId="LiveId" clId="{641A9CE6-9616-4DF2-A444-7132F6AAFA01}" dt="2024-05-08T06:41:05.088" v="1708" actId="14100"/>
      <pc:docMkLst>
        <pc:docMk/>
      </pc:docMkLst>
      <pc:sldChg chg="modSp new mod">
        <pc:chgData name="Lei Peng" userId="581888033ab4c2fd" providerId="LiveId" clId="{641A9CE6-9616-4DF2-A444-7132F6AAFA01}" dt="2024-05-08T06:01:39.866" v="1158" actId="948"/>
        <pc:sldMkLst>
          <pc:docMk/>
          <pc:sldMk cId="183779352" sldId="256"/>
        </pc:sldMkLst>
        <pc:spChg chg="mod">
          <ac:chgData name="Lei Peng" userId="581888033ab4c2fd" providerId="LiveId" clId="{641A9CE6-9616-4DF2-A444-7132F6AAFA01}" dt="2024-05-08T06:01:39.866" v="1158" actId="948"/>
          <ac:spMkLst>
            <pc:docMk/>
            <pc:sldMk cId="183779352" sldId="256"/>
            <ac:spMk id="2" creationId="{805AEF03-8F5F-C488-4162-EB742C7EE649}"/>
          </ac:spMkLst>
        </pc:spChg>
        <pc:spChg chg="mod">
          <ac:chgData name="Lei Peng" userId="581888033ab4c2fd" providerId="LiveId" clId="{641A9CE6-9616-4DF2-A444-7132F6AAFA01}" dt="2024-05-07T07:21:19.674" v="34" actId="20577"/>
          <ac:spMkLst>
            <pc:docMk/>
            <pc:sldMk cId="183779352" sldId="256"/>
            <ac:spMk id="3" creationId="{1873A6F9-62F4-062C-BD0F-D565F280B38A}"/>
          </ac:spMkLst>
        </pc:spChg>
      </pc:sldChg>
      <pc:sldChg chg="delSp modSp add mod">
        <pc:chgData name="Lei Peng" userId="581888033ab4c2fd" providerId="LiveId" clId="{641A9CE6-9616-4DF2-A444-7132F6AAFA01}" dt="2024-05-08T06:23:14.219" v="1576"/>
        <pc:sldMkLst>
          <pc:docMk/>
          <pc:sldMk cId="110170993" sldId="262"/>
        </pc:sldMkLst>
        <pc:spChg chg="del">
          <ac:chgData name="Lei Peng" userId="581888033ab4c2fd" providerId="LiveId" clId="{641A9CE6-9616-4DF2-A444-7132F6AAFA01}" dt="2024-05-08T06:22:43.332" v="1565" actId="478"/>
          <ac:spMkLst>
            <pc:docMk/>
            <pc:sldMk cId="110170993" sldId="262"/>
            <ac:spMk id="2" creationId="{142BF568-218A-A6F6-21A1-E604563E3435}"/>
          </ac:spMkLst>
        </pc:spChg>
        <pc:spChg chg="mod">
          <ac:chgData name="Lei Peng" userId="581888033ab4c2fd" providerId="LiveId" clId="{641A9CE6-9616-4DF2-A444-7132F6AAFA01}" dt="2024-05-08T06:23:14.219" v="1576"/>
          <ac:spMkLst>
            <pc:docMk/>
            <pc:sldMk cId="110170993" sldId="262"/>
            <ac:spMk id="6" creationId="{8438EBC9-8E5A-424E-9AA6-20E5880B0C3A}"/>
          </ac:spMkLst>
        </pc:spChg>
      </pc:sldChg>
      <pc:sldChg chg="add">
        <pc:chgData name="Lei Peng" userId="581888033ab4c2fd" providerId="LiveId" clId="{641A9CE6-9616-4DF2-A444-7132F6AAFA01}" dt="2024-05-07T08:52:03.039" v="502"/>
        <pc:sldMkLst>
          <pc:docMk/>
          <pc:sldMk cId="3302492494" sldId="10414229"/>
        </pc:sldMkLst>
      </pc:sldChg>
      <pc:sldChg chg="modSp add mod">
        <pc:chgData name="Lei Peng" userId="581888033ab4c2fd" providerId="LiveId" clId="{641A9CE6-9616-4DF2-A444-7132F6AAFA01}" dt="2024-05-07T08:53:33.044" v="516" actId="27636"/>
        <pc:sldMkLst>
          <pc:docMk/>
          <pc:sldMk cId="2438677416" sldId="10414233"/>
        </pc:sldMkLst>
        <pc:spChg chg="mod">
          <ac:chgData name="Lei Peng" userId="581888033ab4c2fd" providerId="LiveId" clId="{641A9CE6-9616-4DF2-A444-7132F6AAFA01}" dt="2024-05-07T08:53:33.042" v="515" actId="27636"/>
          <ac:spMkLst>
            <pc:docMk/>
            <pc:sldMk cId="2438677416" sldId="10414233"/>
            <ac:spMk id="3" creationId="{CFBF46D9-9165-46CF-8080-BDEAA11EBB51}"/>
          </ac:spMkLst>
        </pc:spChg>
        <pc:spChg chg="mod">
          <ac:chgData name="Lei Peng" userId="581888033ab4c2fd" providerId="LiveId" clId="{641A9CE6-9616-4DF2-A444-7132F6AAFA01}" dt="2024-05-07T08:53:33.044" v="516" actId="27636"/>
          <ac:spMkLst>
            <pc:docMk/>
            <pc:sldMk cId="2438677416" sldId="10414233"/>
            <ac:spMk id="4" creationId="{1DAE3C84-5617-40F2-97C3-C835815388B7}"/>
          </ac:spMkLst>
        </pc:spChg>
      </pc:sldChg>
      <pc:sldChg chg="add">
        <pc:chgData name="Lei Peng" userId="581888033ab4c2fd" providerId="LiveId" clId="{641A9CE6-9616-4DF2-A444-7132F6AAFA01}" dt="2024-05-07T09:11:36.940" v="853"/>
        <pc:sldMkLst>
          <pc:docMk/>
          <pc:sldMk cId="1184425771" sldId="10414235"/>
        </pc:sldMkLst>
      </pc:sldChg>
      <pc:sldChg chg="modSp add del mod">
        <pc:chgData name="Lei Peng" userId="581888033ab4c2fd" providerId="LiveId" clId="{641A9CE6-9616-4DF2-A444-7132F6AAFA01}" dt="2024-05-08T06:21:35.811" v="1560" actId="20577"/>
        <pc:sldMkLst>
          <pc:docMk/>
          <pc:sldMk cId="3294630585" sldId="10414238"/>
        </pc:sldMkLst>
        <pc:spChg chg="mod">
          <ac:chgData name="Lei Peng" userId="581888033ab4c2fd" providerId="LiveId" clId="{641A9CE6-9616-4DF2-A444-7132F6AAFA01}" dt="2024-05-08T06:21:35.811" v="1560" actId="20577"/>
          <ac:spMkLst>
            <pc:docMk/>
            <pc:sldMk cId="3294630585" sldId="10414238"/>
            <ac:spMk id="3" creationId="{594F5B9E-8CF3-4226-83A7-A51339379E8E}"/>
          </ac:spMkLst>
        </pc:spChg>
      </pc:sldChg>
      <pc:sldChg chg="add del">
        <pc:chgData name="Lei Peng" userId="581888033ab4c2fd" providerId="LiveId" clId="{641A9CE6-9616-4DF2-A444-7132F6AAFA01}" dt="2024-05-07T07:30:33.925" v="75"/>
        <pc:sldMkLst>
          <pc:docMk/>
          <pc:sldMk cId="3765388766" sldId="10414241"/>
        </pc:sldMkLst>
      </pc:sldChg>
      <pc:sldChg chg="modSp add mod">
        <pc:chgData name="Lei Peng" userId="581888033ab4c2fd" providerId="LiveId" clId="{641A9CE6-9616-4DF2-A444-7132F6AAFA01}" dt="2024-05-08T06:36:34.834" v="1692" actId="179"/>
        <pc:sldMkLst>
          <pc:docMk/>
          <pc:sldMk cId="3825116661" sldId="10414249"/>
        </pc:sldMkLst>
        <pc:spChg chg="mod">
          <ac:chgData name="Lei Peng" userId="581888033ab4c2fd" providerId="LiveId" clId="{641A9CE6-9616-4DF2-A444-7132F6AAFA01}" dt="2024-05-08T06:36:34.834" v="1692" actId="179"/>
          <ac:spMkLst>
            <pc:docMk/>
            <pc:sldMk cId="3825116661" sldId="10414249"/>
            <ac:spMk id="3" creationId="{A76CBE85-B53C-4AC9-8D8E-229CBA757425}"/>
          </ac:spMkLst>
        </pc:spChg>
      </pc:sldChg>
      <pc:sldChg chg="add">
        <pc:chgData name="Lei Peng" userId="581888033ab4c2fd" providerId="LiveId" clId="{641A9CE6-9616-4DF2-A444-7132F6AAFA01}" dt="2024-05-07T09:11:01.957" v="848"/>
        <pc:sldMkLst>
          <pc:docMk/>
          <pc:sldMk cId="1483326648" sldId="10414250"/>
        </pc:sldMkLst>
      </pc:sldChg>
      <pc:sldChg chg="add">
        <pc:chgData name="Lei Peng" userId="581888033ab4c2fd" providerId="LiveId" clId="{641A9CE6-9616-4DF2-A444-7132F6AAFA01}" dt="2024-05-07T09:11:01.957" v="848"/>
        <pc:sldMkLst>
          <pc:docMk/>
          <pc:sldMk cId="3432604339" sldId="10414251"/>
        </pc:sldMkLst>
      </pc:sldChg>
      <pc:sldChg chg="modSp add mod">
        <pc:chgData name="Lei Peng" userId="581888033ab4c2fd" providerId="LiveId" clId="{641A9CE6-9616-4DF2-A444-7132F6AAFA01}" dt="2024-05-08T06:24:23.984" v="1594"/>
        <pc:sldMkLst>
          <pc:docMk/>
          <pc:sldMk cId="95005941" sldId="10414254"/>
        </pc:sldMkLst>
        <pc:spChg chg="mod">
          <ac:chgData name="Lei Peng" userId="581888033ab4c2fd" providerId="LiveId" clId="{641A9CE6-9616-4DF2-A444-7132F6AAFA01}" dt="2024-05-08T06:24:23.984" v="1594"/>
          <ac:spMkLst>
            <pc:docMk/>
            <pc:sldMk cId="95005941" sldId="10414254"/>
            <ac:spMk id="4" creationId="{3507CBD7-9BF4-401D-A0F8-85713817439A}"/>
          </ac:spMkLst>
        </pc:spChg>
      </pc:sldChg>
      <pc:sldChg chg="add ord">
        <pc:chgData name="Lei Peng" userId="581888033ab4c2fd" providerId="LiveId" clId="{641A9CE6-9616-4DF2-A444-7132F6AAFA01}" dt="2024-05-07T08:11:50.291" v="380"/>
        <pc:sldMkLst>
          <pc:docMk/>
          <pc:sldMk cId="136107386" sldId="10414262"/>
        </pc:sldMkLst>
      </pc:sldChg>
      <pc:sldChg chg="add">
        <pc:chgData name="Lei Peng" userId="581888033ab4c2fd" providerId="LiveId" clId="{641A9CE6-9616-4DF2-A444-7132F6AAFA01}" dt="2024-05-07T08:52:03.039" v="502"/>
        <pc:sldMkLst>
          <pc:docMk/>
          <pc:sldMk cId="1109735211" sldId="10414265"/>
        </pc:sldMkLst>
      </pc:sldChg>
      <pc:sldChg chg="add del">
        <pc:chgData name="Lei Peng" userId="581888033ab4c2fd" providerId="LiveId" clId="{641A9CE6-9616-4DF2-A444-7132F6AAFA01}" dt="2024-05-07T07:30:33.925" v="75"/>
        <pc:sldMkLst>
          <pc:docMk/>
          <pc:sldMk cId="3781827025" sldId="10414269"/>
        </pc:sldMkLst>
      </pc:sldChg>
      <pc:sldChg chg="add del">
        <pc:chgData name="Lei Peng" userId="581888033ab4c2fd" providerId="LiveId" clId="{641A9CE6-9616-4DF2-A444-7132F6AAFA01}" dt="2024-05-07T07:30:33.925" v="75"/>
        <pc:sldMkLst>
          <pc:docMk/>
          <pc:sldMk cId="119887863" sldId="10414270"/>
        </pc:sldMkLst>
      </pc:sldChg>
      <pc:sldChg chg="modSp new mod">
        <pc:chgData name="Lei Peng" userId="581888033ab4c2fd" providerId="LiveId" clId="{641A9CE6-9616-4DF2-A444-7132F6AAFA01}" dt="2024-05-07T08:55:12.206" v="523" actId="6549"/>
        <pc:sldMkLst>
          <pc:docMk/>
          <pc:sldMk cId="2294330775" sldId="10414271"/>
        </pc:sldMkLst>
        <pc:spChg chg="mod">
          <ac:chgData name="Lei Peng" userId="581888033ab4c2fd" providerId="LiveId" clId="{641A9CE6-9616-4DF2-A444-7132F6AAFA01}" dt="2024-05-07T08:55:12.206" v="523" actId="6549"/>
          <ac:spMkLst>
            <pc:docMk/>
            <pc:sldMk cId="2294330775" sldId="10414271"/>
            <ac:spMk id="2" creationId="{1E1AD7BF-B9F7-8678-6451-D30A7D64932D}"/>
          </ac:spMkLst>
        </pc:spChg>
        <pc:spChg chg="mod">
          <ac:chgData name="Lei Peng" userId="581888033ab4c2fd" providerId="LiveId" clId="{641A9CE6-9616-4DF2-A444-7132F6AAFA01}" dt="2024-05-07T08:52:54.480" v="513"/>
          <ac:spMkLst>
            <pc:docMk/>
            <pc:sldMk cId="2294330775" sldId="10414271"/>
            <ac:spMk id="3" creationId="{CA16C3D5-244E-8078-CACD-D8959A321E82}"/>
          </ac:spMkLst>
        </pc:spChg>
      </pc:sldChg>
      <pc:sldChg chg="modSp new mod">
        <pc:chgData name="Lei Peng" userId="581888033ab4c2fd" providerId="LiveId" clId="{641A9CE6-9616-4DF2-A444-7132F6AAFA01}" dt="2024-05-07T08:06:06.058" v="355" actId="20577"/>
        <pc:sldMkLst>
          <pc:docMk/>
          <pc:sldMk cId="3533508065" sldId="10414272"/>
        </pc:sldMkLst>
        <pc:spChg chg="mod">
          <ac:chgData name="Lei Peng" userId="581888033ab4c2fd" providerId="LiveId" clId="{641A9CE6-9616-4DF2-A444-7132F6AAFA01}" dt="2024-05-07T07:57:51.863" v="194" actId="20577"/>
          <ac:spMkLst>
            <pc:docMk/>
            <pc:sldMk cId="3533508065" sldId="10414272"/>
            <ac:spMk id="2" creationId="{95AECF2B-7551-3B64-5359-396F2672270E}"/>
          </ac:spMkLst>
        </pc:spChg>
        <pc:spChg chg="mod">
          <ac:chgData name="Lei Peng" userId="581888033ab4c2fd" providerId="LiveId" clId="{641A9CE6-9616-4DF2-A444-7132F6AAFA01}" dt="2024-05-07T08:06:06.058" v="355" actId="20577"/>
          <ac:spMkLst>
            <pc:docMk/>
            <pc:sldMk cId="3533508065" sldId="10414272"/>
            <ac:spMk id="3" creationId="{900DB08C-BC62-C25A-BFD4-38955C74D3E3}"/>
          </ac:spMkLst>
        </pc:spChg>
      </pc:sldChg>
      <pc:sldChg chg="add">
        <pc:chgData name="Lei Peng" userId="581888033ab4c2fd" providerId="LiveId" clId="{641A9CE6-9616-4DF2-A444-7132F6AAFA01}" dt="2024-05-07T09:11:01.957" v="848"/>
        <pc:sldMkLst>
          <pc:docMk/>
          <pc:sldMk cId="3313983188" sldId="10414274"/>
        </pc:sldMkLst>
      </pc:sldChg>
      <pc:sldChg chg="addSp delSp modSp add del mod chgLayout">
        <pc:chgData name="Lei Peng" userId="581888033ab4c2fd" providerId="LiveId" clId="{641A9CE6-9616-4DF2-A444-7132F6AAFA01}" dt="2024-05-07T09:11:14.786" v="850" actId="47"/>
        <pc:sldMkLst>
          <pc:docMk/>
          <pc:sldMk cId="1395939625" sldId="10414276"/>
        </pc:sldMkLst>
        <pc:spChg chg="add del mod">
          <ac:chgData name="Lei Peng" userId="581888033ab4c2fd" providerId="LiveId" clId="{641A9CE6-9616-4DF2-A444-7132F6AAFA01}" dt="2024-05-07T08:09:40.415" v="371" actId="6264"/>
          <ac:spMkLst>
            <pc:docMk/>
            <pc:sldMk cId="1395939625" sldId="10414276"/>
            <ac:spMk id="2" creationId="{6375EF1D-7842-244D-7AD2-8D48EE235513}"/>
          </ac:spMkLst>
        </pc:spChg>
        <pc:spChg chg="mod ord">
          <ac:chgData name="Lei Peng" userId="581888033ab4c2fd" providerId="LiveId" clId="{641A9CE6-9616-4DF2-A444-7132F6AAFA01}" dt="2024-05-07T08:09:40.415" v="371" actId="6264"/>
          <ac:spMkLst>
            <pc:docMk/>
            <pc:sldMk cId="1395939625" sldId="10414276"/>
            <ac:spMk id="3" creationId="{2EFA147B-285D-557D-CE4D-0E125311BF59}"/>
          </ac:spMkLst>
        </pc:spChg>
        <pc:spChg chg="mod ord">
          <ac:chgData name="Lei Peng" userId="581888033ab4c2fd" providerId="LiveId" clId="{641A9CE6-9616-4DF2-A444-7132F6AAFA01}" dt="2024-05-07T08:10:27.377" v="372" actId="27636"/>
          <ac:spMkLst>
            <pc:docMk/>
            <pc:sldMk cId="1395939625" sldId="10414276"/>
            <ac:spMk id="4" creationId="{FDA01FFF-5F3D-6178-185D-73E44A14980F}"/>
          </ac:spMkLst>
        </pc:spChg>
        <pc:spChg chg="add del mod">
          <ac:chgData name="Lei Peng" userId="581888033ab4c2fd" providerId="LiveId" clId="{641A9CE6-9616-4DF2-A444-7132F6AAFA01}" dt="2024-05-07T08:09:40.415" v="371" actId="6264"/>
          <ac:spMkLst>
            <pc:docMk/>
            <pc:sldMk cId="1395939625" sldId="10414276"/>
            <ac:spMk id="8" creationId="{5DFEE3BE-0383-517B-E7BD-2382ABA6E4F8}"/>
          </ac:spMkLst>
        </pc:spChg>
        <pc:spChg chg="mod">
          <ac:chgData name="Lei Peng" userId="581888033ab4c2fd" providerId="LiveId" clId="{641A9CE6-9616-4DF2-A444-7132F6AAFA01}" dt="2024-05-07T08:11:36.412" v="378" actId="1035"/>
          <ac:spMkLst>
            <pc:docMk/>
            <pc:sldMk cId="1395939625" sldId="10414276"/>
            <ac:spMk id="14" creationId="{2145E47E-7F1E-C159-0624-84B3E9E702CD}"/>
          </ac:spMkLst>
        </pc:spChg>
      </pc:sldChg>
      <pc:sldChg chg="modSp new mod">
        <pc:chgData name="Lei Peng" userId="581888033ab4c2fd" providerId="LiveId" clId="{641A9CE6-9616-4DF2-A444-7132F6AAFA01}" dt="2024-05-08T06:23:46.567" v="1588"/>
        <pc:sldMkLst>
          <pc:docMk/>
          <pc:sldMk cId="1638215336" sldId="10414277"/>
        </pc:sldMkLst>
        <pc:spChg chg="mod">
          <ac:chgData name="Lei Peng" userId="581888033ab4c2fd" providerId="LiveId" clId="{641A9CE6-9616-4DF2-A444-7132F6AAFA01}" dt="2024-05-07T08:35:44.648" v="405"/>
          <ac:spMkLst>
            <pc:docMk/>
            <pc:sldMk cId="1638215336" sldId="10414277"/>
            <ac:spMk id="2" creationId="{3772B144-1340-28C6-F51A-6F3C2431B475}"/>
          </ac:spMkLst>
        </pc:spChg>
        <pc:spChg chg="mod">
          <ac:chgData name="Lei Peng" userId="581888033ab4c2fd" providerId="LiveId" clId="{641A9CE6-9616-4DF2-A444-7132F6AAFA01}" dt="2024-05-08T06:23:46.567" v="1588"/>
          <ac:spMkLst>
            <pc:docMk/>
            <pc:sldMk cId="1638215336" sldId="10414277"/>
            <ac:spMk id="3" creationId="{14A8C7EF-27A5-E07E-DB1C-6B79E6759545}"/>
          </ac:spMkLst>
        </pc:spChg>
      </pc:sldChg>
      <pc:sldChg chg="new del ord">
        <pc:chgData name="Lei Peng" userId="581888033ab4c2fd" providerId="LiveId" clId="{641A9CE6-9616-4DF2-A444-7132F6AAFA01}" dt="2024-05-07T08:35:13.565" v="398" actId="47"/>
        <pc:sldMkLst>
          <pc:docMk/>
          <pc:sldMk cId="3706657499" sldId="10414277"/>
        </pc:sldMkLst>
      </pc:sldChg>
      <pc:sldChg chg="addSp delSp modSp new mod modClrScheme chgLayout">
        <pc:chgData name="Lei Peng" userId="581888033ab4c2fd" providerId="LiveId" clId="{641A9CE6-9616-4DF2-A444-7132F6AAFA01}" dt="2024-05-08T06:35:49.226" v="1689"/>
        <pc:sldMkLst>
          <pc:docMk/>
          <pc:sldMk cId="1689855290" sldId="10414278"/>
        </pc:sldMkLst>
        <pc:spChg chg="del mod ord">
          <ac:chgData name="Lei Peng" userId="581888033ab4c2fd" providerId="LiveId" clId="{641A9CE6-9616-4DF2-A444-7132F6AAFA01}" dt="2024-05-07T08:55:37.088" v="525" actId="700"/>
          <ac:spMkLst>
            <pc:docMk/>
            <pc:sldMk cId="1689855290" sldId="10414278"/>
            <ac:spMk id="2" creationId="{DFA99E87-3A2E-9294-8760-9EFA5FA340D5}"/>
          </ac:spMkLst>
        </pc:spChg>
        <pc:spChg chg="del mod ord">
          <ac:chgData name="Lei Peng" userId="581888033ab4c2fd" providerId="LiveId" clId="{641A9CE6-9616-4DF2-A444-7132F6AAFA01}" dt="2024-05-07T08:55:37.088" v="525" actId="700"/>
          <ac:spMkLst>
            <pc:docMk/>
            <pc:sldMk cId="1689855290" sldId="10414278"/>
            <ac:spMk id="3" creationId="{7736649C-BD67-FC6A-DB62-6686DD0B9DBD}"/>
          </ac:spMkLst>
        </pc:spChg>
        <pc:spChg chg="del">
          <ac:chgData name="Lei Peng" userId="581888033ab4c2fd" providerId="LiveId" clId="{641A9CE6-9616-4DF2-A444-7132F6AAFA01}" dt="2024-05-07T08:55:37.088" v="525" actId="700"/>
          <ac:spMkLst>
            <pc:docMk/>
            <pc:sldMk cId="1689855290" sldId="10414278"/>
            <ac:spMk id="4" creationId="{7618B8DB-4662-271B-9B08-242141EA93D1}"/>
          </ac:spMkLst>
        </pc:spChg>
        <pc:spChg chg="add mod ord">
          <ac:chgData name="Lei Peng" userId="581888033ab4c2fd" providerId="LiveId" clId="{641A9CE6-9616-4DF2-A444-7132F6AAFA01}" dt="2024-05-07T09:06:16.730" v="782" actId="20577"/>
          <ac:spMkLst>
            <pc:docMk/>
            <pc:sldMk cId="1689855290" sldId="10414278"/>
            <ac:spMk id="5" creationId="{B4F7F704-5D36-0A54-7936-A57F48F6C892}"/>
          </ac:spMkLst>
        </pc:spChg>
        <pc:spChg chg="add mod ord">
          <ac:chgData name="Lei Peng" userId="581888033ab4c2fd" providerId="LiveId" clId="{641A9CE6-9616-4DF2-A444-7132F6AAFA01}" dt="2024-05-08T06:35:49.226" v="1689"/>
          <ac:spMkLst>
            <pc:docMk/>
            <pc:sldMk cId="1689855290" sldId="10414278"/>
            <ac:spMk id="6" creationId="{B75A6C2A-A38C-BEB6-305C-46AD08FAB247}"/>
          </ac:spMkLst>
        </pc:spChg>
      </pc:sldChg>
      <pc:sldChg chg="addSp modSp add mod ord">
        <pc:chgData name="Lei Peng" userId="581888033ab4c2fd" providerId="LiveId" clId="{641A9CE6-9616-4DF2-A444-7132F6AAFA01}" dt="2024-05-07T09:26:27.021" v="856"/>
        <pc:sldMkLst>
          <pc:docMk/>
          <pc:sldMk cId="1553784108" sldId="10414279"/>
        </pc:sldMkLst>
        <pc:spChg chg="mod">
          <ac:chgData name="Lei Peng" userId="581888033ab4c2fd" providerId="LiveId" clId="{641A9CE6-9616-4DF2-A444-7132F6AAFA01}" dt="2024-05-07T09:11:02.038" v="849" actId="27636"/>
          <ac:spMkLst>
            <pc:docMk/>
            <pc:sldMk cId="1553784108" sldId="10414279"/>
            <ac:spMk id="4" creationId="{FDA01FFF-5F3D-6178-185D-73E44A14980F}"/>
          </ac:spMkLst>
        </pc:spChg>
        <pc:graphicFrameChg chg="add mod">
          <ac:chgData name="Lei Peng" userId="581888033ab4c2fd" providerId="LiveId" clId="{641A9CE6-9616-4DF2-A444-7132F6AAFA01}" dt="2024-05-07T09:26:27.021" v="856"/>
          <ac:graphicFrameMkLst>
            <pc:docMk/>
            <pc:sldMk cId="1553784108" sldId="10414279"/>
            <ac:graphicFrameMk id="2" creationId="{425D9494-C1F1-E667-D256-8880395664CE}"/>
          </ac:graphicFrameMkLst>
        </pc:graphicFrameChg>
      </pc:sldChg>
      <pc:sldChg chg="addSp delSp modSp new mod ord">
        <pc:chgData name="Lei Peng" userId="581888033ab4c2fd" providerId="LiveId" clId="{641A9CE6-9616-4DF2-A444-7132F6AAFA01}" dt="2024-05-08T06:41:05.088" v="1708" actId="14100"/>
        <pc:sldMkLst>
          <pc:docMk/>
          <pc:sldMk cId="1019577648" sldId="10414280"/>
        </pc:sldMkLst>
        <pc:spChg chg="mod">
          <ac:chgData name="Lei Peng" userId="581888033ab4c2fd" providerId="LiveId" clId="{641A9CE6-9616-4DF2-A444-7132F6AAFA01}" dt="2024-05-07T09:28:08.784" v="885"/>
          <ac:spMkLst>
            <pc:docMk/>
            <pc:sldMk cId="1019577648" sldId="10414280"/>
            <ac:spMk id="2" creationId="{362C8530-FC9D-B451-6412-421B6C709CD7}"/>
          </ac:spMkLst>
        </pc:spChg>
        <pc:spChg chg="mod">
          <ac:chgData name="Lei Peng" userId="581888033ab4c2fd" providerId="LiveId" clId="{641A9CE6-9616-4DF2-A444-7132F6AAFA01}" dt="2024-05-08T06:40:18.054" v="1704" actId="403"/>
          <ac:spMkLst>
            <pc:docMk/>
            <pc:sldMk cId="1019577648" sldId="10414280"/>
            <ac:spMk id="3" creationId="{72AB45DC-5758-26FF-76D1-CCF9EF24B507}"/>
          </ac:spMkLst>
        </pc:spChg>
        <pc:spChg chg="add del">
          <ac:chgData name="Lei Peng" userId="581888033ab4c2fd" providerId="LiveId" clId="{641A9CE6-9616-4DF2-A444-7132F6AAFA01}" dt="2024-05-07T09:30:35.047" v="924"/>
          <ac:spMkLst>
            <pc:docMk/>
            <pc:sldMk cId="1019577648" sldId="10414280"/>
            <ac:spMk id="5" creationId="{963B82B6-92F0-94C7-F34C-F3F3DE83FCBC}"/>
          </ac:spMkLst>
        </pc:spChg>
        <pc:spChg chg="add del">
          <ac:chgData name="Lei Peng" userId="581888033ab4c2fd" providerId="LiveId" clId="{641A9CE6-9616-4DF2-A444-7132F6AAFA01}" dt="2024-05-07T09:32:53.634" v="972"/>
          <ac:spMkLst>
            <pc:docMk/>
            <pc:sldMk cId="1019577648" sldId="10414280"/>
            <ac:spMk id="6" creationId="{2338D450-6141-26B1-F6EC-BCD0D716B51D}"/>
          </ac:spMkLst>
        </pc:spChg>
        <pc:spChg chg="add del">
          <ac:chgData name="Lei Peng" userId="581888033ab4c2fd" providerId="LiveId" clId="{641A9CE6-9616-4DF2-A444-7132F6AAFA01}" dt="2024-05-07T09:35:54.062" v="1066"/>
          <ac:spMkLst>
            <pc:docMk/>
            <pc:sldMk cId="1019577648" sldId="10414280"/>
            <ac:spMk id="7" creationId="{95775ACA-1FDF-2920-CB5C-E79F71F9EA8D}"/>
          </ac:spMkLst>
        </pc:spChg>
        <pc:spChg chg="add mod">
          <ac:chgData name="Lei Peng" userId="581888033ab4c2fd" providerId="LiveId" clId="{641A9CE6-9616-4DF2-A444-7132F6AAFA01}" dt="2024-05-08T06:41:05.088" v="1708" actId="14100"/>
          <ac:spMkLst>
            <pc:docMk/>
            <pc:sldMk cId="1019577648" sldId="10414280"/>
            <ac:spMk id="8" creationId="{7CAB8058-E7E0-004A-50EF-1A58B4A2803E}"/>
          </ac:spMkLst>
        </pc:spChg>
        <pc:graphicFrameChg chg="add mod">
          <ac:chgData name="Lei Peng" userId="581888033ab4c2fd" providerId="LiveId" clId="{641A9CE6-9616-4DF2-A444-7132F6AAFA01}" dt="2024-05-08T06:40:49.958" v="1705" actId="14100"/>
          <ac:graphicFrameMkLst>
            <pc:docMk/>
            <pc:sldMk cId="1019577648" sldId="10414280"/>
            <ac:graphicFrameMk id="4" creationId="{425D9494-C1F1-E667-D256-8880395664CE}"/>
          </ac:graphicFrameMkLst>
        </pc:graphicFrameChg>
      </pc:sldChg>
      <pc:sldChg chg="modSp new mod">
        <pc:chgData name="Lei Peng" userId="581888033ab4c2fd" providerId="LiveId" clId="{641A9CE6-9616-4DF2-A444-7132F6AAFA01}" dt="2024-05-08T06:19:38.016" v="1545" actId="20577"/>
        <pc:sldMkLst>
          <pc:docMk/>
          <pc:sldMk cId="2172320317" sldId="10414281"/>
        </pc:sldMkLst>
        <pc:spChg chg="mod">
          <ac:chgData name="Lei Peng" userId="581888033ab4c2fd" providerId="LiveId" clId="{641A9CE6-9616-4DF2-A444-7132F6AAFA01}" dt="2024-05-08T06:04:18.253" v="1182" actId="20577"/>
          <ac:spMkLst>
            <pc:docMk/>
            <pc:sldMk cId="2172320317" sldId="10414281"/>
            <ac:spMk id="2" creationId="{C113AC47-51DF-104E-0C87-D26F8D31559D}"/>
          </ac:spMkLst>
        </pc:spChg>
        <pc:spChg chg="mod">
          <ac:chgData name="Lei Peng" userId="581888033ab4c2fd" providerId="LiveId" clId="{641A9CE6-9616-4DF2-A444-7132F6AAFA01}" dt="2024-05-08T06:19:38.016" v="1545" actId="20577"/>
          <ac:spMkLst>
            <pc:docMk/>
            <pc:sldMk cId="2172320317" sldId="10414281"/>
            <ac:spMk id="3" creationId="{AD9EDEA1-E7E1-103B-5A74-6726A888CB7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81888033ab4c2fd/topling/&#25216;&#26415;/MyTopling-&#24182;&#34892;&#25195;&#2555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zh-CN" sz="2000"/>
              <a:t>多线程并行扫描</a:t>
            </a:r>
            <a:r>
              <a:rPr lang="zh-CN" altLang="en-US" sz="2000" b="0" i="0" u="none" strike="noStrike" kern="1200" spc="0" baseline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altLang="zh-CN" sz="2000" b="0" i="0" u="none" strike="noStrike" kern="1200" spc="0" baseline="0">
                <a:solidFill>
                  <a:sysClr val="windowText" lastClr="000000"/>
                </a:solidFill>
                <a:effectLst/>
              </a:rPr>
              <a:t>• </a:t>
            </a:r>
            <a:r>
              <a:rPr lang="zh-CN" altLang="en-US" sz="2000" b="0" i="0" u="none" strike="noStrike" kern="1200" spc="0" baseline="0">
                <a:solidFill>
                  <a:sysClr val="windowText" lastClr="000000"/>
                </a:solidFill>
                <a:effectLst/>
              </a:rPr>
              <a:t>耗时 </a:t>
            </a:r>
            <a:r>
              <a:rPr lang="en-US" altLang="zh-CN" sz="2000" b="0" i="0" u="none" strike="noStrike" kern="1200" spc="0" baseline="0">
                <a:solidFill>
                  <a:sysClr val="windowText" lastClr="000000"/>
                </a:solidFill>
                <a:effectLst/>
              </a:rPr>
              <a:t>• </a:t>
            </a:r>
            <a:r>
              <a:rPr lang="zh-CN" altLang="en-US" sz="2000" b="0" i="0" u="none" strike="noStrike" kern="1200" spc="0" baseline="0">
                <a:solidFill>
                  <a:sysClr val="windowText" lastClr="000000"/>
                </a:solidFill>
                <a:effectLst/>
              </a:rPr>
              <a:t>秒</a:t>
            </a:r>
            <a:endParaRPr lang="zh-CN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9333790400210527"/>
          <c:w val="0.93888888888888888"/>
          <c:h val="0.598775614789576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ToplingDB</c:v>
                </c:pt>
              </c:strCache>
            </c:strRef>
          </c:tx>
          <c:spPr>
            <a:solidFill>
              <a:srgbClr val="004F8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8 线程</c:v>
                </c:pt>
                <c:pt idx="1">
                  <c:v>16 线程</c:v>
                </c:pt>
                <c:pt idx="2">
                  <c:v>32 线程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2.67</c:v>
                </c:pt>
                <c:pt idx="1">
                  <c:v>1.4</c:v>
                </c:pt>
                <c:pt idx="2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F-4556-B552-1D390314ECD8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InnoDB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8 线程</c:v>
                </c:pt>
                <c:pt idx="1">
                  <c:v>16 线程</c:v>
                </c:pt>
                <c:pt idx="2">
                  <c:v>32 线程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11.2</c:v>
                </c:pt>
                <c:pt idx="1">
                  <c:v>7.76</c:v>
                </c:pt>
                <c:pt idx="2">
                  <c:v>10.07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6F-4556-B552-1D390314EC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4295536"/>
        <c:axId val="687285776"/>
      </c:barChart>
      <c:catAx>
        <c:axId val="69429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285776"/>
        <c:crosses val="autoZero"/>
        <c:auto val="1"/>
        <c:lblAlgn val="ctr"/>
        <c:lblOffset val="100"/>
        <c:noMultiLvlLbl val="0"/>
      </c:catAx>
      <c:valAx>
        <c:axId val="687285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9429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4273C-B61F-46BE-98B8-74CE8F151484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B90E5-6E5B-41FE-9BEF-9860D4E69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1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RocksDB Key</a:t>
            </a:r>
            <a:r>
              <a:rPr lang="zh-CN" altLang="en-US"/>
              <a:t> </a:t>
            </a:r>
            <a:r>
              <a:rPr lang="en-US" altLang="zh-CN">
                <a:sym typeface="Wingdings" panose="05000000000000000000" pitchFamily="2" charset="2"/>
              </a:rPr>
              <a:t> Encoded</a:t>
            </a:r>
            <a:r>
              <a:rPr lang="zh-CN" altLang="en-US">
                <a:sym typeface="Wingdings" panose="05000000000000000000" pitchFamily="2" charset="2"/>
              </a:rPr>
              <a:t> </a:t>
            </a:r>
            <a:r>
              <a:rPr lang="en-US" altLang="zh-CN">
                <a:sym typeface="Wingdings" panose="05000000000000000000" pitchFamily="2" charset="2"/>
              </a:rPr>
              <a:t>as</a:t>
            </a:r>
            <a:r>
              <a:rPr lang="zh-CN" altLang="en-US">
                <a:sym typeface="Wingdings" panose="05000000000000000000" pitchFamily="2" charset="2"/>
              </a:rPr>
              <a:t> </a:t>
            </a:r>
            <a:r>
              <a:rPr lang="en-US" altLang="zh-CN">
                <a:sym typeface="Wingdings" panose="05000000000000000000" pitchFamily="2" charset="2"/>
              </a:rPr>
              <a:t>bytewise</a:t>
            </a:r>
            <a:r>
              <a:rPr lang="zh-CN" altLang="en-US">
                <a:sym typeface="Wingdings" panose="05000000000000000000" pitchFamily="2" charset="2"/>
              </a:rPr>
              <a:t> </a:t>
            </a:r>
            <a:r>
              <a:rPr lang="en-US" altLang="zh-CN">
                <a:sym typeface="Wingdings" panose="05000000000000000000" pitchFamily="2" charset="2"/>
              </a:rPr>
              <a:t>comparable format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Internal Index ID </a:t>
            </a:r>
            <a:r>
              <a:rPr lang="en-US" altLang="zh-CN">
                <a:sym typeface="Wingdings" panose="05000000000000000000" pitchFamily="2" charset="2"/>
              </a:rPr>
              <a:t> 4 bytes(Encoded in </a:t>
            </a:r>
            <a:r>
              <a:rPr lang="en-US" altLang="zh-CN" err="1">
                <a:sym typeface="Wingdings" panose="05000000000000000000" pitchFamily="2" charset="2"/>
              </a:rPr>
              <a:t>BigEndian</a:t>
            </a:r>
            <a:r>
              <a:rPr lang="en-US" altLang="zh-CN">
                <a:sym typeface="Wingdings" panose="05000000000000000000" pitchFamily="2" charset="2"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253B-51D7-4089-B414-AEA58D4A31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1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常规工况下后台计算占比 </a:t>
            </a:r>
            <a:r>
              <a:rPr lang="en-US" altLang="zh-CN"/>
              <a:t>80% </a:t>
            </a:r>
            <a:r>
              <a:rPr lang="zh-CN" altLang="en-US"/>
              <a:t>以上，数据导入过程中后台计算甚至占 </a:t>
            </a:r>
            <a:r>
              <a:rPr lang="en-US" altLang="zh-CN"/>
              <a:t>95% </a:t>
            </a:r>
            <a:r>
              <a:rPr lang="zh-CN" altLang="en-US"/>
              <a:t>以上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2297A-FE5F-465C-ACBC-EC5EC47D22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8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D687-BA4A-4BD6-AB0E-5A8039B9CD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8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BD687-BA4A-4BD6-AB0E-5A8039B9CD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99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85600-526E-2D5A-38B0-9C36C8945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658D1-5C56-93C1-0964-55D048C3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1AEB8-EB1A-B838-495F-B389C137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18984-6EFA-B9D0-010A-4F2847BC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C35B2-76AE-20B3-887B-B0AFA7C4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8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4CA6B-7BE8-8024-CD0C-6114487C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07BDD-E95E-48B6-4C8A-2E8A7348C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1DC4-C00F-9561-6B7F-25E91935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840D4-F5DB-06BB-FCA9-AF2B5946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4BF00-24C0-0D23-AFCB-D8BDDD13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5072E4-73E6-B80F-EA63-39AF77538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DD9CCE-CB81-99BD-0359-A9B1F105F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D6BD4-040A-68A7-FB77-3E9E78D0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474A3-9A90-9876-7205-29623D75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D9DD0-02D7-43B4-00B1-706A0D73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9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38F2B-0EDA-6E72-A6DE-BD584997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6E9EC-BB3D-1801-C7B3-91EBCAA1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230CE-A28B-2296-9A66-4FF8EB3A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31DB2-2088-8BFE-19A8-F4673A7E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61147-B6E9-7924-53D0-CF9AAB25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2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356B1-BBAA-B417-A7F8-839AB74C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153C2-4623-7997-10A3-B71B2FA7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B1B05-79F3-9A82-808F-DAB6D8D1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B4F69-B29F-17A9-916F-108DB6B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D270E-83CA-80B5-3A2B-0B848AEA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6CACA-A542-FF79-08F4-E195FCEB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FCBA3-C056-45AB-38A5-EABB2A5B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F3CD3-77D2-30C1-CD53-D43452D86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641F0-373B-EC5D-9CEC-565CFC4D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CAA92-C121-435F-64BB-A4E9B502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33727-18E4-342A-3B9A-7DC24D5C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4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E1E87-868E-4197-F625-87B210D8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E4EB5-DA99-1BA6-D666-D6B29729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7FB111-D0BC-8892-A1DD-E61C0F71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C53E4-F3A6-695B-218A-56ECDA108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4D3C7-41DC-3455-4B63-FE47C8499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9C8798-16FE-DB57-CBDA-EC13E5B7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1F0BDF-9B6D-34C6-241B-1A562064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6BA281-0A55-E1F0-5346-27CFEDC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1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84E6B-905E-670D-64B7-0DCF4F28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00271-BEB3-9BB1-150C-125DDD37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311659-DE43-9822-680B-D75E0B7F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1165F7-6C74-8676-257E-C8B653EA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1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65B979-BCF8-95BA-BD0D-B2A70190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4B279-55AB-E212-9479-428C1D5D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9446B-9A6F-CEE6-385D-6B72330C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6426-754F-824D-111B-88CFE031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2760A-DEB2-630D-3CE8-DF77BC72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B2EE8-34E5-4E89-C9C2-512972974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25B15-DEDE-70E5-C3A4-AEDBFE8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AD19F-BA5A-AB37-238C-DAF7ABAB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90350-7A12-BC84-D2A1-BF3D414D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881D-C7B5-0BB7-488C-A973CC95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108508-1202-58D0-8B29-24FE2CE02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4D2E2-5892-3622-6511-8AFCD0444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3B144-51D1-7D37-8B33-3DB20D8F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E11C3-EAD0-B2E9-98E3-365E2412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8B550-83EB-48D0-D25B-407346FF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1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1671F2-F3A0-E69A-156D-661D480F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076C9-5705-9417-C438-6E5FDA5C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9D4FD-128B-B7FD-BFFE-2083B338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F692-4485-4873-8AEA-C77C7802BCA2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17BEF-B892-D315-870D-4C79A3391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BEE32-0D04-DF89-3DCC-457A205F0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9CDA-BE3C-40E1-8CA9-3CA5DC1EF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5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rocksdb/issues/1028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9847752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5575923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AEF03-8F5F-C488-4162-EB742C7EE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/>
              <a:t>ToplingDB </a:t>
            </a:r>
            <a:r>
              <a:rPr lang="zh-CN" altLang="en-US"/>
              <a:t>在</a:t>
            </a:r>
            <a:br>
              <a:rPr lang="en-US" altLang="zh-CN"/>
            </a:br>
            <a:r>
              <a:rPr lang="en-US" altLang="zh-CN"/>
              <a:t>MyTopling </a:t>
            </a:r>
            <a:r>
              <a:rPr lang="zh-CN" altLang="en-US"/>
              <a:t>中的应用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3A6F9-62F4-062C-BD0F-D565F280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雷鹏</a:t>
            </a:r>
            <a:endParaRPr lang="en-US" altLang="zh-CN"/>
          </a:p>
          <a:p>
            <a:r>
              <a:rPr lang="en-US" altLang="zh-CN"/>
              <a:t>peng@topling.cn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AD7BF-B9F7-8678-6451-D30A7D64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6C3D5-244E-8078-CACD-D8959A32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CSPP Trie </a:t>
            </a:r>
            <a:r>
              <a:rPr lang="zh-CN" altLang="en-US"/>
              <a:t>的应用</a:t>
            </a:r>
            <a:endParaRPr lang="en-US" altLang="zh-CN"/>
          </a:p>
          <a:p>
            <a:r>
              <a:rPr lang="en-US" altLang="zh-CN"/>
              <a:t>Array Based Hash Table</a:t>
            </a:r>
          </a:p>
          <a:p>
            <a:r>
              <a:rPr lang="en-US" altLang="zh-CN"/>
              <a:t>Unique Check </a:t>
            </a:r>
            <a:r>
              <a:rPr lang="zh-CN" altLang="en-US"/>
              <a:t>唯一性检查，不读 </a:t>
            </a:r>
            <a:r>
              <a:rPr lang="en-US" altLang="zh-CN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9433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DCDFB-CED3-4343-A8D3-96D18A57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Topling CSPP(</a:t>
            </a:r>
            <a:r>
              <a:rPr lang="en-US" altLang="zh-CN" b="1">
                <a:latin typeface="+mn-ea"/>
                <a:ea typeface="+mn-ea"/>
              </a:rPr>
              <a:t>C</a:t>
            </a:r>
            <a:r>
              <a:rPr lang="en-US" altLang="zh-CN"/>
              <a:t>rash </a:t>
            </a:r>
            <a:r>
              <a:rPr lang="en-US" altLang="zh-CN" b="1">
                <a:latin typeface="+mn-ea"/>
                <a:ea typeface="+mn-ea"/>
              </a:rPr>
              <a:t>S</a:t>
            </a:r>
            <a:r>
              <a:rPr lang="en-US" altLang="zh-CN"/>
              <a:t>afe </a:t>
            </a:r>
            <a:r>
              <a:rPr lang="en-US" altLang="zh-CN" b="1">
                <a:latin typeface="+mn-ea"/>
                <a:ea typeface="+mn-ea"/>
              </a:rPr>
              <a:t>P</a:t>
            </a:r>
            <a:r>
              <a:rPr lang="en-US" altLang="zh-CN"/>
              <a:t>arallel </a:t>
            </a:r>
            <a:r>
              <a:rPr lang="en-US" altLang="zh-CN" b="1">
                <a:latin typeface="+mn-ea"/>
                <a:ea typeface="+mn-ea"/>
              </a:rPr>
              <a:t>P</a:t>
            </a:r>
            <a:r>
              <a:rPr lang="en-US" altLang="zh-CN"/>
              <a:t>atricia)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1DD726-FE16-49F7-93BC-5DCEC7C0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MemTable</a:t>
            </a:r>
          </a:p>
          <a:p>
            <a:r>
              <a:rPr lang="en-US" altLang="zh-CN" dirty="0"/>
              <a:t>MemTable (As L0 SST)</a:t>
            </a:r>
          </a:p>
          <a:p>
            <a:r>
              <a:rPr lang="en-US" altLang="zh-CN" dirty="0"/>
              <a:t>WBWI(</a:t>
            </a:r>
            <a:r>
              <a:rPr lang="en-US" altLang="zh-CN" sz="2000" b="1" dirty="0" err="1"/>
              <a:t>W</a:t>
            </a:r>
            <a:r>
              <a:rPr lang="en-US" altLang="zh-CN" sz="1600" dirty="0" err="1"/>
              <a:t>rite</a:t>
            </a:r>
            <a:r>
              <a:rPr lang="en-US" altLang="zh-CN" sz="2000" b="1" dirty="0" err="1"/>
              <a:t>B</a:t>
            </a:r>
            <a:r>
              <a:rPr lang="en-US" altLang="zh-CN" sz="1600" dirty="0" err="1"/>
              <a:t>atch</a:t>
            </a:r>
            <a:r>
              <a:rPr lang="en-US" altLang="zh-CN" sz="2000" b="1" dirty="0" err="1"/>
              <a:t>W</a:t>
            </a:r>
            <a:r>
              <a:rPr lang="en-US" altLang="zh-CN" sz="1600" dirty="0" err="1"/>
              <a:t>ith</a:t>
            </a:r>
            <a:r>
              <a:rPr lang="en-US" altLang="zh-CN" sz="2000" b="1" dirty="0" err="1"/>
              <a:t>I</a:t>
            </a:r>
            <a:r>
              <a:rPr lang="en-US" altLang="zh-CN" sz="1600" dirty="0" err="1"/>
              <a:t>ndex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txn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Fast SST</a:t>
            </a:r>
          </a:p>
          <a:p>
            <a:pPr lvl="1"/>
            <a:r>
              <a:rPr lang="en-US" altLang="zh-CN" dirty="0"/>
              <a:t>For L0 &amp; L1, speed first</a:t>
            </a:r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8D13B87B-4B49-483A-A40F-44B705443213}"/>
              </a:ext>
            </a:extLst>
          </p:cNvPr>
          <p:cNvGraphicFramePr>
            <a:graphicFrameLocks noGrp="1"/>
          </p:cNvGraphicFramePr>
          <p:nvPr/>
        </p:nvGraphicFramePr>
        <p:xfrm>
          <a:off x="5151120" y="1878496"/>
          <a:ext cx="6167844" cy="413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948">
                  <a:extLst>
                    <a:ext uri="{9D8B030D-6E8A-4147-A177-3AD203B41FA5}">
                      <a16:colId xmlns:a16="http://schemas.microsoft.com/office/drawing/2014/main" val="1110478933"/>
                    </a:ext>
                  </a:extLst>
                </a:gridCol>
                <a:gridCol w="2055948">
                  <a:extLst>
                    <a:ext uri="{9D8B030D-6E8A-4147-A177-3AD203B41FA5}">
                      <a16:colId xmlns:a16="http://schemas.microsoft.com/office/drawing/2014/main" val="2535048377"/>
                    </a:ext>
                  </a:extLst>
                </a:gridCol>
                <a:gridCol w="2055948">
                  <a:extLst>
                    <a:ext uri="{9D8B030D-6E8A-4147-A177-3AD203B41FA5}">
                      <a16:colId xmlns:a16="http://schemas.microsoft.com/office/drawing/2014/main" val="1053405395"/>
                    </a:ext>
                  </a:extLst>
                </a:gridCol>
              </a:tblGrid>
              <a:tr h="778034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>
                          <a:solidFill>
                            <a:schemeClr val="bg1"/>
                          </a:solidFill>
                        </a:rPr>
                        <a:t>LockFree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 SkipList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CSPP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73871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/>
                        <a:t>基于比较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搜索方式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基于 </a:t>
                      </a:r>
                      <a:r>
                        <a:rPr lang="en-US" altLang="zh-CN" sz="2400"/>
                        <a:t>Radix</a:t>
                      </a:r>
                      <a:endParaRPr lang="zh-CN" altLang="en-US" sz="240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884395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单线程性能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400" b="1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937861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2400" b="1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0070C0"/>
                          </a:solidFill>
                        </a:rPr>
                        <a:t>64</a:t>
                      </a:r>
                      <a:r>
                        <a:rPr lang="zh-CN" altLang="en-US" sz="2400"/>
                        <a:t>线程性能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240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(~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</a:rPr>
                        <a:t>x)</a:t>
                      </a:r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0564439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sz="2400" b="1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内存用量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2400" b="1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900233"/>
                  </a:ext>
                </a:extLst>
              </a:tr>
              <a:tr h="77803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/>
                        <a:t>原地修改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/>
                        <a:t>修改方式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latin typeface="Arial Nova Cond" panose="020B0506020202020204" pitchFamily="34" charset="0"/>
                        </a:rPr>
                        <a:t>Copy On Write</a:t>
                      </a:r>
                      <a:endParaRPr lang="zh-CN" altLang="en-US" sz="2400">
                        <a:latin typeface="Arial Nova Cond" panose="020B0506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8839807"/>
                  </a:ext>
                </a:extLst>
              </a:tr>
              <a:tr h="50746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/>
                        <a:t>NA</a:t>
                      </a:r>
                      <a:endParaRPr lang="zh-CN" altLang="en-US" sz="240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Crash Safe</a:t>
                      </a:r>
                      <a:endParaRPr lang="zh-CN" altLang="en-US" sz="240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Yes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693940"/>
                  </a:ext>
                </a:extLst>
              </a:tr>
            </a:tbl>
          </a:graphicData>
        </a:graphic>
      </p:graphicFrame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9F098623-7F8C-4F57-B238-63476528649A}"/>
              </a:ext>
            </a:extLst>
          </p:cNvPr>
          <p:cNvSpPr/>
          <p:nvPr/>
        </p:nvSpPr>
        <p:spPr>
          <a:xfrm>
            <a:off x="7643948" y="2066108"/>
            <a:ext cx="1173480" cy="4528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9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DF3B7-2DC4-103C-21F0-006F5610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25143" cy="1325563"/>
          </a:xfrm>
        </p:spPr>
        <p:txBody>
          <a:bodyPr/>
          <a:lstStyle/>
          <a:p>
            <a:r>
              <a:rPr lang="en-US" altLang="zh-CN" dirty="0"/>
              <a:t>MemTable </a:t>
            </a:r>
            <a:r>
              <a:rPr lang="en-US" altLang="zh-CN" dirty="0">
                <a:sym typeface="Wingdings" panose="05000000000000000000" pitchFamily="2" charset="2"/>
              </a:rPr>
              <a:t> L0 SST</a:t>
            </a:r>
            <a:endParaRPr lang="zh-CN" alt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B2B97850-30D9-1178-C9CF-F9722C8769C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03776"/>
          <a:ext cx="10152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111047893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535048377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105340539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RocksDB</a:t>
                      </a:r>
                      <a:r>
                        <a:rPr lang="en-US" altLang="zh-CN" sz="2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rgbClr val="FFC000"/>
                          </a:solidFill>
                        </a:rPr>
                        <a:t>LockFree</a:t>
                      </a:r>
                      <a:r>
                        <a:rPr lang="en-US" altLang="zh-CN" sz="2400" dirty="0"/>
                        <a:t> SkipList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Topling </a:t>
                      </a:r>
                      <a:r>
                        <a:rPr lang="en-US" altLang="zh-CN" sz="2400" dirty="0">
                          <a:solidFill>
                            <a:srgbClr val="FFC000"/>
                          </a:solidFill>
                        </a:rPr>
                        <a:t>CSPP</a:t>
                      </a:r>
                      <a:r>
                        <a:rPr lang="en-US" altLang="zh-CN" sz="2400" dirty="0"/>
                        <a:t> Trie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7387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MemTable Flush </a:t>
                      </a:r>
                      <a:r>
                        <a:rPr lang="zh-CN" altLang="en-US" sz="2400" dirty="0"/>
                        <a:t>开始时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创建文件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MemTable </a:t>
                      </a:r>
                      <a:r>
                        <a:rPr lang="zh-CN" altLang="en-US" sz="2400" dirty="0"/>
                        <a:t>构造时，</a:t>
                      </a:r>
                      <a:r>
                        <a:rPr lang="en-US" altLang="zh-CN" sz="2400" dirty="0"/>
                        <a:t>mmap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88439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0" dirty="0"/>
                        <a:t>逐条拷贝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转化方式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仅做标记，即刻完成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93786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0" dirty="0"/>
                        <a:t>很高，</a:t>
                      </a:r>
                      <a:r>
                        <a:rPr lang="en-US" altLang="zh-CN" sz="2400" b="0" dirty="0"/>
                        <a:t>KV </a:t>
                      </a:r>
                      <a:r>
                        <a:rPr lang="zh-CN" altLang="en-US" sz="2400" b="0" dirty="0"/>
                        <a:t>越短，消耗越高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CPU </a:t>
                      </a:r>
                      <a:r>
                        <a:rPr lang="zh-CN" altLang="en-US" sz="2400" dirty="0"/>
                        <a:t>消耗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近乎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，与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KV 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长度、数量无关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74665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/>
                        <a:t>Flush </a:t>
                      </a:r>
                      <a:r>
                        <a:rPr lang="zh-CN" altLang="en-US" sz="2400" b="0" dirty="0"/>
                        <a:t>期间，短期 </a:t>
                      </a:r>
                      <a:r>
                        <a:rPr lang="en-US" altLang="zh-CN" sz="2400" b="0" dirty="0"/>
                        <a:t>IO </a:t>
                      </a:r>
                      <a:r>
                        <a:rPr lang="zh-CN" altLang="en-US" sz="2400" b="0" dirty="0"/>
                        <a:t>尖峰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IO </a:t>
                      </a:r>
                      <a:r>
                        <a:rPr lang="zh-CN" altLang="en-US" sz="2400" dirty="0"/>
                        <a:t>分布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写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MemTable 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期间，分布均匀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6443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双份内存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+ BlockCache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内存消耗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单份，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MemTable &amp; SST 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共享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693940"/>
                  </a:ext>
                </a:extLst>
              </a:tr>
            </a:tbl>
          </a:graphicData>
        </a:graphic>
      </p:graphicFrame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A2F3D509-58E6-8927-434A-8A4E60EA02D9}"/>
              </a:ext>
            </a:extLst>
          </p:cNvPr>
          <p:cNvSpPr/>
          <p:nvPr/>
        </p:nvSpPr>
        <p:spPr>
          <a:xfrm>
            <a:off x="1391193" y="3552672"/>
            <a:ext cx="1706880" cy="670560"/>
          </a:xfrm>
          <a:prstGeom prst="wedgeRectCallout">
            <a:avLst>
              <a:gd name="adj1" fmla="val 19963"/>
              <a:gd name="adj2" fmla="val 80731"/>
            </a:avLst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KV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长度越短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KV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数量越大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3374F6-7600-5F0D-B82C-0963D6A96A3F}"/>
              </a:ext>
            </a:extLst>
          </p:cNvPr>
          <p:cNvSpPr txBox="1"/>
          <p:nvPr/>
        </p:nvSpPr>
        <p:spPr>
          <a:xfrm>
            <a:off x="6095995" y="559527"/>
            <a:ext cx="5177249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L0 SST 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MemTable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逻辑相同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的，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ToplingDB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让它们保持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物理相同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803313-38D5-2957-1D1C-3D24E5EAB3A3}"/>
              </a:ext>
            </a:extLst>
          </p:cNvPr>
          <p:cNvSpPr txBox="1"/>
          <p:nvPr/>
        </p:nvSpPr>
        <p:spPr>
          <a:xfrm>
            <a:off x="2683145" y="1338216"/>
            <a:ext cx="2851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直接转化</a:t>
            </a:r>
          </a:p>
        </p:txBody>
      </p:sp>
    </p:spTree>
    <p:extLst>
      <p:ext uri="{BB962C8B-B14F-4D97-AF65-F5344CB8AC3E}">
        <p14:creationId xmlns:p14="http://schemas.microsoft.com/office/powerpoint/2010/main" val="110973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94BEA-789A-49B7-AE37-BF8468A5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/>
              <a:t>std::</a:t>
            </a:r>
            <a:r>
              <a:rPr lang="en-US" altLang="zh-CN" err="1"/>
              <a:t>unordered_map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F46D9-9165-46CF-8080-BDEAA11EBB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Locking </a:t>
            </a:r>
            <a:r>
              <a:rPr lang="zh-CN" altLang="en-US"/>
              <a:t>也是</a:t>
            </a:r>
            <a:r>
              <a:rPr lang="zh-CN" altLang="en-US" b="1"/>
              <a:t>事务处理</a:t>
            </a:r>
            <a:r>
              <a:rPr lang="zh-CN" altLang="en-US"/>
              <a:t>的核心</a:t>
            </a:r>
            <a:endParaRPr lang="en-US" altLang="zh-CN"/>
          </a:p>
          <a:p>
            <a:r>
              <a:rPr lang="en-US" altLang="zh-CN"/>
              <a:t>Locking </a:t>
            </a:r>
            <a:r>
              <a:rPr lang="zh-CN" altLang="en-US"/>
              <a:t>重度使用 </a:t>
            </a:r>
            <a:r>
              <a:rPr lang="en-US" altLang="zh-CN"/>
              <a:t>Hash Table</a:t>
            </a:r>
          </a:p>
          <a:p>
            <a:r>
              <a:rPr lang="en-US" altLang="zh-CN"/>
              <a:t>Hash </a:t>
            </a:r>
            <a:r>
              <a:rPr lang="zh-CN" altLang="en-US"/>
              <a:t>结点，大量内存分配</a:t>
            </a:r>
            <a:endParaRPr lang="en-US" altLang="zh-CN"/>
          </a:p>
          <a:p>
            <a:pPr lvl="1"/>
            <a:r>
              <a:rPr lang="zh-CN" altLang="en-US"/>
              <a:t>内存分配释放消耗 </a:t>
            </a:r>
            <a:r>
              <a:rPr lang="en-US" altLang="zh-CN"/>
              <a:t>CPU</a:t>
            </a:r>
          </a:p>
          <a:p>
            <a:pPr lvl="1"/>
            <a:r>
              <a:rPr lang="zh-CN" altLang="en-US"/>
              <a:t>内存碎片化，</a:t>
            </a:r>
            <a:r>
              <a:rPr lang="en-US" altLang="zh-CN"/>
              <a:t>Kill CPU Cache</a:t>
            </a:r>
          </a:p>
          <a:p>
            <a:r>
              <a:rPr lang="en-US" altLang="zh-CN"/>
              <a:t>Hash Key </a:t>
            </a:r>
            <a:r>
              <a:rPr lang="zh-CN" altLang="en-US"/>
              <a:t>典型类型</a:t>
            </a:r>
            <a:endParaRPr lang="en-US" altLang="zh-CN"/>
          </a:p>
          <a:p>
            <a:pPr lvl="1"/>
            <a:r>
              <a:rPr lang="en-US" altLang="zh-CN"/>
              <a:t>Integer</a:t>
            </a:r>
          </a:p>
          <a:p>
            <a:pPr lvl="1"/>
            <a:r>
              <a:rPr lang="en-US" altLang="zh-CN"/>
              <a:t>string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E3C84-5617-40F2-97C3-C83581538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使用数组索引代替指针</a:t>
            </a:r>
            <a:endParaRPr lang="en-US" altLang="zh-CN"/>
          </a:p>
          <a:p>
            <a:r>
              <a:rPr lang="zh-CN" altLang="en-US"/>
              <a:t>大块内存，紧凑存储</a:t>
            </a:r>
            <a:endParaRPr lang="en-US" altLang="zh-CN"/>
          </a:p>
          <a:p>
            <a:r>
              <a:rPr lang="en-US" altLang="zh-CN" err="1"/>
              <a:t>gold_hash_map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dirty="0" err="1">
                <a:solidFill>
                  <a:schemeClr val="accent1"/>
                </a:solidFill>
              </a:rPr>
              <a:t>hash_strmap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string</a:t>
            </a:r>
            <a:r>
              <a:rPr lang="zh-CN" altLang="en-US" dirty="0">
                <a:solidFill>
                  <a:schemeClr val="accent1"/>
                </a:solidFill>
              </a:rPr>
              <a:t> 特化版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2A58D1C-6984-41AD-B17C-3E12868C3DCB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928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Array Based Hash Table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032975-7DE8-4651-A81A-EAC0C054AFB3}"/>
              </a:ext>
            </a:extLst>
          </p:cNvPr>
          <p:cNvGrpSpPr/>
          <p:nvPr/>
        </p:nvGrpSpPr>
        <p:grpSpPr>
          <a:xfrm>
            <a:off x="5784669" y="3542208"/>
            <a:ext cx="6096000" cy="1776549"/>
            <a:chOff x="5784669" y="3542208"/>
            <a:chExt cx="6096000" cy="177654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BE8572B-5EFC-4331-933E-501230E39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4669" y="3542208"/>
              <a:ext cx="6096000" cy="1776549"/>
            </a:xfrm>
            <a:prstGeom prst="rect">
              <a:avLst/>
            </a:prstGeom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EC4031F-1FA9-4F70-A1DB-6E730390D302}"/>
                </a:ext>
              </a:extLst>
            </p:cNvPr>
            <p:cNvSpPr/>
            <p:nvPr/>
          </p:nvSpPr>
          <p:spPr>
            <a:xfrm>
              <a:off x="7968343" y="5033555"/>
              <a:ext cx="2878183" cy="25037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b="1">
                  <a:solidFill>
                    <a:srgbClr val="C00000"/>
                  </a:solidFill>
                </a:rPr>
                <a:t>Optional Hash Cache</a:t>
              </a:r>
              <a:endParaRPr lang="zh-CN" altLang="en-US" sz="900" b="1">
                <a:solidFill>
                  <a:srgbClr val="C00000"/>
                </a:solidFill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F56573-0811-434D-BDE7-231564CBB249}"/>
              </a:ext>
            </a:extLst>
          </p:cNvPr>
          <p:cNvSpPr/>
          <p:nvPr/>
        </p:nvSpPr>
        <p:spPr>
          <a:xfrm>
            <a:off x="11058661" y="4593464"/>
            <a:ext cx="774878" cy="321972"/>
          </a:xfrm>
          <a:prstGeom prst="roundRect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平行数组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ED188C-BDF3-4458-85E7-E65ED70C5750}"/>
              </a:ext>
            </a:extLst>
          </p:cNvPr>
          <p:cNvSpPr txBox="1"/>
          <p:nvPr/>
        </p:nvSpPr>
        <p:spPr>
          <a:xfrm>
            <a:off x="6763555" y="5965069"/>
            <a:ext cx="399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strpool</a:t>
            </a:r>
            <a:r>
              <a:rPr lang="en-US" altLang="zh-CN" dirty="0">
                <a:solidFill>
                  <a:schemeClr val="accent1"/>
                </a:solidFill>
              </a:rPr>
              <a:t>, </a:t>
            </a:r>
            <a:r>
              <a:rPr lang="en-US" altLang="zh-CN" dirty="0" err="1">
                <a:solidFill>
                  <a:schemeClr val="accent1"/>
                </a:solidFill>
              </a:rPr>
              <a:t>strlen</a:t>
            </a:r>
            <a:r>
              <a:rPr lang="en-US" altLang="zh-CN" dirty="0">
                <a:solidFill>
                  <a:schemeClr val="accent1"/>
                </a:solidFill>
              </a:rPr>
              <a:t>[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] = offset[i+1] – offset[</a:t>
            </a:r>
            <a:r>
              <a:rPr lang="en-US" altLang="zh-CN" dirty="0" err="1">
                <a:solidFill>
                  <a:schemeClr val="accent1"/>
                </a:solidFill>
              </a:rPr>
              <a:t>i</a:t>
            </a:r>
            <a:r>
              <a:rPr lang="en-US" altLang="zh-CN" dirty="0">
                <a:solidFill>
                  <a:schemeClr val="accent1"/>
                </a:solidFill>
              </a:rPr>
              <a:t>]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7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4F7F704-5D36-0A54-7936-A57F48F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3263" cy="1325563"/>
          </a:xfrm>
        </p:spPr>
        <p:txBody>
          <a:bodyPr/>
          <a:lstStyle/>
          <a:p>
            <a:r>
              <a:rPr lang="en-US" altLang="zh-CN"/>
              <a:t>Unique Check </a:t>
            </a:r>
            <a:r>
              <a:rPr lang="zh-CN" altLang="en-US"/>
              <a:t>唯一性检查</a:t>
            </a:r>
            <a:endParaRPr lang="zh-CN" altLang="en-US" sz="380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5A6C2A-A38C-BEB6-305C-46AD08FA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ToplingDB </a:t>
            </a:r>
            <a:r>
              <a:rPr lang="zh-CN" altLang="en-US"/>
              <a:t>新增 </a:t>
            </a:r>
            <a:r>
              <a:rPr lang="en-US" altLang="zh-CN"/>
              <a:t>ReadOptions::just_check_key_exists</a:t>
            </a:r>
          </a:p>
          <a:p>
            <a:pPr lvl="1"/>
            <a:r>
              <a:rPr lang="zh-CN" altLang="en-US"/>
              <a:t>确定性地判定 </a:t>
            </a:r>
            <a:r>
              <a:rPr lang="en-US" altLang="zh-CN"/>
              <a:t>key </a:t>
            </a:r>
            <a:r>
              <a:rPr lang="zh-CN" altLang="en-US"/>
              <a:t>是否存在（点查 </a:t>
            </a:r>
            <a:r>
              <a:rPr lang="en-US" altLang="zh-CN"/>
              <a:t>DB::Get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不读 </a:t>
            </a:r>
            <a:r>
              <a:rPr lang="en-US" altLang="zh-CN"/>
              <a:t>value</a:t>
            </a:r>
            <a:r>
              <a:rPr lang="zh-CN" altLang="en-US"/>
              <a:t>，避免额外计算，尤其是 </a:t>
            </a:r>
            <a:r>
              <a:rPr lang="en-US" altLang="zh-CN"/>
              <a:t>KV </a:t>
            </a:r>
            <a:r>
              <a:rPr lang="zh-CN" altLang="en-US"/>
              <a:t>分离的时候</a:t>
            </a:r>
            <a:endParaRPr lang="en-US" altLang="zh-CN"/>
          </a:p>
          <a:p>
            <a:pPr lvl="1"/>
            <a:r>
              <a:rPr lang="zh-CN" altLang="en-US"/>
              <a:t>仅 </a:t>
            </a:r>
            <a:r>
              <a:rPr lang="en-US" altLang="zh-CN"/>
              <a:t>Topling MemTable </a:t>
            </a:r>
            <a:r>
              <a:rPr lang="zh-CN" altLang="en-US"/>
              <a:t>和 </a:t>
            </a:r>
            <a:r>
              <a:rPr lang="en-US" altLang="zh-CN"/>
              <a:t>SST </a:t>
            </a:r>
            <a:r>
              <a:rPr lang="zh-CN" altLang="en-US"/>
              <a:t>支持</a:t>
            </a:r>
            <a:endParaRPr lang="en-US" altLang="zh-CN"/>
          </a:p>
          <a:p>
            <a:r>
              <a:rPr lang="en-US" altLang="zh-CN"/>
              <a:t>rocksdb </a:t>
            </a:r>
            <a:r>
              <a:rPr lang="zh-CN" altLang="en-US"/>
              <a:t>原有 </a:t>
            </a:r>
            <a:r>
              <a:rPr lang="en-US" altLang="zh-CN"/>
              <a:t>KeyMayExist 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zh-CN" altLang="en-US"/>
              <a:t>返回 </a:t>
            </a:r>
            <a:r>
              <a:rPr lang="en-US" altLang="zh-CN"/>
              <a:t>true </a:t>
            </a:r>
            <a:r>
              <a:rPr lang="zh-CN" altLang="en-US"/>
              <a:t>时，说明 </a:t>
            </a:r>
            <a:r>
              <a:rPr lang="en-US" altLang="zh-CN"/>
              <a:t>Key </a:t>
            </a:r>
            <a:r>
              <a:rPr lang="zh-CN" altLang="en-US"/>
              <a:t>一定存在</a:t>
            </a:r>
            <a:endParaRPr lang="en-US" altLang="zh-CN"/>
          </a:p>
          <a:p>
            <a:pPr lvl="1"/>
            <a:r>
              <a:rPr lang="zh-CN" altLang="en-US"/>
              <a:t>返回 </a:t>
            </a:r>
            <a:r>
              <a:rPr lang="en-US" altLang="zh-CN"/>
              <a:t>false </a:t>
            </a:r>
            <a:r>
              <a:rPr lang="zh-CN" altLang="en-US"/>
              <a:t>时，说明 </a:t>
            </a:r>
            <a:r>
              <a:rPr lang="en-US" altLang="zh-CN"/>
              <a:t>Key </a:t>
            </a:r>
            <a:r>
              <a:rPr lang="zh-CN" altLang="en-US"/>
              <a:t>有可能存在，也有可能不存在</a:t>
            </a:r>
            <a:endParaRPr lang="en-US" altLang="zh-CN"/>
          </a:p>
          <a:p>
            <a:pPr lvl="1"/>
            <a:r>
              <a:rPr lang="zh-CN" altLang="en-US"/>
              <a:t>无法满足 </a:t>
            </a:r>
            <a:r>
              <a:rPr lang="en-US" altLang="zh-CN"/>
              <a:t>Unique Check </a:t>
            </a:r>
            <a:r>
              <a:rPr lang="zh-CN" altLang="en-US"/>
              <a:t>需求，所以必须使用 </a:t>
            </a:r>
            <a:r>
              <a:rPr lang="en-US" altLang="zh-CN"/>
              <a:t>Get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5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ECF2B-7551-3B64-5359-396F2672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Bulk Load </a:t>
            </a:r>
            <a:r>
              <a:rPr lang="zh-CN" altLang="en-US"/>
              <a:t>批量加载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DB08C-BC62-C25A-BFD4-38955C74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典型场景</a:t>
            </a:r>
            <a:endParaRPr lang="en-US" altLang="zh-CN"/>
          </a:p>
          <a:p>
            <a:pPr lvl="1"/>
            <a:r>
              <a:rPr lang="en-US" altLang="zh-CN"/>
              <a:t>LOAD DATA INFILE ...</a:t>
            </a:r>
          </a:p>
          <a:p>
            <a:pPr lvl="1"/>
            <a:r>
              <a:rPr lang="en-US" altLang="zh-CN"/>
              <a:t>CREATE INDEX ...</a:t>
            </a:r>
          </a:p>
          <a:p>
            <a:pPr lvl="1"/>
            <a:r>
              <a:rPr lang="zh-CN" altLang="en-US"/>
              <a:t>强制 </a:t>
            </a:r>
            <a:r>
              <a:rPr lang="en-US" altLang="zh-CN"/>
              <a:t>rocksdb_bulk_load = on</a:t>
            </a:r>
          </a:p>
          <a:p>
            <a:r>
              <a:rPr lang="zh-CN" altLang="en-US"/>
              <a:t>优化方案</a:t>
            </a:r>
            <a:endParaRPr lang="en-US" altLang="zh-CN"/>
          </a:p>
          <a:p>
            <a:pPr lvl="1"/>
            <a:r>
              <a:rPr lang="en-US" altLang="zh-CN"/>
              <a:t>Auto Sort SST</a:t>
            </a:r>
            <a:r>
              <a:rPr lang="zh-CN" altLang="en-US"/>
              <a:t>：允许输入乱序</a:t>
            </a:r>
            <a:endParaRPr lang="en-US" altLang="zh-CN"/>
          </a:p>
          <a:p>
            <a:pPr lvl="1"/>
            <a:r>
              <a:rPr lang="en-US" altLang="zh-CN"/>
              <a:t>SST Writer Pipeline</a:t>
            </a:r>
          </a:p>
          <a:p>
            <a:pPr lvl="1"/>
            <a:r>
              <a:rPr lang="en-US" altLang="zh-CN"/>
              <a:t>SaaS Compact </a:t>
            </a:r>
            <a:r>
              <a:rPr lang="zh-CN" altLang="en-US"/>
              <a:t>合并 </a:t>
            </a:r>
            <a:r>
              <a:rPr lang="en-US" altLang="zh-CN"/>
              <a:t>SST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0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A1465-0E62-49E3-8477-96BD9AC0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bulk_load</a:t>
            </a:r>
            <a:r>
              <a:rPr lang="en-US" altLang="zh-CN" dirty="0"/>
              <a:t> </a:t>
            </a:r>
            <a:r>
              <a:rPr lang="zh-CN" altLang="en-US" dirty="0"/>
              <a:t>改进：</a:t>
            </a:r>
            <a:r>
              <a:rPr lang="en-US" altLang="zh-CN" dirty="0"/>
              <a:t>Auto Sort SST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CBE85-B53C-4AC9-8D8E-229CBA75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Wingdings" panose="05000000000000000000" pitchFamily="2" charset="2"/>
              <a:buChar char="l"/>
            </a:pPr>
            <a:r>
              <a:rPr lang="zh-CN" altLang="en-US" dirty="0"/>
              <a:t>跳过 </a:t>
            </a:r>
            <a:r>
              <a:rPr lang="en-US" altLang="zh-CN" dirty="0"/>
              <a:t>MyRocks </a:t>
            </a:r>
            <a:r>
              <a:rPr lang="en-US" altLang="zh-CN" dirty="0" err="1"/>
              <a:t>MergeTree</a:t>
            </a:r>
            <a:r>
              <a:rPr lang="zh-CN" altLang="en-US" dirty="0"/>
              <a:t>，将操作下推至 </a:t>
            </a:r>
            <a:r>
              <a:rPr lang="en-US" altLang="zh-CN" dirty="0"/>
              <a:t>ToplingDB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通过 </a:t>
            </a:r>
            <a:r>
              <a:rPr lang="en-US" altLang="zh-CN" dirty="0" err="1"/>
              <a:t>SstWriter</a:t>
            </a:r>
            <a:r>
              <a:rPr lang="zh-CN" altLang="en-US" dirty="0"/>
              <a:t> 乱序写入 </a:t>
            </a:r>
            <a:r>
              <a:rPr lang="en-US" altLang="zh-CN" dirty="0"/>
              <a:t>SST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SST Finish </a:t>
            </a:r>
            <a:r>
              <a:rPr lang="zh-CN" altLang="en-US" dirty="0"/>
              <a:t>中排序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构造临时 </a:t>
            </a:r>
            <a:r>
              <a:rPr lang="en-US" altLang="zh-CN" dirty="0"/>
              <a:t>DB</a:t>
            </a:r>
            <a:r>
              <a:rPr lang="zh-CN" altLang="en-US" dirty="0"/>
              <a:t>，</a:t>
            </a:r>
            <a:r>
              <a:rPr lang="en-US" altLang="zh-CN" dirty="0"/>
              <a:t>Ingest </a:t>
            </a:r>
            <a:r>
              <a:rPr lang="en-US" altLang="zh-CN" dirty="0" err="1"/>
              <a:t>SstWriter</a:t>
            </a:r>
            <a:r>
              <a:rPr lang="en-US" altLang="zh-CN" dirty="0"/>
              <a:t> </a:t>
            </a:r>
            <a:r>
              <a:rPr lang="zh-CN" altLang="en-US" dirty="0"/>
              <a:t>的输出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调用分布式 </a:t>
            </a:r>
            <a:r>
              <a:rPr lang="en-US" altLang="zh-CN" dirty="0"/>
              <a:t>Compact </a:t>
            </a:r>
            <a:r>
              <a:rPr lang="zh-CN" altLang="en-US" dirty="0"/>
              <a:t>合并多个 </a:t>
            </a:r>
            <a:r>
              <a:rPr lang="en-US" altLang="zh-CN" dirty="0"/>
              <a:t>SST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将临时 </a:t>
            </a:r>
            <a:r>
              <a:rPr lang="en-US" altLang="zh-CN" dirty="0"/>
              <a:t>DB </a:t>
            </a:r>
            <a:r>
              <a:rPr lang="zh-CN" altLang="en-US" dirty="0"/>
              <a:t>中 </a:t>
            </a:r>
            <a:r>
              <a:rPr lang="en-US" altLang="zh-CN" dirty="0"/>
              <a:t>Compact </a:t>
            </a:r>
            <a:r>
              <a:rPr lang="zh-CN" altLang="en-US" dirty="0"/>
              <a:t>之后的 </a:t>
            </a:r>
            <a:r>
              <a:rPr lang="en-US" altLang="zh-CN" dirty="0"/>
              <a:t>SST Ingest </a:t>
            </a:r>
            <a:r>
              <a:rPr lang="zh-CN" altLang="en-US" dirty="0"/>
              <a:t>回 </a:t>
            </a:r>
            <a:r>
              <a:rPr lang="en-US" altLang="zh-CN" dirty="0"/>
              <a:t>MyTopling</a:t>
            </a:r>
            <a:endParaRPr lang="zh-CN" altLang="en-US" dirty="0"/>
          </a:p>
        </p:txBody>
      </p:sp>
      <p:sp>
        <p:nvSpPr>
          <p:cNvPr id="4" name="矩形: 圆角 3" hidden="1">
            <a:extLst>
              <a:ext uri="{FF2B5EF4-FFF2-40B4-BE49-F238E27FC236}">
                <a16:creationId xmlns:a16="http://schemas.microsoft.com/office/drawing/2014/main" id="{C6D1FC0C-3E37-4CD0-8754-86437E7D65E6}"/>
              </a:ext>
            </a:extLst>
          </p:cNvPr>
          <p:cNvSpPr/>
          <p:nvPr/>
        </p:nvSpPr>
        <p:spPr>
          <a:xfrm>
            <a:off x="7468967" y="3047658"/>
            <a:ext cx="3536637" cy="762684"/>
          </a:xfrm>
          <a:prstGeom prst="roundRect">
            <a:avLst>
              <a:gd name="adj" fmla="val 8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过程中发现 </a:t>
            </a:r>
            <a:r>
              <a:rPr lang="en-US" altLang="zh-CN" dirty="0"/>
              <a:t>RocksDB Bug</a:t>
            </a:r>
          </a:p>
          <a:p>
            <a:r>
              <a:rPr lang="en-US" altLang="zh-CN" sz="1000" dirty="0" err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IngestExternalFile</a:t>
            </a:r>
            <a:r>
              <a:rPr lang="en-US" altLang="zh-CN" sz="10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put file on bottom level but on </a:t>
            </a:r>
            <a:r>
              <a:rPr lang="en-US" altLang="zh-CN" sz="1000" dirty="0" err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db_paths</a:t>
            </a:r>
            <a:r>
              <a:rPr lang="en-US" altLang="zh-CN" sz="10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[0]</a:t>
            </a:r>
            <a:endParaRPr lang="zh-CN" alt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1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82331-DEA1-4DF0-9928-62F082CF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VecAutoSortTable</a:t>
            </a:r>
            <a:r>
              <a:rPr lang="zh-CN" altLang="en-US"/>
              <a:t>：</a:t>
            </a:r>
            <a:r>
              <a:rPr lang="en-US" altLang="zh-CN"/>
              <a:t>DB </a:t>
            </a:r>
            <a:r>
              <a:rPr lang="zh-CN" altLang="en-US"/>
              <a:t>端的 </a:t>
            </a:r>
            <a:r>
              <a:rPr lang="en-US" altLang="zh-CN"/>
              <a:t>CPU </a:t>
            </a:r>
            <a:r>
              <a:rPr lang="zh-CN" altLang="en-US"/>
              <a:t>很宝贵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D4FF3-E4BC-4E79-ACDF-0A737C4D4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定长 </a:t>
            </a:r>
            <a:r>
              <a:rPr lang="en-US" altLang="zh-CN" dirty="0"/>
              <a:t>Key</a:t>
            </a:r>
            <a:r>
              <a:rPr lang="zh-CN" altLang="en-US" dirty="0"/>
              <a:t>，定长 </a:t>
            </a:r>
            <a:r>
              <a:rPr lang="en-US" altLang="zh-CN" dirty="0"/>
              <a:t>Value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定长 </a:t>
            </a:r>
            <a:r>
              <a:rPr lang="en-US" altLang="zh-CN" dirty="0"/>
              <a:t>Key</a:t>
            </a:r>
            <a:r>
              <a:rPr lang="zh-CN" altLang="en-US" dirty="0"/>
              <a:t>，变长 </a:t>
            </a:r>
            <a:r>
              <a:rPr lang="en-US" altLang="zh-CN" dirty="0"/>
              <a:t>Value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变长 </a:t>
            </a:r>
            <a:r>
              <a:rPr lang="en-US" altLang="zh-CN" dirty="0"/>
              <a:t>Key</a:t>
            </a:r>
            <a:r>
              <a:rPr lang="zh-CN" altLang="en-US" dirty="0"/>
              <a:t>，定长 </a:t>
            </a:r>
            <a:r>
              <a:rPr lang="en-US" altLang="zh-CN" dirty="0"/>
              <a:t>Value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变长 </a:t>
            </a:r>
            <a:r>
              <a:rPr lang="en-US" altLang="zh-CN" dirty="0"/>
              <a:t>Key</a:t>
            </a:r>
            <a:r>
              <a:rPr lang="zh-CN" altLang="en-US" dirty="0"/>
              <a:t>，变长 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9B6A425-21BB-466C-8285-64CC8C3D83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定长 </a:t>
            </a:r>
            <a:r>
              <a:rPr lang="en-US" altLang="zh-CN" dirty="0"/>
              <a:t>Key </a:t>
            </a:r>
            <a:r>
              <a:rPr lang="zh-CN" altLang="en-US" dirty="0"/>
              <a:t>为 </a:t>
            </a:r>
            <a:r>
              <a:rPr lang="en-US" altLang="zh-CN" dirty="0"/>
              <a:t>4, 8, 12, 16 </a:t>
            </a:r>
            <a:r>
              <a:rPr lang="zh-CN" altLang="en-US" dirty="0"/>
              <a:t>时</a:t>
            </a:r>
            <a:endParaRPr lang="en-US" altLang="zh-CN" dirty="0"/>
          </a:p>
          <a:p>
            <a:pPr lvl="1"/>
            <a:r>
              <a:rPr lang="zh-CN" altLang="en-US" dirty="0"/>
              <a:t>覆盖大多数索引</a:t>
            </a:r>
            <a:endParaRPr lang="en-US" altLang="zh-CN" dirty="0"/>
          </a:p>
          <a:p>
            <a:pPr lvl="1"/>
            <a:r>
              <a:rPr lang="zh-CN" altLang="en-US" dirty="0"/>
              <a:t>按无符号整数数组处理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std::sort&lt;uint64_t&gt;</a:t>
            </a:r>
          </a:p>
          <a:p>
            <a:pPr lvl="1"/>
            <a:r>
              <a:rPr lang="zh-CN" altLang="en-US" dirty="0"/>
              <a:t>热点函数性能提升 </a:t>
            </a:r>
            <a:r>
              <a:rPr lang="en-US" altLang="zh-CN" dirty="0"/>
              <a:t>30x+</a:t>
            </a:r>
          </a:p>
        </p:txBody>
      </p:sp>
    </p:spTree>
    <p:extLst>
      <p:ext uri="{BB962C8B-B14F-4D97-AF65-F5344CB8AC3E}">
        <p14:creationId xmlns:p14="http://schemas.microsoft.com/office/powerpoint/2010/main" val="148332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E5033B78-BB4E-6296-9205-D7FCDFF6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12" y="172766"/>
            <a:ext cx="4367267" cy="30350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FD03B73-A164-4195-AD59-8D269BB9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bulk_load</a:t>
            </a:r>
            <a:r>
              <a:rPr lang="zh-CN" altLang="en-US" dirty="0"/>
              <a:t> 改进：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BE1F0D-0297-F528-2756-E6B0D6AF52CA}"/>
              </a:ext>
            </a:extLst>
          </p:cNvPr>
          <p:cNvSpPr txBox="1"/>
          <p:nvPr/>
        </p:nvSpPr>
        <p:spPr>
          <a:xfrm>
            <a:off x="2014051" y="1945112"/>
            <a:ext cx="5609709" cy="1073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3200" dirty="0"/>
              <a:t>通过 </a:t>
            </a:r>
            <a:r>
              <a:rPr lang="en-US" altLang="zh-CN" sz="3200" dirty="0" err="1"/>
              <a:t>SstWriter</a:t>
            </a:r>
            <a:r>
              <a:rPr lang="zh-CN" altLang="en-US" sz="3200" dirty="0"/>
              <a:t> 乱序写入 </a:t>
            </a:r>
            <a:r>
              <a:rPr lang="en-US" altLang="zh-CN" sz="3200" dirty="0"/>
              <a:t>SST</a:t>
            </a:r>
          </a:p>
          <a:p>
            <a:pPr marL="358775" indent="-35877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3200" dirty="0"/>
              <a:t>SST Finish </a:t>
            </a:r>
            <a:r>
              <a:rPr lang="zh-CN" altLang="en-US" sz="3200" dirty="0"/>
              <a:t>中排序</a:t>
            </a:r>
            <a:endParaRPr lang="en-US" altLang="zh-CN" sz="32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E3E8A0F-82FE-E84D-75CD-C9EA664BD692}"/>
              </a:ext>
            </a:extLst>
          </p:cNvPr>
          <p:cNvGrpSpPr/>
          <p:nvPr/>
        </p:nvGrpSpPr>
        <p:grpSpPr>
          <a:xfrm>
            <a:off x="943309" y="1807762"/>
            <a:ext cx="989189" cy="1510765"/>
            <a:chOff x="4284196" y="3205656"/>
            <a:chExt cx="713387" cy="1410182"/>
          </a:xfrm>
        </p:grpSpPr>
        <p:sp>
          <p:nvSpPr>
            <p:cNvPr id="9" name="箭头: 手杖形 8">
              <a:extLst>
                <a:ext uri="{FF2B5EF4-FFF2-40B4-BE49-F238E27FC236}">
                  <a16:creationId xmlns:a16="http://schemas.microsoft.com/office/drawing/2014/main" id="{590B2ED4-0C75-903D-B6B1-27BB2F89A680}"/>
                </a:ext>
              </a:extLst>
            </p:cNvPr>
            <p:cNvSpPr/>
            <p:nvPr/>
          </p:nvSpPr>
          <p:spPr>
            <a:xfrm>
              <a:off x="4335360" y="3205656"/>
              <a:ext cx="662223" cy="799066"/>
            </a:xfrm>
            <a:prstGeom prst="uturnArrow">
              <a:avLst>
                <a:gd name="adj1" fmla="val 14164"/>
                <a:gd name="adj2" fmla="val 15248"/>
                <a:gd name="adj3" fmla="val 18808"/>
                <a:gd name="adj4" fmla="val 43750"/>
                <a:gd name="adj5" fmla="val 76193"/>
              </a:avLst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箭头: 手杖形 9">
              <a:extLst>
                <a:ext uri="{FF2B5EF4-FFF2-40B4-BE49-F238E27FC236}">
                  <a16:creationId xmlns:a16="http://schemas.microsoft.com/office/drawing/2014/main" id="{AAC7FB72-BB12-751C-E90B-FDB72D0DB358}"/>
                </a:ext>
              </a:extLst>
            </p:cNvPr>
            <p:cNvSpPr/>
            <p:nvPr/>
          </p:nvSpPr>
          <p:spPr>
            <a:xfrm rot="10800000">
              <a:off x="4284196" y="3816772"/>
              <a:ext cx="662223" cy="799066"/>
            </a:xfrm>
            <a:prstGeom prst="uturnArrow">
              <a:avLst>
                <a:gd name="adj1" fmla="val 14164"/>
                <a:gd name="adj2" fmla="val 15248"/>
                <a:gd name="adj3" fmla="val 18808"/>
                <a:gd name="adj4" fmla="val 43750"/>
                <a:gd name="adj5" fmla="val 76193"/>
              </a:avLst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541897E-5E3E-ED3A-0B5D-A73C97B81232}"/>
              </a:ext>
            </a:extLst>
          </p:cNvPr>
          <p:cNvGraphicFramePr>
            <a:graphicFrameLocks noGrp="1"/>
          </p:cNvGraphicFramePr>
          <p:nvPr/>
        </p:nvGraphicFramePr>
        <p:xfrm>
          <a:off x="2143795" y="4740845"/>
          <a:ext cx="4750238" cy="1461410"/>
        </p:xfrm>
        <a:graphic>
          <a:graphicData uri="http://schemas.openxmlformats.org/drawingml/2006/table">
            <a:tbl>
              <a:tblPr/>
              <a:tblGrid>
                <a:gridCol w="598051">
                  <a:extLst>
                    <a:ext uri="{9D8B030D-6E8A-4147-A177-3AD203B41FA5}">
                      <a16:colId xmlns:a16="http://schemas.microsoft.com/office/drawing/2014/main" val="543118771"/>
                    </a:ext>
                  </a:extLst>
                </a:gridCol>
                <a:gridCol w="239221">
                  <a:extLst>
                    <a:ext uri="{9D8B030D-6E8A-4147-A177-3AD203B41FA5}">
                      <a16:colId xmlns:a16="http://schemas.microsoft.com/office/drawing/2014/main" val="2857715425"/>
                    </a:ext>
                  </a:extLst>
                </a:gridCol>
                <a:gridCol w="615139">
                  <a:extLst>
                    <a:ext uri="{9D8B030D-6E8A-4147-A177-3AD203B41FA5}">
                      <a16:colId xmlns:a16="http://schemas.microsoft.com/office/drawing/2014/main" val="2990713468"/>
                    </a:ext>
                  </a:extLst>
                </a:gridCol>
                <a:gridCol w="649313">
                  <a:extLst>
                    <a:ext uri="{9D8B030D-6E8A-4147-A177-3AD203B41FA5}">
                      <a16:colId xmlns:a16="http://schemas.microsoft.com/office/drawing/2014/main" val="751502443"/>
                    </a:ext>
                  </a:extLst>
                </a:gridCol>
                <a:gridCol w="649313">
                  <a:extLst>
                    <a:ext uri="{9D8B030D-6E8A-4147-A177-3AD203B41FA5}">
                      <a16:colId xmlns:a16="http://schemas.microsoft.com/office/drawing/2014/main" val="1885127235"/>
                    </a:ext>
                  </a:extLst>
                </a:gridCol>
                <a:gridCol w="649313">
                  <a:extLst>
                    <a:ext uri="{9D8B030D-6E8A-4147-A177-3AD203B41FA5}">
                      <a16:colId xmlns:a16="http://schemas.microsoft.com/office/drawing/2014/main" val="330766299"/>
                    </a:ext>
                  </a:extLst>
                </a:gridCol>
                <a:gridCol w="666400">
                  <a:extLst>
                    <a:ext uri="{9D8B030D-6E8A-4147-A177-3AD203B41FA5}">
                      <a16:colId xmlns:a16="http://schemas.microsoft.com/office/drawing/2014/main" val="1245328725"/>
                    </a:ext>
                  </a:extLst>
                </a:gridCol>
                <a:gridCol w="683488">
                  <a:extLst>
                    <a:ext uri="{9D8B030D-6E8A-4147-A177-3AD203B41FA5}">
                      <a16:colId xmlns:a16="http://schemas.microsoft.com/office/drawing/2014/main" val="2629090241"/>
                    </a:ext>
                  </a:extLst>
                </a:gridCol>
              </a:tblGrid>
              <a:tr h="292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SST 1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Write1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Finish1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31367"/>
                  </a:ext>
                </a:extLst>
              </a:tr>
              <a:tr h="292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SST 2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Write2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Finish2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212831"/>
                  </a:ext>
                </a:extLst>
              </a:tr>
              <a:tr h="292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SST 3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Write3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Finish3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19645"/>
                  </a:ext>
                </a:extLst>
              </a:tr>
              <a:tr h="2922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24920"/>
                  </a:ext>
                </a:extLst>
              </a:tr>
              <a:tr h="292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SST N</a:t>
                      </a: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WriteN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FinishN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64426"/>
                  </a:ext>
                </a:extLst>
              </a:tr>
            </a:tbl>
          </a:graphicData>
        </a:graphic>
      </p:graphicFrame>
      <p:sp>
        <p:nvSpPr>
          <p:cNvPr id="20" name="箭头: 下 19">
            <a:extLst>
              <a:ext uri="{FF2B5EF4-FFF2-40B4-BE49-F238E27FC236}">
                <a16:creationId xmlns:a16="http://schemas.microsoft.com/office/drawing/2014/main" id="{7BEBCFCE-D608-0562-3E4D-FE3B75281C88}"/>
              </a:ext>
            </a:extLst>
          </p:cNvPr>
          <p:cNvSpPr/>
          <p:nvPr/>
        </p:nvSpPr>
        <p:spPr>
          <a:xfrm>
            <a:off x="1684656" y="4740846"/>
            <a:ext cx="286032" cy="1461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0729DCBA-D558-1951-E99E-BA6F001079E8}"/>
              </a:ext>
            </a:extLst>
          </p:cNvPr>
          <p:cNvSpPr/>
          <p:nvPr/>
        </p:nvSpPr>
        <p:spPr>
          <a:xfrm rot="16200000">
            <a:off x="4797221" y="2494498"/>
            <a:ext cx="286032" cy="390759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6444DD-60C5-1802-D7CD-E365B0806A59}"/>
              </a:ext>
            </a:extLst>
          </p:cNvPr>
          <p:cNvSpPr txBox="1"/>
          <p:nvPr/>
        </p:nvSpPr>
        <p:spPr>
          <a:xfrm>
            <a:off x="1993213" y="4254440"/>
            <a:ext cx="103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B7E74E52-5888-B63A-374B-B7EFA522DBA4}"/>
              </a:ext>
            </a:extLst>
          </p:cNvPr>
          <p:cNvSpPr/>
          <p:nvPr/>
        </p:nvSpPr>
        <p:spPr>
          <a:xfrm>
            <a:off x="3479680" y="3418958"/>
            <a:ext cx="1463941" cy="7522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07AFCA-38F1-0278-2EA9-3ABE04DECACE}"/>
              </a:ext>
            </a:extLst>
          </p:cNvPr>
          <p:cNvSpPr txBox="1"/>
          <p:nvPr/>
        </p:nvSpPr>
        <p:spPr>
          <a:xfrm>
            <a:off x="4950380" y="3282555"/>
            <a:ext cx="196168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SST Finish</a:t>
            </a:r>
            <a:br>
              <a:rPr lang="en-US" altLang="zh-CN" dirty="0"/>
            </a:br>
            <a:r>
              <a:rPr lang="zh-CN" altLang="en-US" dirty="0"/>
              <a:t>在线程池</a:t>
            </a:r>
            <a:r>
              <a:rPr lang="zh-CN" altLang="en-US"/>
              <a:t>中执行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9F3DCC-14D6-A695-7494-B14F155D6B11}"/>
              </a:ext>
            </a:extLst>
          </p:cNvPr>
          <p:cNvSpPr/>
          <p:nvPr/>
        </p:nvSpPr>
        <p:spPr>
          <a:xfrm>
            <a:off x="8830942" y="2608069"/>
            <a:ext cx="2738695" cy="1184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SST Finish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BEA7C54-E466-BE18-85DB-BEAD925813F1}"/>
              </a:ext>
            </a:extLst>
          </p:cNvPr>
          <p:cNvSpPr/>
          <p:nvPr/>
        </p:nvSpPr>
        <p:spPr>
          <a:xfrm>
            <a:off x="7502133" y="4773298"/>
            <a:ext cx="1418897" cy="142114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Ingest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9832974-D230-222E-D433-18EA38B1C1DB}"/>
              </a:ext>
            </a:extLst>
          </p:cNvPr>
          <p:cNvSpPr/>
          <p:nvPr/>
        </p:nvSpPr>
        <p:spPr>
          <a:xfrm>
            <a:off x="9258862" y="5116044"/>
            <a:ext cx="1418896" cy="6856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临时 </a:t>
            </a:r>
            <a:r>
              <a:rPr lang="en-US" altLang="zh-CN" sz="2400" dirty="0"/>
              <a:t>DB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60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E4E00D-9BAA-42AB-A0A0-85DFB7630F57}"/>
              </a:ext>
            </a:extLst>
          </p:cNvPr>
          <p:cNvSpPr/>
          <p:nvPr/>
        </p:nvSpPr>
        <p:spPr>
          <a:xfrm>
            <a:off x="960124" y="3025424"/>
            <a:ext cx="1957171" cy="314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SST 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80A0E1-C47B-447E-B265-A5CB189F04C3}"/>
              </a:ext>
            </a:extLst>
          </p:cNvPr>
          <p:cNvSpPr/>
          <p:nvPr/>
        </p:nvSpPr>
        <p:spPr>
          <a:xfrm>
            <a:off x="960124" y="3669586"/>
            <a:ext cx="1957171" cy="314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SST 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D169DD-A9A9-4DE3-B3CC-960713920DFC}"/>
              </a:ext>
            </a:extLst>
          </p:cNvPr>
          <p:cNvSpPr/>
          <p:nvPr/>
        </p:nvSpPr>
        <p:spPr>
          <a:xfrm>
            <a:off x="960124" y="4313748"/>
            <a:ext cx="1957171" cy="314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SST 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7158AE-A598-4616-9F4C-36A55AB195FD}"/>
              </a:ext>
            </a:extLst>
          </p:cNvPr>
          <p:cNvSpPr/>
          <p:nvPr/>
        </p:nvSpPr>
        <p:spPr>
          <a:xfrm>
            <a:off x="960124" y="4957910"/>
            <a:ext cx="1957171" cy="314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SST …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BC8E32-E401-4BFE-92C2-0E29B567AEA1}"/>
              </a:ext>
            </a:extLst>
          </p:cNvPr>
          <p:cNvSpPr/>
          <p:nvPr/>
        </p:nvSpPr>
        <p:spPr>
          <a:xfrm>
            <a:off x="960124" y="5602071"/>
            <a:ext cx="1957171" cy="314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SST 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042B14B-3878-4FBB-A1E8-6A9F2A11D06A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917295" y="3182433"/>
            <a:ext cx="1540130" cy="9150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EED11AF-9D24-42DB-A639-45042C009E8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917295" y="3826595"/>
            <a:ext cx="1437762" cy="4279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AC5D04-9068-403F-A5F1-AF804F43AF1A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2917295" y="4454300"/>
            <a:ext cx="1392337" cy="1645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756075-E692-4322-9D76-10FF630A5E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17295" y="4632208"/>
            <a:ext cx="1435623" cy="48271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E92B9C-E3ED-478F-A8CA-87BC8DBA847D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V="1">
            <a:off x="2917295" y="4811105"/>
            <a:ext cx="1540130" cy="9479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2896A73-8269-42A1-B5C5-F391B7DC6407}"/>
              </a:ext>
            </a:extLst>
          </p:cNvPr>
          <p:cNvSpPr/>
          <p:nvPr/>
        </p:nvSpPr>
        <p:spPr>
          <a:xfrm>
            <a:off x="6231884" y="4307605"/>
            <a:ext cx="1471993" cy="3140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 SST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BCB60A4-0A07-44D3-9FA1-A88FD8DC693F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318829" y="4454300"/>
            <a:ext cx="91305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04D450D-055F-42FE-BB72-19F2B4D209DF}"/>
              </a:ext>
            </a:extLst>
          </p:cNvPr>
          <p:cNvGrpSpPr/>
          <p:nvPr/>
        </p:nvGrpSpPr>
        <p:grpSpPr>
          <a:xfrm>
            <a:off x="4245446" y="3949701"/>
            <a:ext cx="1137569" cy="1009197"/>
            <a:chOff x="3729684" y="2555581"/>
            <a:chExt cx="1137569" cy="1009197"/>
          </a:xfrm>
          <a:solidFill>
            <a:schemeClr val="accent1">
              <a:lumMod val="75000"/>
            </a:schemeClr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0DFEBD1-07F9-4C54-8C29-C529D9810D06}"/>
                </a:ext>
              </a:extLst>
            </p:cNvPr>
            <p:cNvSpPr/>
            <p:nvPr/>
          </p:nvSpPr>
          <p:spPr>
            <a:xfrm>
              <a:off x="3793870" y="2555581"/>
              <a:ext cx="1009197" cy="100919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B1FD07E-748E-4089-BAD7-45ED17CB30D0}"/>
                </a:ext>
              </a:extLst>
            </p:cNvPr>
            <p:cNvSpPr txBox="1"/>
            <p:nvPr/>
          </p:nvSpPr>
          <p:spPr>
            <a:xfrm>
              <a:off x="3729684" y="2758738"/>
              <a:ext cx="1137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00"/>
                  </a:solidFill>
                </a:rPr>
                <a:t>Compact</a:t>
              </a:r>
            </a:p>
            <a:p>
              <a:pPr algn="ctr"/>
              <a:r>
                <a:rPr lang="en-US" altLang="zh-CN" dirty="0">
                  <a:solidFill>
                    <a:srgbClr val="FFFF00"/>
                  </a:solidFill>
                </a:rPr>
                <a:t>(Merge)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4" name="对话气泡: 圆角矩形 53">
            <a:extLst>
              <a:ext uri="{FF2B5EF4-FFF2-40B4-BE49-F238E27FC236}">
                <a16:creationId xmlns:a16="http://schemas.microsoft.com/office/drawing/2014/main" id="{A1C6C6FC-704D-40D9-BC93-939FD3383953}"/>
              </a:ext>
            </a:extLst>
          </p:cNvPr>
          <p:cNvSpPr/>
          <p:nvPr/>
        </p:nvSpPr>
        <p:spPr>
          <a:xfrm>
            <a:off x="4682899" y="3437536"/>
            <a:ext cx="1686604" cy="389058"/>
          </a:xfrm>
          <a:prstGeom prst="wedgeRoundRectCallout">
            <a:avLst>
              <a:gd name="adj1" fmla="val -33751"/>
              <a:gd name="adj2" fmla="val 86358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单趟多路归并</a:t>
            </a:r>
          </a:p>
        </p:txBody>
      </p:sp>
      <p:sp>
        <p:nvSpPr>
          <p:cNvPr id="57" name="对话气泡: 圆角矩形 56">
            <a:extLst>
              <a:ext uri="{FF2B5EF4-FFF2-40B4-BE49-F238E27FC236}">
                <a16:creationId xmlns:a16="http://schemas.microsoft.com/office/drawing/2014/main" id="{80BF05F7-4FEF-4FC1-84FC-34CC1414C43C}"/>
              </a:ext>
            </a:extLst>
          </p:cNvPr>
          <p:cNvSpPr/>
          <p:nvPr/>
        </p:nvSpPr>
        <p:spPr>
          <a:xfrm>
            <a:off x="5636110" y="4806459"/>
            <a:ext cx="2067767" cy="648182"/>
          </a:xfrm>
          <a:prstGeom prst="wedgeRoundRectCallout">
            <a:avLst>
              <a:gd name="adj1" fmla="val 20690"/>
              <a:gd name="adj2" fmla="val -81317"/>
              <a:gd name="adj3" fmla="val 16667"/>
            </a:avLst>
          </a:prstGeom>
          <a:solidFill>
            <a:srgbClr val="54823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多个文件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Key Range </a:t>
            </a:r>
            <a:r>
              <a:rPr lang="zh-CN" altLang="en-US" dirty="0">
                <a:solidFill>
                  <a:schemeClr val="bg1"/>
                </a:solidFill>
              </a:rPr>
              <a:t>不重叠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73AD9FC-EC3B-407A-928C-82EE3DE12362}"/>
              </a:ext>
            </a:extLst>
          </p:cNvPr>
          <p:cNvSpPr/>
          <p:nvPr/>
        </p:nvSpPr>
        <p:spPr>
          <a:xfrm>
            <a:off x="770530" y="2800282"/>
            <a:ext cx="2334386" cy="3335683"/>
          </a:xfrm>
          <a:prstGeom prst="roundRect">
            <a:avLst>
              <a:gd name="adj" fmla="val 5491"/>
            </a:avLst>
          </a:prstGeom>
          <a:noFill/>
          <a:ln>
            <a:solidFill>
              <a:srgbClr val="2F528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对话气泡: 圆角矩形 58">
            <a:extLst>
              <a:ext uri="{FF2B5EF4-FFF2-40B4-BE49-F238E27FC236}">
                <a16:creationId xmlns:a16="http://schemas.microsoft.com/office/drawing/2014/main" id="{D01D0E48-AB35-4CCD-A091-F5113B0C2F3B}"/>
              </a:ext>
            </a:extLst>
          </p:cNvPr>
          <p:cNvSpPr/>
          <p:nvPr/>
        </p:nvSpPr>
        <p:spPr>
          <a:xfrm>
            <a:off x="3183914" y="5218438"/>
            <a:ext cx="2067767" cy="597586"/>
          </a:xfrm>
          <a:prstGeom prst="wedgeRoundRectCallout">
            <a:avLst>
              <a:gd name="adj1" fmla="val -60112"/>
              <a:gd name="adj2" fmla="val -21251"/>
              <a:gd name="adj3" fmla="val 16667"/>
            </a:avLst>
          </a:prstGeom>
          <a:solidFill>
            <a:srgbClr val="54823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多个文件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Key Range </a:t>
            </a:r>
            <a:r>
              <a:rPr lang="zh-CN" altLang="en-US" dirty="0">
                <a:solidFill>
                  <a:schemeClr val="bg1"/>
                </a:solidFill>
              </a:rPr>
              <a:t>有重叠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75ABC8F-2DD0-9A27-F506-3C1F22E6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bulk_load</a:t>
            </a:r>
            <a:r>
              <a:rPr lang="en-US" altLang="zh-CN" dirty="0"/>
              <a:t>:</a:t>
            </a:r>
            <a:r>
              <a:rPr lang="zh-CN" altLang="en-US" dirty="0"/>
              <a:t> 合并索引段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6E3A76-1CB9-0FC0-9E89-A26F9F1EB27E}"/>
              </a:ext>
            </a:extLst>
          </p:cNvPr>
          <p:cNvSpPr txBox="1"/>
          <p:nvPr/>
        </p:nvSpPr>
        <p:spPr>
          <a:xfrm>
            <a:off x="635129" y="1913744"/>
            <a:ext cx="2707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临时 </a:t>
            </a:r>
            <a:r>
              <a:rPr lang="en-US" altLang="zh-CN" sz="2000" dirty="0"/>
              <a:t>DB 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r>
              <a:rPr lang="zh-CN" altLang="en-US" sz="2000" dirty="0"/>
              <a:t>每个 </a:t>
            </a:r>
            <a:r>
              <a:rPr lang="en-US" altLang="zh-CN" sz="2000" dirty="0"/>
              <a:t>Input SST </a:t>
            </a:r>
            <a:r>
              <a:rPr lang="zh-CN" altLang="en-US" sz="2000" dirty="0"/>
              <a:t>是一个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C367D4-4B71-D034-CAAF-49856A8AE428}"/>
              </a:ext>
            </a:extLst>
          </p:cNvPr>
          <p:cNvSpPr txBox="1"/>
          <p:nvPr/>
        </p:nvSpPr>
        <p:spPr>
          <a:xfrm>
            <a:off x="5867024" y="1699051"/>
            <a:ext cx="58906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 sz="2400" dirty="0"/>
              <a:t>构造临时 </a:t>
            </a:r>
            <a:r>
              <a:rPr lang="en-US" altLang="zh-CN" sz="2400" dirty="0"/>
              <a:t>DB</a:t>
            </a:r>
            <a:r>
              <a:rPr lang="zh-CN" altLang="en-US" sz="2400" dirty="0"/>
              <a:t>，</a:t>
            </a:r>
            <a:r>
              <a:rPr lang="en-US" altLang="zh-CN" sz="2400" dirty="0"/>
              <a:t>Ingest </a:t>
            </a:r>
            <a:r>
              <a:rPr lang="en-US" altLang="zh-CN" sz="2400" dirty="0" err="1"/>
              <a:t>SstWriter</a:t>
            </a:r>
            <a:r>
              <a:rPr lang="en-US" altLang="zh-CN" sz="2400" dirty="0"/>
              <a:t> </a:t>
            </a:r>
            <a:r>
              <a:rPr lang="zh-CN" altLang="en-US" sz="2400" dirty="0"/>
              <a:t>的输出</a:t>
            </a:r>
            <a:endParaRPr lang="en-US" altLang="zh-CN" sz="2400" dirty="0"/>
          </a:p>
          <a:p>
            <a:pPr marL="358775" indent="-358775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 sz="2400" dirty="0"/>
              <a:t>调用分布式 </a:t>
            </a:r>
            <a:r>
              <a:rPr lang="en-US" altLang="zh-CN" sz="2400" dirty="0"/>
              <a:t>Compact </a:t>
            </a:r>
            <a:r>
              <a:rPr lang="zh-CN" altLang="en-US" sz="2400" dirty="0"/>
              <a:t>合并多个 </a:t>
            </a:r>
            <a:r>
              <a:rPr lang="en-US" altLang="zh-CN" sz="2400" dirty="0"/>
              <a:t>SST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A938A3-AEF7-8BA6-BCC8-D575279EBFF0}"/>
              </a:ext>
            </a:extLst>
          </p:cNvPr>
          <p:cNvSpPr txBox="1"/>
          <p:nvPr/>
        </p:nvSpPr>
        <p:spPr>
          <a:xfrm>
            <a:off x="7031420" y="2789182"/>
            <a:ext cx="454279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将临时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DB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Compact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之后的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SST Ingest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回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MyTopling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A8EF975-5AF3-C01D-D618-54CA50F704FC}"/>
              </a:ext>
            </a:extLst>
          </p:cNvPr>
          <p:cNvSpPr/>
          <p:nvPr/>
        </p:nvSpPr>
        <p:spPr>
          <a:xfrm>
            <a:off x="9177781" y="4140834"/>
            <a:ext cx="1371601" cy="64633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MyTopling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8A2E5D-D491-5795-7E6C-B1CD90C6A93A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7703877" y="4464000"/>
            <a:ext cx="1473905" cy="61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8FCCC0D-6672-75C4-49B7-138DA2EE0023}"/>
              </a:ext>
            </a:extLst>
          </p:cNvPr>
          <p:cNvSpPr txBox="1"/>
          <p:nvPr/>
        </p:nvSpPr>
        <p:spPr>
          <a:xfrm>
            <a:off x="8020144" y="4122939"/>
            <a:ext cx="83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Ingest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F2B76B-0E46-FD92-EAE2-59D74B8AA1CD}"/>
              </a:ext>
            </a:extLst>
          </p:cNvPr>
          <p:cNvSpPr txBox="1"/>
          <p:nvPr/>
        </p:nvSpPr>
        <p:spPr>
          <a:xfrm>
            <a:off x="3209949" y="1828988"/>
            <a:ext cx="1472950" cy="846605"/>
          </a:xfrm>
          <a:prstGeom prst="roundRect">
            <a:avLst>
              <a:gd name="adj" fmla="val 709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000" b="1" dirty="0"/>
              <a:t>Sorted Run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000" b="1" dirty="0"/>
              <a:t>有序段</a:t>
            </a:r>
          </a:p>
        </p:txBody>
      </p:sp>
    </p:spTree>
    <p:extLst>
      <p:ext uri="{BB962C8B-B14F-4D97-AF65-F5344CB8AC3E}">
        <p14:creationId xmlns:p14="http://schemas.microsoft.com/office/powerpoint/2010/main" val="331398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B144-1340-28C6-F51A-6F3C2431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8C7EF-27A5-E07E-DB1C-6B79E675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MyTopling </a:t>
            </a:r>
            <a:r>
              <a:rPr lang="zh-CN" altLang="en-US"/>
              <a:t>简介</a:t>
            </a:r>
            <a:endParaRPr lang="en-US" altLang="zh-CN"/>
          </a:p>
          <a:p>
            <a:r>
              <a:rPr lang="en-US" altLang="zh-CN"/>
              <a:t>MyTopling </a:t>
            </a:r>
            <a:r>
              <a:rPr lang="zh-CN" altLang="en-US"/>
              <a:t>关系数据库到 </a:t>
            </a:r>
            <a:r>
              <a:rPr lang="en-US" altLang="zh-CN"/>
              <a:t>KV </a:t>
            </a:r>
            <a:r>
              <a:rPr lang="zh-CN" altLang="en-US"/>
              <a:t>的映射转化</a:t>
            </a:r>
            <a:endParaRPr lang="en-US" altLang="zh-CN"/>
          </a:p>
          <a:p>
            <a:r>
              <a:rPr lang="en-US" altLang="zh-CN"/>
              <a:t>MyTopling </a:t>
            </a:r>
            <a:r>
              <a:rPr lang="zh-CN" altLang="en-US"/>
              <a:t>基于共享存储的多副本架构</a:t>
            </a:r>
            <a:endParaRPr lang="en-US" altLang="zh-CN"/>
          </a:p>
          <a:p>
            <a:r>
              <a:rPr lang="en-US" altLang="zh-CN"/>
              <a:t>auto_increment </a:t>
            </a:r>
            <a:r>
              <a:rPr lang="zh-CN" altLang="en-US"/>
              <a:t>索引优化</a:t>
            </a:r>
            <a:endParaRPr lang="en-US" altLang="zh-CN"/>
          </a:p>
          <a:p>
            <a:r>
              <a:rPr lang="en-US" altLang="zh-CN"/>
              <a:t>MRR </a:t>
            </a:r>
            <a:r>
              <a:rPr lang="zh-CN" altLang="en-US"/>
              <a:t>使用 </a:t>
            </a:r>
            <a:r>
              <a:rPr lang="en-US" altLang="zh-CN"/>
              <a:t>MultiGet </a:t>
            </a:r>
            <a:r>
              <a:rPr lang="zh-CN" altLang="en-US"/>
              <a:t>的 </a:t>
            </a:r>
            <a:r>
              <a:rPr lang="en-US" altLang="zh-CN"/>
              <a:t>Fiber IO </a:t>
            </a:r>
            <a:r>
              <a:rPr lang="zh-CN" altLang="en-US"/>
              <a:t>并发</a:t>
            </a:r>
            <a:endParaRPr lang="en-US" altLang="zh-CN"/>
          </a:p>
          <a:p>
            <a:r>
              <a:rPr lang="zh-CN" altLang="en-US"/>
              <a:t>事务处理的改进</a:t>
            </a:r>
            <a:endParaRPr lang="en-US" altLang="zh-CN"/>
          </a:p>
          <a:p>
            <a:r>
              <a:rPr lang="en-US" altLang="zh-CN"/>
              <a:t>Bulk Load </a:t>
            </a:r>
            <a:r>
              <a:rPr lang="zh-CN" altLang="en-US"/>
              <a:t>批量加载</a:t>
            </a:r>
            <a:endParaRPr lang="en-US" altLang="zh-CN"/>
          </a:p>
          <a:p>
            <a:r>
              <a:rPr lang="en-US" altLang="zh-CN"/>
              <a:t>Parallel Scan </a:t>
            </a:r>
            <a:r>
              <a:rPr lang="zh-CN" altLang="en-US"/>
              <a:t>并行扫描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21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5BF8C6-19F6-5923-DC06-4D89B9F3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C61DB-842A-4431-BABA-222588387B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6794E6-7871-3019-E860-DAEE21AA7C60}"/>
              </a:ext>
            </a:extLst>
          </p:cNvPr>
          <p:cNvGraphicFramePr>
            <a:graphicFrameLocks noGrp="1"/>
          </p:cNvGraphicFramePr>
          <p:nvPr/>
        </p:nvGraphicFramePr>
        <p:xfrm>
          <a:off x="316800" y="1306859"/>
          <a:ext cx="3812194" cy="1742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948">
                  <a:extLst>
                    <a:ext uri="{9D8B030D-6E8A-4147-A177-3AD203B41FA5}">
                      <a16:colId xmlns:a16="http://schemas.microsoft.com/office/drawing/2014/main" val="1457658605"/>
                    </a:ext>
                  </a:extLst>
                </a:gridCol>
                <a:gridCol w="2127246">
                  <a:extLst>
                    <a:ext uri="{9D8B030D-6E8A-4147-A177-3AD203B41FA5}">
                      <a16:colId xmlns:a16="http://schemas.microsoft.com/office/drawing/2014/main" val="2434399262"/>
                    </a:ext>
                  </a:extLst>
                </a:gridCol>
              </a:tblGrid>
              <a:tr h="34858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测试数据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55350"/>
                  </a:ext>
                </a:extLst>
              </a:tr>
              <a:tr h="3485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Wikipedia </a:t>
                      </a:r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英文版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01853"/>
                  </a:ext>
                </a:extLst>
              </a:tr>
              <a:tr h="348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总尺寸</a:t>
                      </a:r>
                      <a:endParaRPr lang="zh-CN" altLang="en-US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109 GB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44059351"/>
                  </a:ext>
                </a:extLst>
              </a:tr>
              <a:tr h="348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总条数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3850 </a:t>
                      </a:r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万条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89679606"/>
                  </a:ext>
                </a:extLst>
              </a:tr>
              <a:tr h="348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平均长度</a:t>
                      </a:r>
                      <a:endParaRPr lang="zh-CN" altLang="en-US" sz="1400" b="0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2.8 KB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7688409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681D2CA-F527-5776-7C4C-5E5E8FD33C92}"/>
              </a:ext>
            </a:extLst>
          </p:cNvPr>
          <p:cNvSpPr txBox="1"/>
          <p:nvPr/>
        </p:nvSpPr>
        <p:spPr>
          <a:xfrm>
            <a:off x="594585" y="854435"/>
            <a:ext cx="32914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sysbench 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多索引对比测试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175199-865A-CD63-10F2-2BD4475D7C0F}"/>
              </a:ext>
            </a:extLst>
          </p:cNvPr>
          <p:cNvSpPr/>
          <p:nvPr/>
        </p:nvSpPr>
        <p:spPr>
          <a:xfrm>
            <a:off x="316800" y="3195903"/>
            <a:ext cx="3812193" cy="6624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高并发、多索引对比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36EC3-B1F1-B171-12FE-E5DA5D95B014}"/>
              </a:ext>
            </a:extLst>
          </p:cNvPr>
          <p:cNvSpPr/>
          <p:nvPr/>
        </p:nvSpPr>
        <p:spPr>
          <a:xfrm>
            <a:off x="316801" y="4006800"/>
            <a:ext cx="3812193" cy="14076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sysbench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自定义测试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个表，每个表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60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个索引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，插入数据。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该测试引发大量随机写，模拟互联网多维度的数据，高并发、业务逻辑复杂的应用场景。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14A996-1A8C-8982-C489-22C560468A8D}"/>
              </a:ext>
            </a:extLst>
          </p:cNvPr>
          <p:cNvSpPr/>
          <p:nvPr/>
        </p:nvSpPr>
        <p:spPr>
          <a:xfrm>
            <a:off x="316803" y="5558400"/>
            <a:ext cx="3812193" cy="9432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MyTopling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并发事务引擎和弹性分布式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Compact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相比竞品体现出了压倒性的优势。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442ED7-DBB4-FFF9-46CE-9FA14FAC18D5}"/>
              </a:ext>
            </a:extLst>
          </p:cNvPr>
          <p:cNvSpPr txBox="1"/>
          <p:nvPr/>
        </p:nvSpPr>
        <p:spPr>
          <a:xfrm>
            <a:off x="316800" y="186572"/>
            <a:ext cx="5173200" cy="5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4F8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MyTopling vs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F8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其它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4F8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MySQL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26CBC8C-B8ED-8022-BB25-A662BAF42FBA}"/>
              </a:ext>
            </a:extLst>
          </p:cNvPr>
          <p:cNvGrpSpPr/>
          <p:nvPr/>
        </p:nvGrpSpPr>
        <p:grpSpPr>
          <a:xfrm>
            <a:off x="4818300" y="51228"/>
            <a:ext cx="6965298" cy="6755544"/>
            <a:chOff x="4818300" y="64617"/>
            <a:chExt cx="6965298" cy="6755544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0A9F21BA-6FE3-D8BF-888E-6AF89F789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8300" y="64617"/>
              <a:ext cx="6965298" cy="6755544"/>
            </a:xfrm>
            <a:prstGeom prst="rect">
              <a:avLst/>
            </a:prstGeom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617BFCF-5985-8E95-899B-45361F02DD6B}"/>
                </a:ext>
              </a:extLst>
            </p:cNvPr>
            <p:cNvSpPr/>
            <p:nvPr/>
          </p:nvSpPr>
          <p:spPr>
            <a:xfrm>
              <a:off x="6713858" y="5549462"/>
              <a:ext cx="1272503" cy="106304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并发全部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20 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个表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D41EFFB-D76A-9B07-0C80-334BE0CEDCC1}"/>
                </a:ext>
              </a:extLst>
            </p:cNvPr>
            <p:cNvSpPr/>
            <p:nvPr/>
          </p:nvSpPr>
          <p:spPr>
            <a:xfrm>
              <a:off x="5032955" y="5484148"/>
              <a:ext cx="1385864" cy="1128360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50A5031-EFC2-D3E0-13D8-C1B22FEC56F9}"/>
                </a:ext>
              </a:extLst>
            </p:cNvPr>
            <p:cNvSpPr/>
            <p:nvPr/>
          </p:nvSpPr>
          <p:spPr>
            <a:xfrm>
              <a:off x="5477391" y="5484148"/>
              <a:ext cx="941427" cy="31530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无法并发全部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20 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个表，会出错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0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FA147B-285D-557D-CE4D-0E125311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0765" cy="1325563"/>
          </a:xfrm>
        </p:spPr>
        <p:txBody>
          <a:bodyPr/>
          <a:lstStyle/>
          <a:p>
            <a:r>
              <a:rPr lang="zh-CN" altLang="en-US"/>
              <a:t>并行扫描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A01FFF-5F3D-6178-185D-73E44A14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select count(*) from SomeTable;</a:t>
            </a:r>
          </a:p>
          <a:p>
            <a:r>
              <a:rPr lang="en-US" altLang="zh-CN"/>
              <a:t>innodb: </a:t>
            </a:r>
            <a:r>
              <a:rPr lang="zh-CN" altLang="en-US"/>
              <a:t>并行扫描 </a:t>
            </a:r>
            <a:r>
              <a:rPr lang="en-US" altLang="zh-CN"/>
              <a:t>Btree </a:t>
            </a:r>
            <a:r>
              <a:rPr lang="zh-CN" altLang="en-US"/>
              <a:t>的不同子树</a:t>
            </a:r>
            <a:endParaRPr lang="en-US" altLang="zh-CN"/>
          </a:p>
          <a:p>
            <a:r>
              <a:rPr lang="en-US" altLang="zh-CN"/>
              <a:t>MyTopling: </a:t>
            </a:r>
            <a:r>
              <a:rPr lang="zh-CN" altLang="en-US"/>
              <a:t>并行扫描不同的 </a:t>
            </a:r>
            <a:r>
              <a:rPr lang="en-US" altLang="zh-CN"/>
              <a:t>KeyRange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MyTopling </a:t>
            </a:r>
            <a:r>
              <a:rPr lang="zh-CN" altLang="en-US"/>
              <a:t>采用方案 </a:t>
            </a:r>
            <a:r>
              <a:rPr lang="en-US" altLang="zh-CN"/>
              <a:t>B</a:t>
            </a:r>
            <a:r>
              <a:rPr lang="zh-CN" altLang="en-US"/>
              <a:t>，优点有：</a:t>
            </a:r>
            <a:endParaRPr lang="en-US" altLang="zh-CN"/>
          </a:p>
          <a:p>
            <a:pPr lvl="1"/>
            <a:r>
              <a:rPr lang="zh-CN" altLang="en-US"/>
              <a:t>采样不均时，线程负载也可以大致平均</a:t>
            </a:r>
            <a:endParaRPr lang="en-US" altLang="zh-CN"/>
          </a:p>
          <a:p>
            <a:pPr lvl="1"/>
            <a:r>
              <a:rPr lang="zh-CN" altLang="en-US"/>
              <a:t>相同时刻内，不同线程访问相同索引</a:t>
            </a:r>
            <a:r>
              <a:rPr lang="en-US" altLang="zh-CN"/>
              <a:t>/</a:t>
            </a:r>
            <a:r>
              <a:rPr lang="zh-CN" altLang="en-US"/>
              <a:t>内存的概率更大，利于 </a:t>
            </a:r>
            <a:r>
              <a:rPr lang="en-US" altLang="zh-CN"/>
              <a:t>CPU L3 Cache</a:t>
            </a:r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308966A-D109-E7D2-F9EE-D78ABCBB959E}"/>
              </a:ext>
            </a:extLst>
          </p:cNvPr>
          <p:cNvGraphicFramePr>
            <a:graphicFrameLocks noGrp="1"/>
          </p:cNvGraphicFramePr>
          <p:nvPr/>
        </p:nvGraphicFramePr>
        <p:xfrm>
          <a:off x="1324466" y="3606116"/>
          <a:ext cx="9568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00">
                  <a:extLst>
                    <a:ext uri="{9D8B030D-6E8A-4147-A177-3AD203B41FA5}">
                      <a16:colId xmlns:a16="http://schemas.microsoft.com/office/drawing/2014/main" val="376350845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69842929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3962180684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839742490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80092528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4252176656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3769026985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03016202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990352865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926540627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946933951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244505439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070526581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515508383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845621499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911954079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75434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R0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R2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R3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R4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R5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R6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R7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R8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R9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R10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R11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R12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R13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R14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R15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734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43E906-D571-13A7-EE9B-E12AB6B51ED2}"/>
              </a:ext>
            </a:extLst>
          </p:cNvPr>
          <p:cNvGraphicFramePr>
            <a:graphicFrameLocks noGrp="1"/>
          </p:cNvGraphicFramePr>
          <p:nvPr/>
        </p:nvGraphicFramePr>
        <p:xfrm>
          <a:off x="1324466" y="4168582"/>
          <a:ext cx="9568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00">
                  <a:extLst>
                    <a:ext uri="{9D8B030D-6E8A-4147-A177-3AD203B41FA5}">
                      <a16:colId xmlns:a16="http://schemas.microsoft.com/office/drawing/2014/main" val="376350845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69842929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3962180684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839742490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80092528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4252176656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3769026985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03016202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990352865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926540627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946933951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244505439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070526581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515508383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2845621499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911954079"/>
                    </a:ext>
                  </a:extLst>
                </a:gridCol>
                <a:gridCol w="528951">
                  <a:extLst>
                    <a:ext uri="{9D8B030D-6E8A-4147-A177-3AD203B41FA5}">
                      <a16:colId xmlns:a16="http://schemas.microsoft.com/office/drawing/2014/main" val="175434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R0</a:t>
                      </a:r>
                      <a:endParaRPr lang="zh-CN" altLang="en-US" sz="16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R2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R3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R4</a:t>
                      </a:r>
                      <a:endParaRPr lang="zh-CN" altLang="en-US" sz="16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R5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R6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R7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R8</a:t>
                      </a:r>
                      <a:endParaRPr lang="zh-CN" altLang="en-US" sz="16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R9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R10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R11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R12</a:t>
                      </a:r>
                      <a:endParaRPr lang="zh-CN" altLang="en-US" sz="16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R13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R14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007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R15</a:t>
                      </a:r>
                      <a:endParaRPr lang="zh-CN" altLang="en-US" sz="1600"/>
                    </a:p>
                  </a:txBody>
                  <a:tcPr marL="45720" marR="4572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734534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C162098-B4C3-D1D7-3455-82D85098180B}"/>
              </a:ext>
            </a:extLst>
          </p:cNvPr>
          <p:cNvGraphicFramePr>
            <a:graphicFrameLocks noGrp="1"/>
          </p:cNvGraphicFramePr>
          <p:nvPr/>
        </p:nvGraphicFramePr>
        <p:xfrm>
          <a:off x="8918494" y="2013029"/>
          <a:ext cx="197438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194">
                  <a:extLst>
                    <a:ext uri="{9D8B030D-6E8A-4147-A177-3AD203B41FA5}">
                      <a16:colId xmlns:a16="http://schemas.microsoft.com/office/drawing/2014/main" val="2967135876"/>
                    </a:ext>
                  </a:extLst>
                </a:gridCol>
                <a:gridCol w="987194">
                  <a:extLst>
                    <a:ext uri="{9D8B030D-6E8A-4147-A177-3AD203B41FA5}">
                      <a16:colId xmlns:a16="http://schemas.microsoft.com/office/drawing/2014/main" val="273186692"/>
                    </a:ext>
                  </a:extLst>
                </a:gridCol>
              </a:tblGrid>
              <a:tr h="330797"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线程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50321"/>
                  </a:ext>
                </a:extLst>
              </a:tr>
              <a:tr h="335392"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线程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14961"/>
                  </a:ext>
                </a:extLst>
              </a:tr>
              <a:tr h="335392"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线程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007A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8604"/>
                  </a:ext>
                </a:extLst>
              </a:tr>
              <a:tr h="335392">
                <a:tc>
                  <a:txBody>
                    <a:bodyPr/>
                    <a:lstStyle/>
                    <a:p>
                      <a:pPr algn="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线程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40850"/>
                  </a:ext>
                </a:extLst>
              </a:tr>
            </a:tbl>
          </a:graphicData>
        </a:graphic>
      </p:graphicFrame>
      <p:sp>
        <p:nvSpPr>
          <p:cNvPr id="12" name="标题 2">
            <a:extLst>
              <a:ext uri="{FF2B5EF4-FFF2-40B4-BE49-F238E27FC236}">
                <a16:creationId xmlns:a16="http://schemas.microsoft.com/office/drawing/2014/main" id="{74608E62-7B77-A6C3-65F4-5AEDCA0B79D0}"/>
              </a:ext>
            </a:extLst>
          </p:cNvPr>
          <p:cNvSpPr txBox="1">
            <a:spLocks/>
          </p:cNvSpPr>
          <p:nvPr/>
        </p:nvSpPr>
        <p:spPr>
          <a:xfrm>
            <a:off x="7674076" y="370015"/>
            <a:ext cx="41691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7188" indent="-357188">
              <a:lnSpc>
                <a:spcPct val="130000"/>
              </a:lnSpc>
              <a:buAutoNum type="arabicPeriod"/>
            </a:pPr>
            <a:r>
              <a:rPr lang="zh-CN" altLang="en-US">
                <a:latin typeface="+mn-ea"/>
                <a:ea typeface="+mn-ea"/>
              </a:rPr>
              <a:t>在索引上采样 </a:t>
            </a:r>
            <a:r>
              <a:rPr lang="en-US" altLang="zh-CN">
                <a:latin typeface="+mn-ea"/>
                <a:ea typeface="+mn-ea"/>
              </a:rPr>
              <a:t>Key</a:t>
            </a:r>
          </a:p>
          <a:p>
            <a:pPr marL="357188" indent="-357188">
              <a:lnSpc>
                <a:spcPct val="130000"/>
              </a:lnSpc>
              <a:buAutoNum type="arabicPeriod"/>
            </a:pPr>
            <a:r>
              <a:rPr lang="zh-CN" altLang="en-US">
                <a:latin typeface="+mn-ea"/>
                <a:ea typeface="+mn-ea"/>
              </a:rPr>
              <a:t>生成范围区间</a:t>
            </a:r>
            <a:r>
              <a:rPr lang="en-US" altLang="zh-CN">
                <a:latin typeface="+mn-ea"/>
                <a:ea typeface="+mn-ea"/>
              </a:rPr>
              <a:t>(</a:t>
            </a:r>
            <a:r>
              <a:rPr lang="zh-CN" altLang="en-US">
                <a:latin typeface="+mn-ea"/>
                <a:ea typeface="+mn-ea"/>
              </a:rPr>
              <a:t>图</a:t>
            </a:r>
            <a:r>
              <a:rPr lang="en-US" altLang="zh-CN">
                <a:latin typeface="+mn-ea"/>
                <a:ea typeface="+mn-ea"/>
              </a:rPr>
              <a:t>R0~R15)</a:t>
            </a:r>
          </a:p>
          <a:p>
            <a:pPr marL="357188" indent="-357188">
              <a:lnSpc>
                <a:spcPct val="130000"/>
              </a:lnSpc>
              <a:buAutoNum type="arabicPeriod"/>
            </a:pPr>
            <a:r>
              <a:rPr lang="zh-CN" altLang="en-US">
                <a:latin typeface="+mn-ea"/>
                <a:ea typeface="+mn-ea"/>
              </a:rPr>
              <a:t>执行并行扫描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FC8B31E0-3859-8A69-08D7-2E7B07589F93}"/>
              </a:ext>
            </a:extLst>
          </p:cNvPr>
          <p:cNvSpPr txBox="1">
            <a:spLocks/>
          </p:cNvSpPr>
          <p:nvPr/>
        </p:nvSpPr>
        <p:spPr>
          <a:xfrm>
            <a:off x="4912250" y="370015"/>
            <a:ext cx="29807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600">
                <a:latin typeface="+mn-ea"/>
                <a:ea typeface="+mn-ea"/>
              </a:rPr>
              <a:t>MyTopling</a:t>
            </a:r>
            <a:r>
              <a:rPr lang="zh-CN" altLang="en-US" sz="3600">
                <a:latin typeface="+mn-ea"/>
                <a:ea typeface="+mn-ea"/>
              </a:rPr>
              <a:t>：</a:t>
            </a:r>
          </a:p>
        </p:txBody>
      </p:sp>
      <p:sp>
        <p:nvSpPr>
          <p:cNvPr id="14" name="标题 2">
            <a:extLst>
              <a:ext uri="{FF2B5EF4-FFF2-40B4-BE49-F238E27FC236}">
                <a16:creationId xmlns:a16="http://schemas.microsoft.com/office/drawing/2014/main" id="{2145E47E-7F1E-C159-0624-84B3E9E702CD}"/>
              </a:ext>
            </a:extLst>
          </p:cNvPr>
          <p:cNvSpPr txBox="1">
            <a:spLocks/>
          </p:cNvSpPr>
          <p:nvPr/>
        </p:nvSpPr>
        <p:spPr>
          <a:xfrm>
            <a:off x="7364099" y="4716377"/>
            <a:ext cx="3760287" cy="833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>
                <a:latin typeface="+mn-ea"/>
                <a:ea typeface="+mn-ea"/>
              </a:rPr>
              <a:t>比 </a:t>
            </a:r>
            <a:r>
              <a:rPr lang="en-US" altLang="zh-CN" sz="2000">
                <a:latin typeface="+mn-ea"/>
                <a:ea typeface="+mn-ea"/>
              </a:rPr>
              <a:t>innodb </a:t>
            </a:r>
            <a:r>
              <a:rPr lang="zh-CN" altLang="en-US" sz="2000">
                <a:latin typeface="+mn-ea"/>
                <a:ea typeface="+mn-ea"/>
              </a:rPr>
              <a:t>快 </a:t>
            </a:r>
            <a:r>
              <a:rPr lang="en-US" altLang="zh-CN" sz="2000" b="1">
                <a:solidFill>
                  <a:srgbClr val="C00000"/>
                </a:solidFill>
                <a:latin typeface="+mn-ea"/>
                <a:ea typeface="+mn-ea"/>
              </a:rPr>
              <a:t>10x</a:t>
            </a:r>
            <a:r>
              <a:rPr lang="en-US" altLang="zh-CN" sz="2000">
                <a:latin typeface="+mn-ea"/>
                <a:ea typeface="+mn-ea"/>
              </a:rPr>
              <a:t>+</a:t>
            </a: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>
                <a:latin typeface="+mn-ea"/>
                <a:ea typeface="+mn-ea"/>
              </a:rPr>
              <a:t>按线程数，线性 </a:t>
            </a:r>
            <a:r>
              <a:rPr lang="en-US" altLang="zh-CN" sz="2000">
                <a:latin typeface="+mn-ea"/>
                <a:ea typeface="+mn-ea"/>
              </a:rPr>
              <a:t>scale</a:t>
            </a:r>
            <a:endParaRPr lang="zh-CN" altLang="en-US" sz="2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378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C8530-FC9D-B451-6412-421B6C70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/>
              <a:t>多线程并行扫描</a:t>
            </a:r>
            <a:r>
              <a:rPr lang="zh-CN" altLang="en-US" sz="4400" b="0" i="0" u="none" strike="noStrike" kern="1200" spc="0" baseline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altLang="zh-CN" sz="4400" b="0" i="0" u="none" strike="noStrike" kern="1200" spc="0" baseline="0">
                <a:solidFill>
                  <a:sysClr val="windowText" lastClr="000000"/>
                </a:solidFill>
                <a:effectLst/>
              </a:rPr>
              <a:t>• </a:t>
            </a:r>
            <a:r>
              <a:rPr lang="zh-CN" altLang="en-US" sz="4400" b="0" i="0" u="none" strike="noStrike" kern="1200" spc="0" baseline="0">
                <a:solidFill>
                  <a:sysClr val="windowText" lastClr="000000"/>
                </a:solidFill>
                <a:effectLst/>
              </a:rPr>
              <a:t>耗时 </a:t>
            </a:r>
            <a:r>
              <a:rPr lang="en-US" altLang="zh-CN" sz="4400" b="0" i="0" u="none" strike="noStrike" kern="1200" spc="0" baseline="0">
                <a:solidFill>
                  <a:sysClr val="windowText" lastClr="000000"/>
                </a:solidFill>
                <a:effectLst/>
              </a:rPr>
              <a:t>• </a:t>
            </a:r>
            <a:r>
              <a:rPr lang="zh-CN" altLang="en-US" sz="4400" b="0" i="0" u="none" strike="noStrike" kern="1200" spc="0" baseline="0">
                <a:solidFill>
                  <a:sysClr val="windowText" lastClr="000000"/>
                </a:solidFill>
                <a:effectLst/>
              </a:rPr>
              <a:t>秒</a:t>
            </a:r>
            <a:br>
              <a:rPr lang="zh-CN" altLang="zh-CN" sz="4400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45DC-5758-26FF-76D1-CCF9EF24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0388"/>
            <a:ext cx="5681663" cy="4351338"/>
          </a:xfrm>
        </p:spPr>
        <p:txBody>
          <a:bodyPr/>
          <a:lstStyle/>
          <a:p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使用长时间运行的 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TPCC 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数据</a:t>
            </a:r>
            <a:endParaRPr lang="en-US" altLang="zh-CN">
              <a:solidFill>
                <a:srgbClr val="191B1F"/>
              </a:solidFill>
              <a:latin typeface="-apple-system"/>
            </a:endParaRPr>
          </a:p>
          <a:p>
            <a:pPr lvl="1"/>
            <a:r>
              <a:rPr lang="zh-CN" altLang="en-US">
                <a:solidFill>
                  <a:srgbClr val="191B1F"/>
                </a:solidFill>
                <a:latin typeface="-apple-system"/>
              </a:rPr>
              <a:t>将 </a:t>
            </a:r>
            <a:r>
              <a:rPr lang="en-US" altLang="zh-CN">
                <a:solidFill>
                  <a:srgbClr val="191B1F"/>
                </a:solidFill>
                <a:latin typeface="-apple-system"/>
              </a:rPr>
              <a:t>MyTopling </a:t>
            </a:r>
            <a:r>
              <a:rPr lang="zh-CN" altLang="en-US">
                <a:solidFill>
                  <a:srgbClr val="191B1F"/>
                </a:solidFill>
                <a:latin typeface="-apple-system"/>
              </a:rPr>
              <a:t>数据转入 </a:t>
            </a:r>
            <a:r>
              <a:rPr lang="en-US" altLang="zh-CN">
                <a:solidFill>
                  <a:srgbClr val="191B1F"/>
                </a:solidFill>
                <a:latin typeface="-apple-system"/>
              </a:rPr>
              <a:t>InnoDB</a:t>
            </a:r>
          </a:p>
          <a:p>
            <a:pPr lvl="1"/>
            <a:r>
              <a:rPr lang="zh-CN" altLang="en-US">
                <a:solidFill>
                  <a:srgbClr val="191B1F"/>
                </a:solidFill>
                <a:latin typeface="-apple-system"/>
              </a:rPr>
              <a:t>成功：</a:t>
            </a:r>
            <a:r>
              <a:rPr lang="en-US" altLang="zh-CN">
                <a:solidFill>
                  <a:srgbClr val="191B1F"/>
                </a:solidFill>
                <a:latin typeface="-apple-system"/>
              </a:rPr>
              <a:t>bmsql_history(471,235,271 </a:t>
            </a:r>
            <a:r>
              <a:rPr lang="zh-CN" altLang="en-US">
                <a:solidFill>
                  <a:srgbClr val="191B1F"/>
                </a:solidFill>
                <a:latin typeface="-apple-system"/>
              </a:rPr>
              <a:t>行</a:t>
            </a:r>
            <a:r>
              <a:rPr lang="en-US" altLang="zh-CN">
                <a:solidFill>
                  <a:srgbClr val="191B1F"/>
                </a:solidFill>
                <a:latin typeface="-apple-system"/>
              </a:rPr>
              <a:t>)</a:t>
            </a:r>
          </a:p>
          <a:p>
            <a:pPr lvl="1"/>
            <a:r>
              <a:rPr lang="zh-CN" altLang="en-US">
                <a:solidFill>
                  <a:srgbClr val="191B1F"/>
                </a:solidFill>
                <a:latin typeface="-apple-system"/>
              </a:rPr>
              <a:t>失败：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bmsql_order_line</a:t>
            </a:r>
            <a:b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</a:b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　　　</a:t>
            </a:r>
            <a:r>
              <a:rPr lang="en-US" altLang="zh-CN">
                <a:solidFill>
                  <a:srgbClr val="191B1F"/>
                </a:solidFill>
                <a:latin typeface="-apple-system"/>
              </a:rPr>
              <a:t>(5,418,105,614 </a:t>
            </a:r>
            <a:r>
              <a:rPr lang="zh-CN" altLang="en-US">
                <a:solidFill>
                  <a:srgbClr val="191B1F"/>
                </a:solidFill>
                <a:latin typeface="-apple-system"/>
              </a:rPr>
              <a:t>行</a:t>
            </a:r>
            <a:r>
              <a:rPr lang="en-US" altLang="zh-CN">
                <a:solidFill>
                  <a:srgbClr val="191B1F"/>
                </a:solidFill>
                <a:latin typeface="-apple-system"/>
              </a:rPr>
              <a:t>)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 </a:t>
            </a:r>
          </a:p>
          <a:p>
            <a:endParaRPr lang="en-US" altLang="zh-CN" sz="1400">
              <a:solidFill>
                <a:srgbClr val="191B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1400">
              <a:solidFill>
                <a:srgbClr val="191B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>
                <a:solidFill>
                  <a:srgbClr val="191B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count(*) from bmsql_history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25D9494-C1F1-E667-D256-888039566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731079"/>
              </p:ext>
            </p:extLst>
          </p:nvPr>
        </p:nvGraphicFramePr>
        <p:xfrm>
          <a:off x="6000750" y="1989773"/>
          <a:ext cx="5253038" cy="4106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CAB8058-E7E0-004A-50EF-1A58B4A2803E}"/>
              </a:ext>
            </a:extLst>
          </p:cNvPr>
          <p:cNvSpPr/>
          <p:nvPr/>
        </p:nvSpPr>
        <p:spPr>
          <a:xfrm>
            <a:off x="10501313" y="1452563"/>
            <a:ext cx="962025" cy="661987"/>
          </a:xfrm>
          <a:prstGeom prst="wedgeRoundRectCallout">
            <a:avLst>
              <a:gd name="adj1" fmla="val -37271"/>
              <a:gd name="adj2" fmla="val 14739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反而</a:t>
            </a:r>
            <a:br>
              <a:rPr lang="en-US" altLang="zh-CN"/>
            </a:br>
            <a:r>
              <a:rPr lang="zh-CN" altLang="en-US"/>
              <a:t>更慢了</a:t>
            </a:r>
          </a:p>
        </p:txBody>
      </p:sp>
    </p:spTree>
    <p:extLst>
      <p:ext uri="{BB962C8B-B14F-4D97-AF65-F5344CB8AC3E}">
        <p14:creationId xmlns:p14="http://schemas.microsoft.com/office/powerpoint/2010/main" val="101957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1A70CA-5A34-4769-90FA-DDED5FBB7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EC62AD-33CB-4B05-A711-5342CDBB5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Questions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2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3AC47-51DF-104E-0C87-D26F8D31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MyTopling 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EDEA1-E7E1-103B-5A74-6726A888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从用户视角，</a:t>
            </a:r>
            <a:r>
              <a:rPr lang="en-US" altLang="zh-CN"/>
              <a:t>MyTopling </a:t>
            </a:r>
            <a:r>
              <a:rPr lang="zh-CN" altLang="en-US"/>
              <a:t>就是 </a:t>
            </a:r>
            <a:r>
              <a:rPr lang="en-US" altLang="zh-CN"/>
              <a:t>MySQL</a:t>
            </a:r>
          </a:p>
          <a:p>
            <a:r>
              <a:rPr lang="en-US" altLang="zh-CN"/>
              <a:t>MyTopling </a:t>
            </a:r>
            <a:r>
              <a:rPr lang="zh-CN" altLang="en-US"/>
              <a:t>分叉自 </a:t>
            </a:r>
            <a:r>
              <a:rPr lang="en-US" altLang="zh-CN"/>
              <a:t>facebook </a:t>
            </a:r>
            <a:r>
              <a:rPr lang="zh-CN" altLang="en-US"/>
              <a:t>的 </a:t>
            </a:r>
            <a:r>
              <a:rPr lang="en-US" altLang="zh-CN"/>
              <a:t>MyRocks</a:t>
            </a:r>
          </a:p>
          <a:p>
            <a:pPr lvl="1"/>
            <a:r>
              <a:rPr lang="en-US" altLang="zh-CN"/>
              <a:t>MyRocks </a:t>
            </a:r>
            <a:r>
              <a:rPr lang="zh-CN" altLang="en-US"/>
              <a:t>分叉自 </a:t>
            </a:r>
            <a:r>
              <a:rPr lang="en-US" altLang="zh-CN"/>
              <a:t>MySQL</a:t>
            </a:r>
            <a:r>
              <a:rPr lang="zh-CN" altLang="en-US"/>
              <a:t>，增添了 </a:t>
            </a:r>
            <a:r>
              <a:rPr lang="en-US" altLang="zh-CN"/>
              <a:t>RocksDB </a:t>
            </a:r>
            <a:r>
              <a:rPr lang="zh-CN" altLang="en-US"/>
              <a:t>存储引擎</a:t>
            </a:r>
            <a:endParaRPr lang="en-US" altLang="zh-CN"/>
          </a:p>
          <a:p>
            <a:pPr lvl="1"/>
            <a:r>
              <a:rPr lang="zh-CN" altLang="en-US"/>
              <a:t>业界应用广泛，例如阿里云的 </a:t>
            </a:r>
            <a:r>
              <a:rPr lang="en-US" altLang="zh-CN"/>
              <a:t>PolarDB XEngine </a:t>
            </a:r>
            <a:r>
              <a:rPr lang="zh-CN" altLang="en-US"/>
              <a:t>就分叉自 </a:t>
            </a:r>
            <a:r>
              <a:rPr lang="en-US" altLang="zh-CN"/>
              <a:t>MyRocks</a:t>
            </a:r>
          </a:p>
          <a:p>
            <a:pPr lvl="1"/>
            <a:r>
              <a:rPr lang="zh-CN" altLang="en-US"/>
              <a:t>比 </a:t>
            </a:r>
            <a:r>
              <a:rPr lang="en-US" altLang="zh-CN"/>
              <a:t>InnoDB </a:t>
            </a:r>
            <a:r>
              <a:rPr lang="zh-CN" altLang="en-US"/>
              <a:t>随机写性能高，数据压缩率高，缺点是读性能差</a:t>
            </a:r>
            <a:endParaRPr lang="en-US" altLang="zh-CN"/>
          </a:p>
          <a:p>
            <a:r>
              <a:rPr lang="en-US" altLang="zh-CN"/>
              <a:t>MyTopling </a:t>
            </a:r>
            <a:r>
              <a:rPr lang="zh-CN" altLang="en-US"/>
              <a:t>将 </a:t>
            </a:r>
            <a:r>
              <a:rPr lang="en-US" altLang="zh-CN"/>
              <a:t>RocksDB </a:t>
            </a:r>
            <a:r>
              <a:rPr lang="zh-CN" altLang="en-US"/>
              <a:t>存储引擎替换为 </a:t>
            </a:r>
            <a:r>
              <a:rPr lang="en-US" altLang="zh-CN"/>
              <a:t>ToplingDB</a:t>
            </a:r>
          </a:p>
          <a:p>
            <a:pPr lvl="1"/>
            <a:r>
              <a:rPr lang="en-US" altLang="zh-CN"/>
              <a:t>MyTopling </a:t>
            </a:r>
            <a:r>
              <a:rPr lang="zh-CN" altLang="en-US"/>
              <a:t>与 </a:t>
            </a:r>
            <a:r>
              <a:rPr lang="en-US" altLang="zh-CN"/>
              <a:t>MyRocks </a:t>
            </a:r>
            <a:r>
              <a:rPr lang="zh-CN" altLang="en-US"/>
              <a:t>近乎 </a:t>
            </a:r>
            <a:r>
              <a:rPr lang="en-US" altLang="zh-CN"/>
              <a:t>100% </a:t>
            </a:r>
            <a:r>
              <a:rPr lang="zh-CN" altLang="en-US"/>
              <a:t>兼容</a:t>
            </a:r>
          </a:p>
          <a:p>
            <a:pPr lvl="1"/>
            <a:r>
              <a:rPr lang="en-US" altLang="zh-CN"/>
              <a:t>MyTopling </a:t>
            </a:r>
            <a:r>
              <a:rPr lang="zh-CN" altLang="en-US"/>
              <a:t>比 </a:t>
            </a:r>
            <a:r>
              <a:rPr lang="en-US" altLang="zh-CN"/>
              <a:t>MyRocks </a:t>
            </a:r>
            <a:r>
              <a:rPr lang="zh-CN" altLang="en-US"/>
              <a:t>实现了巨大的性能提升与成本降低</a:t>
            </a:r>
            <a:endParaRPr lang="en-US" altLang="zh-CN"/>
          </a:p>
          <a:p>
            <a:pPr lvl="1"/>
            <a:r>
              <a:rPr lang="en-US" altLang="zh-CN"/>
              <a:t>MyTopling </a:t>
            </a:r>
            <a:r>
              <a:rPr lang="zh-CN" altLang="en-US"/>
              <a:t>全面超越 </a:t>
            </a:r>
            <a:r>
              <a:rPr lang="en-US" altLang="zh-CN"/>
              <a:t>InnoDB</a:t>
            </a:r>
          </a:p>
        </p:txBody>
      </p:sp>
    </p:spTree>
    <p:extLst>
      <p:ext uri="{BB962C8B-B14F-4D97-AF65-F5344CB8AC3E}">
        <p14:creationId xmlns:p14="http://schemas.microsoft.com/office/powerpoint/2010/main" val="217232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D0CA7-26A7-4BE8-87AE-C2E8DD1F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MyTopling </a:t>
            </a:r>
            <a:r>
              <a:rPr lang="en-US" altLang="zh-CN">
                <a:sym typeface="Wingdings" panose="05000000000000000000" pitchFamily="2" charset="2"/>
              </a:rPr>
              <a:t> ToplingDB </a:t>
            </a:r>
            <a:r>
              <a:rPr lang="zh-CN" altLang="en-US"/>
              <a:t>数据编码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F5B9E-8CF3-4226-83A7-A5133937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67672"/>
            <a:ext cx="11020425" cy="34092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ToplingDB Key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编码为 </a:t>
            </a:r>
            <a:r>
              <a:rPr lang="en-US" altLang="zh-CN" dirty="0" err="1">
                <a:sym typeface="Wingdings" panose="05000000000000000000" pitchFamily="2" charset="2"/>
              </a:rPr>
              <a:t>memcmp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格式：性能更高、适应性更强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Wingdings" panose="05000000000000000000" pitchFamily="2" charset="2"/>
              </a:rPr>
              <a:t>不使用自定义比较器，使用字典序比较器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BytewiseComparator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ym typeface="Wingdings" panose="05000000000000000000" pitchFamily="2" charset="2"/>
              </a:rPr>
              <a:t>Topling CSPP &amp; SST</a:t>
            </a:r>
            <a:r>
              <a:rPr lang="en-US" altLang="zh-CN" sz="1800" dirty="0">
                <a:sym typeface="Wingdings" panose="05000000000000000000" pitchFamily="2" charset="2"/>
              </a:rPr>
              <a:t>  </a:t>
            </a:r>
            <a:r>
              <a:rPr lang="zh-CN" altLang="en-US" dirty="0">
                <a:sym typeface="Wingdings" panose="05000000000000000000" pitchFamily="2" charset="2"/>
              </a:rPr>
              <a:t>仅支持字典序比较器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索引 </a:t>
            </a:r>
            <a:r>
              <a:rPr lang="en-US" altLang="zh-CN" dirty="0"/>
              <a:t>ID </a:t>
            </a:r>
            <a:r>
              <a:rPr lang="en-US" altLang="zh-CN" dirty="0">
                <a:sym typeface="Wingdings" panose="05000000000000000000" pitchFamily="2" charset="2"/>
              </a:rPr>
              <a:t> 4 </a:t>
            </a:r>
            <a:r>
              <a:rPr lang="zh-CN" altLang="en-US" dirty="0">
                <a:sym typeface="Wingdings" panose="05000000000000000000" pitchFamily="2" charset="2"/>
              </a:rPr>
              <a:t>字节，编码为大端存储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BigEndian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以便 </a:t>
            </a:r>
            <a:r>
              <a:rPr lang="en-US" altLang="zh-CN" dirty="0" err="1">
                <a:sym typeface="Wingdings" panose="05000000000000000000" pitchFamily="2" charset="2"/>
              </a:rPr>
              <a:t>memcmp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每个二级索引，对每行</a:t>
            </a:r>
            <a:r>
              <a:rPr lang="zh-CN" altLang="en-US"/>
              <a:t>数据，相应一</a:t>
            </a:r>
            <a:r>
              <a:rPr lang="zh-CN" altLang="en-US" dirty="0"/>
              <a:t>个 </a:t>
            </a:r>
            <a:r>
              <a:rPr lang="en-US" altLang="zh-CN" dirty="0"/>
              <a:t>ToplingDB </a:t>
            </a:r>
            <a:r>
              <a:rPr lang="zh-CN" altLang="en-US" dirty="0"/>
              <a:t>的 </a:t>
            </a:r>
            <a:r>
              <a:rPr lang="en-US" altLang="zh-CN" dirty="0"/>
              <a:t>KV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其中 </a:t>
            </a:r>
            <a:r>
              <a:rPr lang="en-US" altLang="zh-CN" dirty="0"/>
              <a:t>Key </a:t>
            </a:r>
            <a:r>
              <a:rPr lang="zh-CN" altLang="en-US" dirty="0"/>
              <a:t>一般很小， </a:t>
            </a:r>
            <a:r>
              <a:rPr lang="en-US" altLang="zh-CN" dirty="0"/>
              <a:t>Value </a:t>
            </a:r>
            <a:r>
              <a:rPr lang="zh-CN" altLang="en-US" dirty="0"/>
              <a:t>一般为空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二级索引很多时，</a:t>
            </a:r>
            <a:r>
              <a:rPr lang="en-US" altLang="zh-CN" dirty="0"/>
              <a:t>SQL </a:t>
            </a:r>
            <a:r>
              <a:rPr lang="zh-CN" altLang="en-US" dirty="0"/>
              <a:t>写一条数据，对应到引擎就要写很多条数据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高负载写数据时，对 </a:t>
            </a:r>
            <a:r>
              <a:rPr lang="en-US" altLang="zh-CN" dirty="0"/>
              <a:t>WBWI </a:t>
            </a:r>
            <a:r>
              <a:rPr lang="zh-CN" altLang="en-US" dirty="0"/>
              <a:t>和 </a:t>
            </a:r>
            <a:r>
              <a:rPr lang="en-US" altLang="zh-CN" dirty="0"/>
              <a:t>MemTable </a:t>
            </a:r>
            <a:r>
              <a:rPr lang="zh-CN" altLang="en-US" dirty="0"/>
              <a:t>压力很大，</a:t>
            </a:r>
            <a:r>
              <a:rPr lang="en-US" altLang="zh-CN" dirty="0"/>
              <a:t>SkipList </a:t>
            </a:r>
            <a:r>
              <a:rPr lang="zh-CN" altLang="en-US" dirty="0"/>
              <a:t>就显出瓶颈了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676458FF-8A82-4F95-B31A-387A6305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7470"/>
            <a:ext cx="10793790" cy="141784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64D4A9-CBE7-413B-9267-AFF09833739E}"/>
              </a:ext>
            </a:extLst>
          </p:cNvPr>
          <p:cNvGraphicFramePr>
            <a:graphicFrameLocks noGrp="1"/>
          </p:cNvGraphicFramePr>
          <p:nvPr/>
        </p:nvGraphicFramePr>
        <p:xfrm>
          <a:off x="947770" y="1505208"/>
          <a:ext cx="6856889" cy="117536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27866">
                  <a:extLst>
                    <a:ext uri="{9D8B030D-6E8A-4147-A177-3AD203B41FA5}">
                      <a16:colId xmlns:a16="http://schemas.microsoft.com/office/drawing/2014/main" val="1341159716"/>
                    </a:ext>
                  </a:extLst>
                </a:gridCol>
                <a:gridCol w="865454">
                  <a:extLst>
                    <a:ext uri="{9D8B030D-6E8A-4147-A177-3AD203B41FA5}">
                      <a16:colId xmlns:a16="http://schemas.microsoft.com/office/drawing/2014/main" val="4081137221"/>
                    </a:ext>
                  </a:extLst>
                </a:gridCol>
                <a:gridCol w="932199">
                  <a:extLst>
                    <a:ext uri="{9D8B030D-6E8A-4147-A177-3AD203B41FA5}">
                      <a16:colId xmlns:a16="http://schemas.microsoft.com/office/drawing/2014/main" val="1768849341"/>
                    </a:ext>
                  </a:extLst>
                </a:gridCol>
                <a:gridCol w="680795">
                  <a:extLst>
                    <a:ext uri="{9D8B030D-6E8A-4147-A177-3AD203B41FA5}">
                      <a16:colId xmlns:a16="http://schemas.microsoft.com/office/drawing/2014/main" val="853051946"/>
                    </a:ext>
                  </a:extLst>
                </a:gridCol>
                <a:gridCol w="1508427">
                  <a:extLst>
                    <a:ext uri="{9D8B030D-6E8A-4147-A177-3AD203B41FA5}">
                      <a16:colId xmlns:a16="http://schemas.microsoft.com/office/drawing/2014/main" val="203263746"/>
                    </a:ext>
                  </a:extLst>
                </a:gridCol>
                <a:gridCol w="972245">
                  <a:extLst>
                    <a:ext uri="{9D8B030D-6E8A-4147-A177-3AD203B41FA5}">
                      <a16:colId xmlns:a16="http://schemas.microsoft.com/office/drawing/2014/main" val="3334427820"/>
                    </a:ext>
                  </a:extLst>
                </a:gridCol>
                <a:gridCol w="869903">
                  <a:extLst>
                    <a:ext uri="{9D8B030D-6E8A-4147-A177-3AD203B41FA5}">
                      <a16:colId xmlns:a16="http://schemas.microsoft.com/office/drawing/2014/main" val="2943325225"/>
                    </a:ext>
                  </a:extLst>
                </a:gridCol>
              </a:tblGrid>
              <a:tr h="275841"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fontAlgn="ctr"/>
                      <a:r>
                        <a:rPr lang="en-US" sz="1400" b="1" u="none" strike="noStrike">
                          <a:effectLst/>
                        </a:rPr>
                        <a:t>ToplingDB Key</a:t>
                      </a:r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400" b="1" u="none" strike="noStrike">
                          <a:effectLst/>
                        </a:rPr>
                        <a:t>ToplingDB Value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fontAlgn="ctr"/>
                      <a:r>
                        <a:rPr lang="en-US" sz="1400" b="1" u="none" strike="noStrike">
                          <a:effectLst/>
                        </a:rPr>
                        <a:t>MVCC </a:t>
                      </a:r>
                      <a:r>
                        <a:rPr lang="zh-CN" altLang="en-US" sz="1400" b="1" u="none" strike="noStrike">
                          <a:effectLst/>
                        </a:rPr>
                        <a:t>信息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72227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1400" b="1" u="none" strike="noStrike" dirty="0">
                          <a:effectLst/>
                        </a:rPr>
                        <a:t>主键索引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 dirty="0">
                          <a:effectLst/>
                        </a:rPr>
                        <a:t>索引 </a:t>
                      </a:r>
                      <a:r>
                        <a:rPr lang="en-US" sz="1400" b="1" u="none" strike="noStrike" dirty="0">
                          <a:effectLst/>
                        </a:rPr>
                        <a:t>ID0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 dirty="0">
                          <a:effectLst/>
                        </a:rPr>
                        <a:t>主键列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 dirty="0">
                          <a:effectLst/>
                        </a:rPr>
                        <a:t>其它列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400" b="1" u="none" strike="noStrike" dirty="0" err="1">
                          <a:effectLst/>
                        </a:rPr>
                        <a:t>SeqNum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400" b="1" u="none" strike="noStrike" err="1">
                          <a:effectLst/>
                        </a:rPr>
                        <a:t>OpType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47868"/>
                  </a:ext>
                </a:extLst>
              </a:tr>
              <a:tr h="72000">
                <a:tc gridSpan="7">
                  <a:txBody>
                    <a:bodyPr/>
                    <a:lstStyle/>
                    <a:p>
                      <a:pPr marL="72000" algn="l" fontAlgn="ctr"/>
                      <a:endParaRPr lang="zh-CN" altLang="en-US" sz="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/>
                      <a:endParaRPr lang="en-US" sz="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/>
                      <a:endParaRPr lang="zh-CN" altLang="en-US" sz="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/>
                      <a:endParaRPr lang="zh-CN" altLang="en-US" sz="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/>
                      <a:endParaRPr lang="zh-CN" altLang="en-US" sz="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/>
                      <a:endParaRPr lang="en-US" sz="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/>
                      <a:endParaRPr lang="en-US" sz="3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30207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1400" b="1" u="none" strike="noStrike" dirty="0">
                          <a:effectLst/>
                        </a:rPr>
                        <a:t>二级索引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 dirty="0">
                          <a:effectLst/>
                        </a:rPr>
                        <a:t>索引 </a:t>
                      </a:r>
                      <a:r>
                        <a:rPr lang="en-US" sz="1400" b="1" u="none" strike="noStrike" dirty="0">
                          <a:effectLst/>
                        </a:rPr>
                        <a:t>ID1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 dirty="0">
                          <a:effectLst/>
                        </a:rPr>
                        <a:t>次级键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1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 dirty="0">
                          <a:effectLst/>
                        </a:rPr>
                        <a:t>主键列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 dirty="0">
                          <a:effectLst/>
                        </a:rPr>
                        <a:t>空值</a:t>
                      </a:r>
                      <a:r>
                        <a:rPr lang="en-US" altLang="zh-CN" sz="1400" b="1" u="none" strike="noStrike" dirty="0">
                          <a:effectLst/>
                        </a:rPr>
                        <a:t>/bitmap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400" b="1" u="none" strike="noStrike" dirty="0" err="1">
                          <a:effectLst/>
                        </a:rPr>
                        <a:t>SeqNum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400" b="1" u="none" strike="noStrike" dirty="0" err="1">
                          <a:effectLst/>
                        </a:rPr>
                        <a:t>OpType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913459"/>
                  </a:ext>
                </a:extLst>
              </a:tr>
              <a:tr h="2758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1400" b="1" u="none" strike="noStrike">
                          <a:effectLst/>
                        </a:rPr>
                        <a:t>二级索引</a:t>
                      </a:r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>
                          <a:effectLst/>
                        </a:rPr>
                        <a:t>索引 </a:t>
                      </a:r>
                      <a:r>
                        <a:rPr lang="en-US" altLang="zh-CN" sz="1400" b="1" u="none" strike="noStrike">
                          <a:effectLst/>
                        </a:rPr>
                        <a:t>ID2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>
                          <a:effectLst/>
                        </a:rPr>
                        <a:t>次级键</a:t>
                      </a:r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u="none" strike="noStrike">
                          <a:effectLst/>
                        </a:rPr>
                        <a:t>主键列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空值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/bitmap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400" b="1" u="none" strike="noStrike" dirty="0" err="1">
                          <a:effectLst/>
                        </a:rPr>
                        <a:t>SeqNum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1400" b="1" u="none" strike="noStrike" dirty="0" err="1">
                          <a:effectLst/>
                        </a:rPr>
                        <a:t>OpType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175" marR="3175" marT="317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4123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7C2D0AF-2C55-4177-B21A-FC458791F966}"/>
              </a:ext>
            </a:extLst>
          </p:cNvPr>
          <p:cNvSpPr txBox="1"/>
          <p:nvPr/>
        </p:nvSpPr>
        <p:spPr>
          <a:xfrm>
            <a:off x="7955948" y="1406253"/>
            <a:ext cx="2382779" cy="123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SQL </a:t>
            </a:r>
            <a:r>
              <a:rPr lang="zh-CN" altLang="en-US" sz="3200" b="1" dirty="0">
                <a:solidFill>
                  <a:srgbClr val="C00000"/>
                </a:solidFill>
              </a:rPr>
              <a:t>写一行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00000"/>
                </a:solidFill>
              </a:rPr>
              <a:t>引擎写多行</a:t>
            </a:r>
          </a:p>
        </p:txBody>
      </p:sp>
    </p:spTree>
    <p:extLst>
      <p:ext uri="{BB962C8B-B14F-4D97-AF65-F5344CB8AC3E}">
        <p14:creationId xmlns:p14="http://schemas.microsoft.com/office/powerpoint/2010/main" val="329463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82C6F0D8-BD65-4BB9-9067-373FA962DD0A}"/>
              </a:ext>
            </a:extLst>
          </p:cNvPr>
          <p:cNvSpPr/>
          <p:nvPr/>
        </p:nvSpPr>
        <p:spPr>
          <a:xfrm>
            <a:off x="587302" y="1585720"/>
            <a:ext cx="10846010" cy="141901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10676AA-DB4E-42FD-80B4-ED637AA94D66}"/>
              </a:ext>
            </a:extLst>
          </p:cNvPr>
          <p:cNvSpPr/>
          <p:nvPr/>
        </p:nvSpPr>
        <p:spPr>
          <a:xfrm>
            <a:off x="1669089" y="2368109"/>
            <a:ext cx="1454883" cy="436606"/>
          </a:xfrm>
          <a:prstGeom prst="roundRect">
            <a:avLst/>
          </a:prstGeom>
          <a:solidFill>
            <a:srgbClr val="006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 </a:t>
            </a:r>
            <a:r>
              <a:rPr lang="zh-CN" altLang="en-US"/>
              <a:t>服务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5812448-BE5E-4C10-875D-C1B7F5259F2B}"/>
              </a:ext>
            </a:extLst>
          </p:cNvPr>
          <p:cNvSpPr/>
          <p:nvPr/>
        </p:nvSpPr>
        <p:spPr>
          <a:xfrm>
            <a:off x="3503743" y="2368109"/>
            <a:ext cx="1454883" cy="436606"/>
          </a:xfrm>
          <a:prstGeom prst="roundRect">
            <a:avLst/>
          </a:prstGeom>
          <a:solidFill>
            <a:srgbClr val="006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 </a:t>
            </a:r>
            <a:r>
              <a:rPr lang="zh-CN" altLang="en-US"/>
              <a:t>服务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9001828-882B-4800-923D-4122C1A22FD6}"/>
              </a:ext>
            </a:extLst>
          </p:cNvPr>
          <p:cNvSpPr/>
          <p:nvPr/>
        </p:nvSpPr>
        <p:spPr>
          <a:xfrm>
            <a:off x="5338397" y="2368109"/>
            <a:ext cx="1454883" cy="436606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 </a:t>
            </a:r>
            <a:r>
              <a:rPr lang="zh-CN" altLang="en-US"/>
              <a:t>服务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0E54755-F42B-451B-9F52-206447E2C800}"/>
              </a:ext>
            </a:extLst>
          </p:cNvPr>
          <p:cNvSpPr/>
          <p:nvPr/>
        </p:nvSpPr>
        <p:spPr>
          <a:xfrm>
            <a:off x="7173051" y="2368109"/>
            <a:ext cx="1454883" cy="436606"/>
          </a:xfrm>
          <a:prstGeom prst="roundRect">
            <a:avLst/>
          </a:prstGeom>
          <a:solidFill>
            <a:srgbClr val="006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 </a:t>
            </a:r>
            <a:r>
              <a:rPr lang="zh-CN" altLang="en-US"/>
              <a:t>服务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B207D1-679C-4B7F-B436-FC278ACF9F98}"/>
              </a:ext>
            </a:extLst>
          </p:cNvPr>
          <p:cNvSpPr/>
          <p:nvPr/>
        </p:nvSpPr>
        <p:spPr>
          <a:xfrm>
            <a:off x="9007705" y="2371347"/>
            <a:ext cx="1454883" cy="436606"/>
          </a:xfrm>
          <a:prstGeom prst="roundRect">
            <a:avLst/>
          </a:prstGeom>
          <a:solidFill>
            <a:srgbClr val="006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 </a:t>
            </a:r>
            <a:r>
              <a:rPr lang="zh-CN" altLang="en-US"/>
              <a:t>服务</a:t>
            </a:r>
          </a:p>
        </p:txBody>
      </p:sp>
      <p:sp>
        <p:nvSpPr>
          <p:cNvPr id="91" name="矩形: 圆角 10">
            <a:extLst>
              <a:ext uri="{FF2B5EF4-FFF2-40B4-BE49-F238E27FC236}">
                <a16:creationId xmlns:a16="http://schemas.microsoft.com/office/drawing/2014/main" id="{68601545-5565-44BE-ADEC-6C15C145CDAC}"/>
              </a:ext>
            </a:extLst>
          </p:cNvPr>
          <p:cNvSpPr/>
          <p:nvPr/>
        </p:nvSpPr>
        <p:spPr>
          <a:xfrm>
            <a:off x="587301" y="3443981"/>
            <a:ext cx="10846010" cy="57986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　弹性、分布式、共享存储系统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8CF104BD-EFDB-4941-9C24-650DBB6AC7F5}"/>
              </a:ext>
            </a:extLst>
          </p:cNvPr>
          <p:cNvSpPr/>
          <p:nvPr/>
        </p:nvSpPr>
        <p:spPr>
          <a:xfrm>
            <a:off x="5364245" y="1781336"/>
            <a:ext cx="2311559" cy="410528"/>
          </a:xfrm>
          <a:prstGeom prst="wedgeRoundRectCallout">
            <a:avLst>
              <a:gd name="adj1" fmla="val -25149"/>
              <a:gd name="adj2" fmla="val 92512"/>
              <a:gd name="adj3" fmla="val 16667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可写结点</a:t>
            </a:r>
            <a:r>
              <a:rPr lang="en-US" altLang="zh-CN"/>
              <a:t>(Leader)</a:t>
            </a:r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99D553D3-E6A3-4909-B16A-553B95A76E7B}"/>
              </a:ext>
            </a:extLst>
          </p:cNvPr>
          <p:cNvSpPr/>
          <p:nvPr/>
        </p:nvSpPr>
        <p:spPr>
          <a:xfrm>
            <a:off x="2006014" y="1781336"/>
            <a:ext cx="2410044" cy="410400"/>
          </a:xfrm>
          <a:prstGeom prst="wedgeRoundRectCallout">
            <a:avLst>
              <a:gd name="adj1" fmla="val -28919"/>
              <a:gd name="adj2" fmla="val 93460"/>
              <a:gd name="adj3" fmla="val 16667"/>
            </a:avLst>
          </a:prstGeom>
          <a:solidFill>
            <a:srgbClr val="006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只读结点</a:t>
            </a:r>
            <a:r>
              <a:rPr lang="en-US" altLang="zh-CN" dirty="0"/>
              <a:t>(Follower)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20CEAA6C-5C53-4CF4-9595-E617D2A390EB}"/>
              </a:ext>
            </a:extLst>
          </p:cNvPr>
          <p:cNvSpPr/>
          <p:nvPr/>
        </p:nvSpPr>
        <p:spPr>
          <a:xfrm>
            <a:off x="2122284" y="2908348"/>
            <a:ext cx="304125" cy="432000"/>
          </a:xfrm>
          <a:prstGeom prst="downArrow">
            <a:avLst/>
          </a:prstGeom>
          <a:solidFill>
            <a:srgbClr val="006AA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4A8E118E-2961-4A60-9FDC-E96D77DD4411}"/>
              </a:ext>
            </a:extLst>
          </p:cNvPr>
          <p:cNvSpPr/>
          <p:nvPr/>
        </p:nvSpPr>
        <p:spPr>
          <a:xfrm>
            <a:off x="3987484" y="2908348"/>
            <a:ext cx="304125" cy="432000"/>
          </a:xfrm>
          <a:prstGeom prst="downArrow">
            <a:avLst/>
          </a:prstGeom>
          <a:solidFill>
            <a:srgbClr val="006AA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E5A6D890-74E0-403B-A6FF-9C255A2B737E}"/>
              </a:ext>
            </a:extLst>
          </p:cNvPr>
          <p:cNvSpPr/>
          <p:nvPr/>
        </p:nvSpPr>
        <p:spPr>
          <a:xfrm>
            <a:off x="5852684" y="2908348"/>
            <a:ext cx="304125" cy="432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2BB6CE26-F684-4B16-B6D1-135F6D62690B}"/>
              </a:ext>
            </a:extLst>
          </p:cNvPr>
          <p:cNvSpPr/>
          <p:nvPr/>
        </p:nvSpPr>
        <p:spPr>
          <a:xfrm>
            <a:off x="7717884" y="2908348"/>
            <a:ext cx="304125" cy="432000"/>
          </a:xfrm>
          <a:prstGeom prst="downArrow">
            <a:avLst/>
          </a:prstGeom>
          <a:solidFill>
            <a:srgbClr val="006AA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7EC45ACF-5246-431C-ADCB-D37BC543777D}"/>
              </a:ext>
            </a:extLst>
          </p:cNvPr>
          <p:cNvSpPr/>
          <p:nvPr/>
        </p:nvSpPr>
        <p:spPr>
          <a:xfrm>
            <a:off x="9583083" y="2908348"/>
            <a:ext cx="304125" cy="432000"/>
          </a:xfrm>
          <a:prstGeom prst="downArrow">
            <a:avLst/>
          </a:prstGeom>
          <a:solidFill>
            <a:srgbClr val="006AA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D5B1B9D3-D5AC-4FD4-8ABA-8056880A07A3}"/>
              </a:ext>
            </a:extLst>
          </p:cNvPr>
          <p:cNvSpPr/>
          <p:nvPr/>
        </p:nvSpPr>
        <p:spPr>
          <a:xfrm>
            <a:off x="587301" y="4665489"/>
            <a:ext cx="10846010" cy="171947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8E82AAE-DFF5-40FC-8419-71BCABBE9D9B}"/>
              </a:ext>
            </a:extLst>
          </p:cNvPr>
          <p:cNvGrpSpPr/>
          <p:nvPr/>
        </p:nvGrpSpPr>
        <p:grpSpPr>
          <a:xfrm>
            <a:off x="1679613" y="4887464"/>
            <a:ext cx="9556304" cy="1269495"/>
            <a:chOff x="1254643" y="5007667"/>
            <a:chExt cx="9848754" cy="1269495"/>
          </a:xfrm>
          <a:solidFill>
            <a:srgbClr val="007A37"/>
          </a:solidFill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FE59D7A-F3BF-408B-9C06-31E12F766149}"/>
                </a:ext>
              </a:extLst>
            </p:cNvPr>
            <p:cNvSpPr txBox="1"/>
            <p:nvPr/>
          </p:nvSpPr>
          <p:spPr>
            <a:xfrm>
              <a:off x="4341144" y="5420531"/>
              <a:ext cx="39301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Compact Worker Cluster</a:t>
              </a:r>
              <a:endParaRPr lang="zh-CN" altLang="en-US" sz="2400" b="1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9978833-C966-4BB3-8470-9D2F87238510}"/>
                </a:ext>
              </a:extLst>
            </p:cNvPr>
            <p:cNvGrpSpPr/>
            <p:nvPr/>
          </p:nvGrpSpPr>
          <p:grpSpPr>
            <a:xfrm>
              <a:off x="1254643" y="5007667"/>
              <a:ext cx="9848754" cy="360000"/>
              <a:chOff x="1098275" y="4893366"/>
              <a:chExt cx="9848754" cy="360000"/>
            </a:xfrm>
            <a:grpFill/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DC35672E-7C3C-4D07-9E6F-599BB0375CCF}"/>
                  </a:ext>
                </a:extLst>
              </p:cNvPr>
              <p:cNvSpPr/>
              <p:nvPr/>
            </p:nvSpPr>
            <p:spPr>
              <a:xfrm>
                <a:off x="1098275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3BC771C3-89B6-4878-897D-63A563CB9BA3}"/>
                  </a:ext>
                </a:extLst>
              </p:cNvPr>
              <p:cNvSpPr/>
              <p:nvPr/>
            </p:nvSpPr>
            <p:spPr>
              <a:xfrm>
                <a:off x="2127781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8250AB29-F026-43F9-838E-CB194D899FEB}"/>
                  </a:ext>
                </a:extLst>
              </p:cNvPr>
              <p:cNvSpPr/>
              <p:nvPr/>
            </p:nvSpPr>
            <p:spPr>
              <a:xfrm>
                <a:off x="3157287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B2CD20D9-EB26-4009-B1B9-94829B369DA9}"/>
                  </a:ext>
                </a:extLst>
              </p:cNvPr>
              <p:cNvSpPr/>
              <p:nvPr/>
            </p:nvSpPr>
            <p:spPr>
              <a:xfrm>
                <a:off x="4186793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A2D2BB8C-83AB-4D5C-A807-9F947A54DFC9}"/>
                  </a:ext>
                </a:extLst>
              </p:cNvPr>
              <p:cNvSpPr/>
              <p:nvPr/>
            </p:nvSpPr>
            <p:spPr>
              <a:xfrm>
                <a:off x="5216299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D4C0F4EB-063D-480A-9B09-B291BA7E11BE}"/>
                  </a:ext>
                </a:extLst>
              </p:cNvPr>
              <p:cNvSpPr/>
              <p:nvPr/>
            </p:nvSpPr>
            <p:spPr>
              <a:xfrm>
                <a:off x="6245805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3BDBF114-DD3D-41A0-8355-E4DE5311B08C}"/>
                  </a:ext>
                </a:extLst>
              </p:cNvPr>
              <p:cNvSpPr/>
              <p:nvPr/>
            </p:nvSpPr>
            <p:spPr>
              <a:xfrm>
                <a:off x="7275311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4133EA33-ABF2-4C8C-8F55-3D227467C216}"/>
                  </a:ext>
                </a:extLst>
              </p:cNvPr>
              <p:cNvSpPr/>
              <p:nvPr/>
            </p:nvSpPr>
            <p:spPr>
              <a:xfrm>
                <a:off x="8304817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3AA323E8-F4AF-49FB-8844-C980C02056EE}"/>
                  </a:ext>
                </a:extLst>
              </p:cNvPr>
              <p:cNvSpPr/>
              <p:nvPr/>
            </p:nvSpPr>
            <p:spPr>
              <a:xfrm>
                <a:off x="9334323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199996E9-B922-4751-96C1-2EDBC6835A3B}"/>
                  </a:ext>
                </a:extLst>
              </p:cNvPr>
              <p:cNvSpPr/>
              <p:nvPr/>
            </p:nvSpPr>
            <p:spPr>
              <a:xfrm>
                <a:off x="10363829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D8880B4-5121-4819-9150-6F6456914612}"/>
                </a:ext>
              </a:extLst>
            </p:cNvPr>
            <p:cNvGrpSpPr/>
            <p:nvPr/>
          </p:nvGrpSpPr>
          <p:grpSpPr>
            <a:xfrm>
              <a:off x="1254643" y="5917162"/>
              <a:ext cx="9848754" cy="360000"/>
              <a:chOff x="1098275" y="4893366"/>
              <a:chExt cx="9848754" cy="360000"/>
            </a:xfrm>
            <a:grpFill/>
          </p:grpSpPr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758E148C-CCEC-4BC3-B49D-7D63192FC2E1}"/>
                  </a:ext>
                </a:extLst>
              </p:cNvPr>
              <p:cNvSpPr/>
              <p:nvPr/>
            </p:nvSpPr>
            <p:spPr>
              <a:xfrm>
                <a:off x="1098275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216ECA56-275B-49EE-8EDD-5E1DD055A1F1}"/>
                  </a:ext>
                </a:extLst>
              </p:cNvPr>
              <p:cNvSpPr/>
              <p:nvPr/>
            </p:nvSpPr>
            <p:spPr>
              <a:xfrm>
                <a:off x="2127781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76234257-C3B9-4B42-A102-3BC113E8E75E}"/>
                  </a:ext>
                </a:extLst>
              </p:cNvPr>
              <p:cNvSpPr/>
              <p:nvPr/>
            </p:nvSpPr>
            <p:spPr>
              <a:xfrm>
                <a:off x="3157287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E23592AA-C739-47F1-803C-7ED754F918C6}"/>
                  </a:ext>
                </a:extLst>
              </p:cNvPr>
              <p:cNvSpPr/>
              <p:nvPr/>
            </p:nvSpPr>
            <p:spPr>
              <a:xfrm>
                <a:off x="4186793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917F04E8-DE33-4B40-9F76-19C56D250141}"/>
                  </a:ext>
                </a:extLst>
              </p:cNvPr>
              <p:cNvSpPr/>
              <p:nvPr/>
            </p:nvSpPr>
            <p:spPr>
              <a:xfrm>
                <a:off x="5216299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ADBD7061-27E4-4430-846B-95EFD2733FB8}"/>
                  </a:ext>
                </a:extLst>
              </p:cNvPr>
              <p:cNvSpPr/>
              <p:nvPr/>
            </p:nvSpPr>
            <p:spPr>
              <a:xfrm>
                <a:off x="6245805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2B5E1ABD-C629-4039-BF8C-F94B8DFD971A}"/>
                  </a:ext>
                </a:extLst>
              </p:cNvPr>
              <p:cNvSpPr/>
              <p:nvPr/>
            </p:nvSpPr>
            <p:spPr>
              <a:xfrm>
                <a:off x="7275311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DF10E10E-CC41-467B-B209-E8C742B7CE52}"/>
                  </a:ext>
                </a:extLst>
              </p:cNvPr>
              <p:cNvSpPr/>
              <p:nvPr/>
            </p:nvSpPr>
            <p:spPr>
              <a:xfrm>
                <a:off x="8304817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2333BF9F-4A8A-4780-9F8D-F50814CF464D}"/>
                  </a:ext>
                </a:extLst>
              </p:cNvPr>
              <p:cNvSpPr/>
              <p:nvPr/>
            </p:nvSpPr>
            <p:spPr>
              <a:xfrm>
                <a:off x="9334323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10AD22BC-F513-4ADF-BF73-3A5DE58C41EF}"/>
                  </a:ext>
                </a:extLst>
              </p:cNvPr>
              <p:cNvSpPr/>
              <p:nvPr/>
            </p:nvSpPr>
            <p:spPr>
              <a:xfrm>
                <a:off x="10363829" y="4893366"/>
                <a:ext cx="583200" cy="3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15549AF3-D95F-409C-AD2D-53DF7F5146FA}"/>
                </a:ext>
              </a:extLst>
            </p:cNvPr>
            <p:cNvSpPr/>
            <p:nvPr/>
          </p:nvSpPr>
          <p:spPr>
            <a:xfrm>
              <a:off x="1254643" y="5462414"/>
              <a:ext cx="583200" cy="360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08C75A3A-79C6-41ED-85FF-44B3AF74E6F0}"/>
                </a:ext>
              </a:extLst>
            </p:cNvPr>
            <p:cNvSpPr/>
            <p:nvPr/>
          </p:nvSpPr>
          <p:spPr>
            <a:xfrm>
              <a:off x="2284149" y="5462414"/>
              <a:ext cx="583200" cy="360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05BAC72D-78C8-4DEF-A506-6D09791B7A5C}"/>
                </a:ext>
              </a:extLst>
            </p:cNvPr>
            <p:cNvSpPr/>
            <p:nvPr/>
          </p:nvSpPr>
          <p:spPr>
            <a:xfrm>
              <a:off x="3313655" y="5462414"/>
              <a:ext cx="583200" cy="360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A6CFEF2C-B328-4A7F-BE26-1332670857B0}"/>
                </a:ext>
              </a:extLst>
            </p:cNvPr>
            <p:cNvSpPr/>
            <p:nvPr/>
          </p:nvSpPr>
          <p:spPr>
            <a:xfrm>
              <a:off x="8461185" y="5462414"/>
              <a:ext cx="583200" cy="360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589625FF-05F1-4100-BF5A-3773E72AEC01}"/>
                </a:ext>
              </a:extLst>
            </p:cNvPr>
            <p:cNvSpPr/>
            <p:nvPr/>
          </p:nvSpPr>
          <p:spPr>
            <a:xfrm>
              <a:off x="9490691" y="5462414"/>
              <a:ext cx="583200" cy="360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D4CE576C-9946-4305-BC5D-47190334E27A}"/>
                </a:ext>
              </a:extLst>
            </p:cNvPr>
            <p:cNvSpPr/>
            <p:nvPr/>
          </p:nvSpPr>
          <p:spPr>
            <a:xfrm>
              <a:off x="10520197" y="5462414"/>
              <a:ext cx="583200" cy="360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5" name="箭头: 上 144">
            <a:extLst>
              <a:ext uri="{FF2B5EF4-FFF2-40B4-BE49-F238E27FC236}">
                <a16:creationId xmlns:a16="http://schemas.microsoft.com/office/drawing/2014/main" id="{F19BD707-0518-4677-8F57-622677C5CB29}"/>
              </a:ext>
            </a:extLst>
          </p:cNvPr>
          <p:cNvSpPr/>
          <p:nvPr/>
        </p:nvSpPr>
        <p:spPr>
          <a:xfrm>
            <a:off x="2120623" y="4124243"/>
            <a:ext cx="304125" cy="432000"/>
          </a:xfrm>
          <a:prstGeom prst="upArrow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箭头: 上 145">
            <a:extLst>
              <a:ext uri="{FF2B5EF4-FFF2-40B4-BE49-F238E27FC236}">
                <a16:creationId xmlns:a16="http://schemas.microsoft.com/office/drawing/2014/main" id="{DEBE638C-E76A-4320-8A35-D87B87535887}"/>
              </a:ext>
            </a:extLst>
          </p:cNvPr>
          <p:cNvSpPr/>
          <p:nvPr/>
        </p:nvSpPr>
        <p:spPr>
          <a:xfrm>
            <a:off x="3986238" y="4124243"/>
            <a:ext cx="304125" cy="432000"/>
          </a:xfrm>
          <a:prstGeom prst="upArrow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箭头: 上 146">
            <a:extLst>
              <a:ext uri="{FF2B5EF4-FFF2-40B4-BE49-F238E27FC236}">
                <a16:creationId xmlns:a16="http://schemas.microsoft.com/office/drawing/2014/main" id="{702207B2-B188-405B-A975-BB899864FDCC}"/>
              </a:ext>
            </a:extLst>
          </p:cNvPr>
          <p:cNvSpPr/>
          <p:nvPr/>
        </p:nvSpPr>
        <p:spPr>
          <a:xfrm>
            <a:off x="5851853" y="4124243"/>
            <a:ext cx="304125" cy="432000"/>
          </a:xfrm>
          <a:prstGeom prst="upArrow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箭头: 上 147">
            <a:extLst>
              <a:ext uri="{FF2B5EF4-FFF2-40B4-BE49-F238E27FC236}">
                <a16:creationId xmlns:a16="http://schemas.microsoft.com/office/drawing/2014/main" id="{690FED80-267B-4B5B-AF7F-4853F4EE466F}"/>
              </a:ext>
            </a:extLst>
          </p:cNvPr>
          <p:cNvSpPr/>
          <p:nvPr/>
        </p:nvSpPr>
        <p:spPr>
          <a:xfrm>
            <a:off x="7717468" y="4124243"/>
            <a:ext cx="304125" cy="432000"/>
          </a:xfrm>
          <a:prstGeom prst="upArrow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箭头: 上 148">
            <a:extLst>
              <a:ext uri="{FF2B5EF4-FFF2-40B4-BE49-F238E27FC236}">
                <a16:creationId xmlns:a16="http://schemas.microsoft.com/office/drawing/2014/main" id="{D9613816-4204-4196-8681-BF0B1E181D75}"/>
              </a:ext>
            </a:extLst>
          </p:cNvPr>
          <p:cNvSpPr/>
          <p:nvPr/>
        </p:nvSpPr>
        <p:spPr>
          <a:xfrm>
            <a:off x="9583083" y="4110118"/>
            <a:ext cx="304125" cy="432000"/>
          </a:xfrm>
          <a:prstGeom prst="upArrow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DA0EC8-59AE-4B82-8362-4ACAC942B116}"/>
              </a:ext>
            </a:extLst>
          </p:cNvPr>
          <p:cNvSpPr txBox="1"/>
          <p:nvPr/>
        </p:nvSpPr>
        <p:spPr>
          <a:xfrm>
            <a:off x="610582" y="1873499"/>
            <a:ext cx="1191290" cy="793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/>
              <a:t>前台计算</a:t>
            </a:r>
            <a:endParaRPr lang="en-US" altLang="zh-CN" sz="1600" b="1"/>
          </a:p>
          <a:p>
            <a:pPr>
              <a:lnSpc>
                <a:spcPct val="150000"/>
              </a:lnSpc>
            </a:pPr>
            <a:r>
              <a:rPr lang="zh-CN" altLang="en-US" sz="1600" b="1"/>
              <a:t>弹性伸缩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4DDF28D-C8DC-4CB7-9237-315CD5A635E4}"/>
              </a:ext>
            </a:extLst>
          </p:cNvPr>
          <p:cNvSpPr txBox="1"/>
          <p:nvPr/>
        </p:nvSpPr>
        <p:spPr>
          <a:xfrm>
            <a:off x="610582" y="3444716"/>
            <a:ext cx="1258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</a:rPr>
              <a:t>存储容量</a:t>
            </a:r>
            <a:endParaRPr lang="en-US" altLang="zh-CN" sz="1600" b="1">
              <a:solidFill>
                <a:schemeClr val="bg1"/>
              </a:solidFill>
            </a:endParaRPr>
          </a:p>
          <a:p>
            <a:r>
              <a:rPr lang="zh-CN" altLang="en-US" sz="1600" b="1">
                <a:solidFill>
                  <a:schemeClr val="bg1"/>
                </a:solidFill>
              </a:rPr>
              <a:t>弹性伸缩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4ABE735-42EF-4413-AF40-B808E50E89E1}"/>
              </a:ext>
            </a:extLst>
          </p:cNvPr>
          <p:cNvSpPr txBox="1"/>
          <p:nvPr/>
        </p:nvSpPr>
        <p:spPr>
          <a:xfrm>
            <a:off x="610582" y="5078420"/>
            <a:ext cx="1191290" cy="793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/>
              <a:t>后台计算</a:t>
            </a:r>
            <a:endParaRPr lang="en-US" altLang="zh-CN" sz="1600" b="1"/>
          </a:p>
          <a:p>
            <a:pPr>
              <a:lnSpc>
                <a:spcPct val="150000"/>
              </a:lnSpc>
            </a:pPr>
            <a:r>
              <a:rPr lang="zh-CN" altLang="en-US" sz="1600" b="1"/>
              <a:t>弹性伸缩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0BB231A-EB2D-4A3B-A156-3D73716C991C}"/>
              </a:ext>
            </a:extLst>
          </p:cNvPr>
          <p:cNvSpPr/>
          <p:nvPr/>
        </p:nvSpPr>
        <p:spPr>
          <a:xfrm>
            <a:off x="7795111" y="1764034"/>
            <a:ext cx="3094411" cy="410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MyTopling FrontEnd Cluster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438EBC9-8E5A-424E-9AA6-20E5880B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MyTopling </a:t>
            </a:r>
            <a:r>
              <a:rPr lang="zh-CN" altLang="en-US" sz="4400"/>
              <a:t>基于共享存储的多副本架构</a:t>
            </a:r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07CBD7-9BF4-401D-A0F8-85713817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MyTopling </a:t>
            </a:r>
            <a:r>
              <a:rPr lang="zh-CN" altLang="en-US" dirty="0"/>
              <a:t>基于共享</a:t>
            </a:r>
            <a:r>
              <a:rPr lang="zh-CN" altLang="en-US"/>
              <a:t>存储的数据同步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F53746-F563-4E2E-8603-82CC0D59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DDL </a:t>
            </a:r>
            <a:r>
              <a:rPr lang="zh-CN" altLang="en-US" dirty="0"/>
              <a:t>同步：走 </a:t>
            </a:r>
            <a:r>
              <a:rPr lang="en-US" altLang="zh-CN" dirty="0"/>
              <a:t>MySQL </a:t>
            </a:r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主从同步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主结点新增 </a:t>
            </a:r>
            <a:r>
              <a:rPr lang="en-US" altLang="zh-CN" dirty="0"/>
              <a:t>--</a:t>
            </a:r>
            <a:r>
              <a:rPr lang="en-US" altLang="zh-CN" dirty="0" err="1"/>
              <a:t>binlog</a:t>
            </a:r>
            <a:r>
              <a:rPr lang="en-US" altLang="zh-CN" dirty="0"/>
              <a:t>-</a:t>
            </a:r>
            <a:r>
              <a:rPr lang="en-US" altLang="zh-CN" dirty="0" err="1"/>
              <a:t>ddl</a:t>
            </a:r>
            <a:r>
              <a:rPr lang="en-US" altLang="zh-CN" dirty="0"/>
              <a:t>-only=ON/OFF </a:t>
            </a:r>
            <a:r>
              <a:rPr lang="zh-CN" altLang="en-US" dirty="0"/>
              <a:t>启动参数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仅保留 </a:t>
            </a:r>
            <a:r>
              <a:rPr lang="en-US" altLang="zh-CN" dirty="0"/>
              <a:t>DDL </a:t>
            </a:r>
            <a:r>
              <a:rPr lang="zh-CN" altLang="en-US" dirty="0"/>
              <a:t>的 </a:t>
            </a:r>
            <a:r>
              <a:rPr lang="en-US" altLang="zh-CN" dirty="0" err="1"/>
              <a:t>binlog</a:t>
            </a:r>
            <a:r>
              <a:rPr lang="en-US" altLang="zh-CN" dirty="0"/>
              <a:t> event</a:t>
            </a:r>
            <a:r>
              <a:rPr lang="zh-CN" altLang="en-US" dirty="0"/>
              <a:t>，丢弃其它 </a:t>
            </a:r>
            <a:r>
              <a:rPr lang="en-US" altLang="zh-CN" dirty="0" err="1"/>
              <a:t>binlog</a:t>
            </a:r>
            <a:r>
              <a:rPr lang="en-US" altLang="zh-CN" dirty="0"/>
              <a:t> event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DML </a:t>
            </a:r>
            <a:r>
              <a:rPr lang="zh-CN" altLang="en-US" dirty="0"/>
              <a:t>同步：走 </a:t>
            </a:r>
            <a:r>
              <a:rPr lang="en-US" altLang="zh-CN" dirty="0"/>
              <a:t>ToplingDB Secondary Instance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从库只需修改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任何使用 </a:t>
            </a:r>
            <a:r>
              <a:rPr lang="en-US" altLang="zh-CN" dirty="0"/>
              <a:t>ToplingDB 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上层 </a:t>
            </a:r>
            <a:r>
              <a:rPr lang="en-US" altLang="zh-CN" dirty="0"/>
              <a:t>DB </a:t>
            </a:r>
            <a:r>
              <a:rPr lang="zh-CN" altLang="en-US" dirty="0"/>
              <a:t>均可使用这种</a:t>
            </a:r>
            <a:br>
              <a:rPr lang="en-US" altLang="zh-CN" dirty="0"/>
            </a:br>
            <a:r>
              <a:rPr lang="zh-CN" altLang="en-US" dirty="0"/>
              <a:t>方式配置为从库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E5288A-6013-40BC-8EFE-153DD0E7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0" y="4030573"/>
            <a:ext cx="5402322" cy="20759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7D99CCF-490D-4767-B6AB-7390E8E65ED6}"/>
              </a:ext>
            </a:extLst>
          </p:cNvPr>
          <p:cNvSpPr/>
          <p:nvPr/>
        </p:nvSpPr>
        <p:spPr>
          <a:xfrm>
            <a:off x="6022428" y="4252185"/>
            <a:ext cx="4441371" cy="24774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E71BE1-80C8-42D1-909A-0D5F6E7F4AF7}"/>
              </a:ext>
            </a:extLst>
          </p:cNvPr>
          <p:cNvSpPr/>
          <p:nvPr/>
        </p:nvSpPr>
        <p:spPr>
          <a:xfrm>
            <a:off x="6022428" y="5848244"/>
            <a:ext cx="4441371" cy="24774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DA720-8C7E-4BBA-BE07-68F84BBC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auto_increment</a:t>
            </a:r>
            <a:r>
              <a:rPr lang="en-US" altLang="zh-CN" dirty="0"/>
              <a:t> </a:t>
            </a:r>
            <a:r>
              <a:rPr lang="zh-CN" altLang="en-US" dirty="0"/>
              <a:t>索引优化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CC96106-4E91-43EF-B36A-10DDBE01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</a:t>
            </a:r>
            <a:endParaRPr lang="en-US" altLang="zh-CN" dirty="0"/>
          </a:p>
          <a:p>
            <a:pPr lvl="1"/>
            <a:r>
              <a:rPr lang="en-US" altLang="zh-CN" dirty="0"/>
              <a:t>id </a:t>
            </a:r>
            <a:r>
              <a:rPr lang="zh-CN" altLang="en-US" dirty="0"/>
              <a:t>是连续的整数</a:t>
            </a:r>
            <a:endParaRPr lang="en-US" altLang="zh-CN" dirty="0"/>
          </a:p>
          <a:p>
            <a:pPr lvl="1"/>
            <a:r>
              <a:rPr lang="zh-CN" altLang="en-US" dirty="0"/>
              <a:t>有少数被删除的记录</a:t>
            </a:r>
            <a:endParaRPr lang="en-US" altLang="zh-CN" dirty="0"/>
          </a:p>
          <a:p>
            <a:r>
              <a:rPr lang="zh-CN" altLang="en-US" dirty="0"/>
              <a:t>优化：</a:t>
            </a:r>
            <a:r>
              <a:rPr lang="en-US" altLang="zh-CN" dirty="0"/>
              <a:t>Succinct </a:t>
            </a:r>
            <a:r>
              <a:rPr lang="zh-CN" altLang="en-US" dirty="0"/>
              <a:t>思想</a:t>
            </a:r>
            <a:endParaRPr lang="en-US" altLang="zh-CN" dirty="0"/>
          </a:p>
          <a:p>
            <a:pPr lvl="1"/>
            <a:r>
              <a:rPr lang="en-US" altLang="zh-CN" dirty="0"/>
              <a:t>Bitmap + </a:t>
            </a:r>
            <a:r>
              <a:rPr lang="en-US" altLang="zh-CN" dirty="0" err="1"/>
              <a:t>RankSelect</a:t>
            </a:r>
            <a:endParaRPr lang="en-US" altLang="zh-CN" dirty="0"/>
          </a:p>
          <a:p>
            <a:pPr lvl="1"/>
            <a:r>
              <a:rPr lang="en-US" altLang="zh-CN" dirty="0"/>
              <a:t>id </a:t>
            </a:r>
            <a:r>
              <a:rPr lang="zh-CN" altLang="en-US" dirty="0"/>
              <a:t>中无空洞时，连 </a:t>
            </a:r>
            <a:r>
              <a:rPr lang="en-US" altLang="zh-CN" dirty="0"/>
              <a:t>Bitmap </a:t>
            </a:r>
            <a:r>
              <a:rPr lang="zh-CN" altLang="en-US" dirty="0"/>
              <a:t>也省了，空间占用 </a:t>
            </a:r>
            <a:r>
              <a:rPr lang="en-US" altLang="zh-CN" dirty="0"/>
              <a:t>O(1)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C++ </a:t>
            </a:r>
            <a:r>
              <a:rPr lang="zh-CN" altLang="en-US" dirty="0"/>
              <a:t>模板，统一</a:t>
            </a:r>
            <a:r>
              <a:rPr lang="zh-CN" altLang="en-US" dirty="0">
                <a:solidFill>
                  <a:srgbClr val="C00000"/>
                </a:solidFill>
              </a:rPr>
              <a:t>有空洞 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Bitmap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无空洞</a:t>
            </a:r>
            <a:r>
              <a:rPr lang="zh-CN" altLang="en-US" dirty="0"/>
              <a:t>的场景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42911-68B1-471D-A1B0-9617C566ADEF}"/>
              </a:ext>
            </a:extLst>
          </p:cNvPr>
          <p:cNvSpPr txBox="1"/>
          <p:nvPr/>
        </p:nvSpPr>
        <p:spPr>
          <a:xfrm>
            <a:off x="4742169" y="2414757"/>
            <a:ext cx="7028168" cy="132343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create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table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user (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id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not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auto_increment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primary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key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height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float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not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null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-- more columns</a:t>
            </a:r>
            <a:endParaRPr lang="en-US" altLang="zh-CN" sz="2000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index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(height));</a:t>
            </a:r>
          </a:p>
        </p:txBody>
      </p:sp>
    </p:spTree>
    <p:extLst>
      <p:ext uri="{BB962C8B-B14F-4D97-AF65-F5344CB8AC3E}">
        <p14:creationId xmlns:p14="http://schemas.microsoft.com/office/powerpoint/2010/main" val="3765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97A27F73-8200-4241-8FFD-94967BC88B50}"/>
              </a:ext>
            </a:extLst>
          </p:cNvPr>
          <p:cNvSpPr/>
          <p:nvPr/>
        </p:nvSpPr>
        <p:spPr>
          <a:xfrm>
            <a:off x="6881448" y="1324708"/>
            <a:ext cx="4988168" cy="5375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6EA857-E581-4F41-9FE8-68FC89FD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8" y="441069"/>
            <a:ext cx="11603935" cy="708301"/>
          </a:xfrm>
        </p:spPr>
        <p:txBody>
          <a:bodyPr/>
          <a:lstStyle/>
          <a:p>
            <a:r>
              <a:rPr lang="en-US" altLang="zh-CN" dirty="0" err="1">
                <a:hlinkClick r:id="rId2"/>
              </a:rPr>
              <a:t>UintIndex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DBF016-8A67-425B-9AB7-B2DE91AE9BA1}"/>
              </a:ext>
            </a:extLst>
          </p:cNvPr>
          <p:cNvGraphicFramePr>
            <a:graphicFrameLocks noGrp="1"/>
          </p:cNvGraphicFramePr>
          <p:nvPr/>
        </p:nvGraphicFramePr>
        <p:xfrm>
          <a:off x="3224281" y="1975456"/>
          <a:ext cx="566394" cy="4308029"/>
        </p:xfrm>
        <a:graphic>
          <a:graphicData uri="http://schemas.openxmlformats.org/drawingml/2006/table">
            <a:tbl>
              <a:tblPr firstRow="1" bandRow="1"/>
              <a:tblGrid>
                <a:gridCol w="566394">
                  <a:extLst>
                    <a:ext uri="{9D8B030D-6E8A-4147-A177-3AD203B41FA5}">
                      <a16:colId xmlns:a16="http://schemas.microsoft.com/office/drawing/2014/main" val="2017377062"/>
                    </a:ext>
                  </a:extLst>
                </a:gridCol>
              </a:tblGrid>
              <a:tr h="391639">
                <a:tc>
                  <a:txBody>
                    <a:bodyPr/>
                    <a:lstStyle/>
                    <a:p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68412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r>
                        <a:rPr lang="en-US" altLang="zh-CN" dirty="0"/>
                        <a:t>133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1213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25002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r>
                        <a:rPr lang="en-US" altLang="zh-CN" dirty="0"/>
                        <a:t>139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56811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1691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3691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33410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491878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164408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92254"/>
                  </a:ext>
                </a:extLst>
              </a:tr>
              <a:tr h="391639">
                <a:tc>
                  <a:txBody>
                    <a:bodyPr/>
                    <a:lstStyle/>
                    <a:p>
                      <a:r>
                        <a:rPr lang="en-US" altLang="zh-CN" dirty="0"/>
                        <a:t>358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4977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52CA487-D35D-42E4-93F6-02C099C740B1}"/>
              </a:ext>
            </a:extLst>
          </p:cNvPr>
          <p:cNvGraphicFramePr>
            <a:graphicFrameLocks noGrp="1"/>
          </p:cNvGraphicFramePr>
          <p:nvPr/>
        </p:nvGraphicFramePr>
        <p:xfrm>
          <a:off x="5106428" y="1975456"/>
          <a:ext cx="909434" cy="4344480"/>
        </p:xfrm>
        <a:graphic>
          <a:graphicData uri="http://schemas.openxmlformats.org/drawingml/2006/table">
            <a:tbl>
              <a:tblPr firstRow="1" bandRow="1"/>
              <a:tblGrid>
                <a:gridCol w="621641">
                  <a:extLst>
                    <a:ext uri="{9D8B030D-6E8A-4147-A177-3AD203B41FA5}">
                      <a16:colId xmlns:a16="http://schemas.microsoft.com/office/drawing/2014/main" val="2310080824"/>
                    </a:ext>
                  </a:extLst>
                </a:gridCol>
                <a:gridCol w="287793">
                  <a:extLst>
                    <a:ext uri="{9D8B030D-6E8A-4147-A177-3AD203B41FA5}">
                      <a16:colId xmlns:a16="http://schemas.microsoft.com/office/drawing/2014/main" val="2017377062"/>
                    </a:ext>
                  </a:extLst>
                </a:gridCol>
              </a:tblGrid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036268412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4152211213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742125002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127756811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347571691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4282523691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846333410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69491878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1419164408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2093192254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4273649779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921316683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93556750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228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T="18000" marB="18000" anchor="ctr"/>
                </a:tc>
                <a:extLst>
                  <a:ext uri="{0D108BD9-81ED-4DB2-BD59-A6C34878D82A}">
                    <a16:rowId xmlns:a16="http://schemas.microsoft.com/office/drawing/2014/main" val="399360654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BF00650-33F0-44E8-A325-3CFF88768EBA}"/>
              </a:ext>
            </a:extLst>
          </p:cNvPr>
          <p:cNvSpPr/>
          <p:nvPr/>
        </p:nvSpPr>
        <p:spPr>
          <a:xfrm>
            <a:off x="561956" y="2024130"/>
            <a:ext cx="1826152" cy="376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MinKey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130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90F6DF9-EDF5-44A8-861A-1584EDE1D5E6}"/>
              </a:ext>
            </a:extLst>
          </p:cNvPr>
          <p:cNvGraphicFramePr>
            <a:graphicFrameLocks noGrp="1"/>
          </p:cNvGraphicFramePr>
          <p:nvPr/>
        </p:nvGraphicFramePr>
        <p:xfrm>
          <a:off x="4684018" y="1604251"/>
          <a:ext cx="2087218" cy="370840"/>
        </p:xfrm>
        <a:graphic>
          <a:graphicData uri="http://schemas.openxmlformats.org/drawingml/2006/table">
            <a:tbl>
              <a:tblPr firstRow="1" bandRow="1"/>
              <a:tblGrid>
                <a:gridCol w="1043609">
                  <a:extLst>
                    <a:ext uri="{9D8B030D-6E8A-4147-A177-3AD203B41FA5}">
                      <a16:colId xmlns:a16="http://schemas.microsoft.com/office/drawing/2014/main" val="326070069"/>
                    </a:ext>
                  </a:extLst>
                </a:gridCol>
                <a:gridCol w="1043609">
                  <a:extLst>
                    <a:ext uri="{9D8B030D-6E8A-4147-A177-3AD203B41FA5}">
                      <a16:colId xmlns:a16="http://schemas.microsoft.com/office/drawing/2014/main" val="265261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BitOrd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BitValue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76233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74C818-0311-4A30-ABD9-DAF1AD6EBAF5}"/>
              </a:ext>
            </a:extLst>
          </p:cNvPr>
          <p:cNvCxnSpPr>
            <a:cxnSpLocks/>
          </p:cNvCxnSpPr>
          <p:nvPr/>
        </p:nvCxnSpPr>
        <p:spPr>
          <a:xfrm flipV="1">
            <a:off x="3790675" y="2126974"/>
            <a:ext cx="1439996" cy="74543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6C1442B-B0A4-4B42-8837-07838C7FDD6E}"/>
              </a:ext>
            </a:extLst>
          </p:cNvPr>
          <p:cNvCxnSpPr>
            <a:cxnSpLocks/>
          </p:cNvCxnSpPr>
          <p:nvPr/>
        </p:nvCxnSpPr>
        <p:spPr>
          <a:xfrm>
            <a:off x="3790675" y="2592459"/>
            <a:ext cx="1433374" cy="463824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9F4AB2C-95FE-4DB9-A3D0-004D56481F24}"/>
              </a:ext>
            </a:extLst>
          </p:cNvPr>
          <p:cNvCxnSpPr>
            <a:cxnSpLocks/>
          </p:cNvCxnSpPr>
          <p:nvPr/>
        </p:nvCxnSpPr>
        <p:spPr>
          <a:xfrm>
            <a:off x="3787366" y="3003279"/>
            <a:ext cx="1411833" cy="689108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8AFF48-5F9E-4DF4-A087-5F04EA4FE6F0}"/>
              </a:ext>
            </a:extLst>
          </p:cNvPr>
          <p:cNvCxnSpPr>
            <a:cxnSpLocks/>
          </p:cNvCxnSpPr>
          <p:nvPr/>
        </p:nvCxnSpPr>
        <p:spPr>
          <a:xfrm>
            <a:off x="3790675" y="3339548"/>
            <a:ext cx="1408524" cy="1565413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47F190-5E6F-4FF1-BFD2-9BC62DF135B4}"/>
              </a:ext>
            </a:extLst>
          </p:cNvPr>
          <p:cNvCxnSpPr>
            <a:cxnSpLocks/>
          </p:cNvCxnSpPr>
          <p:nvPr/>
        </p:nvCxnSpPr>
        <p:spPr>
          <a:xfrm>
            <a:off x="3790675" y="6127474"/>
            <a:ext cx="1433374" cy="0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ECCA450-CCAF-4348-ADB3-B5C711DB9F5A}"/>
              </a:ext>
            </a:extLst>
          </p:cNvPr>
          <p:cNvGraphicFramePr>
            <a:graphicFrameLocks noGrp="1"/>
          </p:cNvGraphicFramePr>
          <p:nvPr/>
        </p:nvGraphicFramePr>
        <p:xfrm>
          <a:off x="7673029" y="1975456"/>
          <a:ext cx="1848557" cy="4344483"/>
        </p:xfrm>
        <a:graphic>
          <a:graphicData uri="http://schemas.openxmlformats.org/drawingml/2006/table">
            <a:tbl>
              <a:tblPr firstRow="1" bandRow="1"/>
              <a:tblGrid>
                <a:gridCol w="639355">
                  <a:extLst>
                    <a:ext uri="{9D8B030D-6E8A-4147-A177-3AD203B41FA5}">
                      <a16:colId xmlns:a16="http://schemas.microsoft.com/office/drawing/2014/main" val="2310080824"/>
                    </a:ext>
                  </a:extLst>
                </a:gridCol>
                <a:gridCol w="1209202">
                  <a:extLst>
                    <a:ext uri="{9D8B030D-6E8A-4147-A177-3AD203B41FA5}">
                      <a16:colId xmlns:a16="http://schemas.microsoft.com/office/drawing/2014/main" val="2017377062"/>
                    </a:ext>
                  </a:extLst>
                </a:gridCol>
              </a:tblGrid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Value0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68412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Value1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11213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Value2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25002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Value3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56811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71691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3691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33410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49779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16683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6750"/>
                  </a:ext>
                </a:extLst>
              </a:tr>
              <a:tr h="3949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107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Value107</a:t>
                      </a:r>
                      <a:endParaRPr lang="zh-CN" altLang="en-US" dirty="0"/>
                    </a:p>
                  </a:txBody>
                  <a:tcPr marT="18000" marB="18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06547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C6C59882-8FB9-45EB-A4FA-67E3D51F04F2}"/>
              </a:ext>
            </a:extLst>
          </p:cNvPr>
          <p:cNvGraphicFramePr>
            <a:graphicFrameLocks noGrp="1"/>
          </p:cNvGraphicFramePr>
          <p:nvPr/>
        </p:nvGraphicFramePr>
        <p:xfrm>
          <a:off x="6945937" y="1604251"/>
          <a:ext cx="2574236" cy="370840"/>
        </p:xfrm>
        <a:graphic>
          <a:graphicData uri="http://schemas.openxmlformats.org/drawingml/2006/table">
            <a:tbl>
              <a:tblPr firstRow="1" bandRow="1"/>
              <a:tblGrid>
                <a:gridCol w="1367256">
                  <a:extLst>
                    <a:ext uri="{9D8B030D-6E8A-4147-A177-3AD203B41FA5}">
                      <a16:colId xmlns:a16="http://schemas.microsoft.com/office/drawing/2014/main" val="326070069"/>
                    </a:ext>
                  </a:extLst>
                </a:gridCol>
                <a:gridCol w="1206980">
                  <a:extLst>
                    <a:ext uri="{9D8B030D-6E8A-4147-A177-3AD203B41FA5}">
                      <a16:colId xmlns:a16="http://schemas.microsoft.com/office/drawing/2014/main" val="265261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ValueOrd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ValueData</a:t>
                      </a:r>
                      <a:endParaRPr lang="zh-CN" alt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676233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E2D96FE-A353-4E71-AACD-642E07486437}"/>
              </a:ext>
            </a:extLst>
          </p:cNvPr>
          <p:cNvCxnSpPr>
            <a:cxnSpLocks/>
          </p:cNvCxnSpPr>
          <p:nvPr/>
        </p:nvCxnSpPr>
        <p:spPr>
          <a:xfrm flipV="1">
            <a:off x="6012196" y="2126974"/>
            <a:ext cx="1801247" cy="33510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1B46391-8144-473A-A3A8-719923B9F300}"/>
              </a:ext>
            </a:extLst>
          </p:cNvPr>
          <p:cNvCxnSpPr>
            <a:cxnSpLocks/>
          </p:cNvCxnSpPr>
          <p:nvPr/>
        </p:nvCxnSpPr>
        <p:spPr>
          <a:xfrm flipV="1">
            <a:off x="6006332" y="2575904"/>
            <a:ext cx="1766078" cy="463825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161F90FB-16AF-4BD9-BB12-39997DA4F029}"/>
              </a:ext>
            </a:extLst>
          </p:cNvPr>
          <p:cNvSpPr/>
          <p:nvPr/>
        </p:nvSpPr>
        <p:spPr>
          <a:xfrm>
            <a:off x="6863862" y="452266"/>
            <a:ext cx="4988168" cy="813645"/>
          </a:xfrm>
          <a:prstGeom prst="wedgeRoundRectCallout">
            <a:avLst>
              <a:gd name="adj1" fmla="val -32542"/>
              <a:gd name="adj2" fmla="val 102129"/>
              <a:gd name="adj3" fmla="val 16667"/>
            </a:avLst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ValueOrd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BitMap.rank1(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BitOrd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对话气泡: 圆角矩形 42">
            <a:extLst>
              <a:ext uri="{FF2B5EF4-FFF2-40B4-BE49-F238E27FC236}">
                <a16:creationId xmlns:a16="http://schemas.microsoft.com/office/drawing/2014/main" id="{D469E9CB-12F6-4C6C-A268-C681D410B115}"/>
              </a:ext>
            </a:extLst>
          </p:cNvPr>
          <p:cNvSpPr/>
          <p:nvPr/>
        </p:nvSpPr>
        <p:spPr>
          <a:xfrm>
            <a:off x="2628953" y="452266"/>
            <a:ext cx="3877376" cy="813645"/>
          </a:xfrm>
          <a:prstGeom prst="wedgeRoundRectCallout">
            <a:avLst>
              <a:gd name="adj1" fmla="val 17810"/>
              <a:gd name="adj2" fmla="val 99968"/>
              <a:gd name="adj3" fmla="val 16667"/>
            </a:avLst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BitOrd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CurKey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-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MinKey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0B0CD1-3377-40B1-A218-8361B9DEC608}"/>
              </a:ext>
            </a:extLst>
          </p:cNvPr>
          <p:cNvCxnSpPr>
            <a:cxnSpLocks/>
          </p:cNvCxnSpPr>
          <p:nvPr/>
        </p:nvCxnSpPr>
        <p:spPr>
          <a:xfrm flipV="1">
            <a:off x="6015862" y="3014737"/>
            <a:ext cx="1756548" cy="677651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6BA11CA-2960-4FA7-ADB3-F76E02A6BA63}"/>
              </a:ext>
            </a:extLst>
          </p:cNvPr>
          <p:cNvCxnSpPr>
            <a:cxnSpLocks/>
          </p:cNvCxnSpPr>
          <p:nvPr/>
        </p:nvCxnSpPr>
        <p:spPr>
          <a:xfrm flipV="1">
            <a:off x="6015860" y="3276600"/>
            <a:ext cx="1756550" cy="1623273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92AC369-0008-460B-BFE6-C7AFD38E1D99}"/>
              </a:ext>
            </a:extLst>
          </p:cNvPr>
          <p:cNvCxnSpPr>
            <a:cxnSpLocks/>
          </p:cNvCxnSpPr>
          <p:nvPr/>
        </p:nvCxnSpPr>
        <p:spPr>
          <a:xfrm flipV="1">
            <a:off x="6029777" y="6127474"/>
            <a:ext cx="1783666" cy="46887"/>
          </a:xfrm>
          <a:prstGeom prst="straightConnector1">
            <a:avLst/>
          </a:prstGeom>
          <a:ln w="25400">
            <a:solidFill>
              <a:srgbClr val="1F4E79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1913B054-AB82-461E-950F-C92BF8C52557}"/>
              </a:ext>
            </a:extLst>
          </p:cNvPr>
          <p:cNvSpPr/>
          <p:nvPr/>
        </p:nvSpPr>
        <p:spPr>
          <a:xfrm>
            <a:off x="2393970" y="2121112"/>
            <a:ext cx="730227" cy="4047387"/>
          </a:xfrm>
          <a:prstGeom prst="leftBrac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4ED3D8C-D0D1-4A4B-8A69-A74BE345166F}"/>
              </a:ext>
            </a:extLst>
          </p:cNvPr>
          <p:cNvSpPr txBox="1"/>
          <p:nvPr/>
        </p:nvSpPr>
        <p:spPr>
          <a:xfrm>
            <a:off x="660605" y="3557970"/>
            <a:ext cx="17953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108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 不同的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B81F2F-5AAA-45C7-ADAB-DC0BCDDC1FE2}"/>
              </a:ext>
            </a:extLst>
          </p:cNvPr>
          <p:cNvSpPr/>
          <p:nvPr/>
        </p:nvSpPr>
        <p:spPr>
          <a:xfrm>
            <a:off x="561956" y="5881013"/>
            <a:ext cx="1826152" cy="376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MaxKey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358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F31E445-7604-4628-B739-F2B742B3B31A}"/>
              </a:ext>
            </a:extLst>
          </p:cNvPr>
          <p:cNvSpPr/>
          <p:nvPr/>
        </p:nvSpPr>
        <p:spPr>
          <a:xfrm>
            <a:off x="2971051" y="1596254"/>
            <a:ext cx="1027928" cy="376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微软雅黑" panose="020B0503020204020204" pitchFamily="34" charset="-122"/>
                <a:cs typeface="+mn-cs"/>
              </a:rPr>
              <a:t>KeyData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8951F56-B201-432A-BA58-F630BDE1FED2}"/>
              </a:ext>
            </a:extLst>
          </p:cNvPr>
          <p:cNvSpPr/>
          <p:nvPr/>
        </p:nvSpPr>
        <p:spPr>
          <a:xfrm>
            <a:off x="4091349" y="5231675"/>
            <a:ext cx="3311769" cy="551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Bits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MaxKey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–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MinKey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+ 1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81A78358-E4BD-44C8-A86B-D12D4D05E7C9}"/>
              </a:ext>
            </a:extLst>
          </p:cNvPr>
          <p:cNvSpPr/>
          <p:nvPr/>
        </p:nvSpPr>
        <p:spPr>
          <a:xfrm>
            <a:off x="9620074" y="2041716"/>
            <a:ext cx="737264" cy="4144369"/>
          </a:xfrm>
          <a:prstGeom prst="rightBrac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1A0C38E-39FC-4B34-85F8-67E1E8FAF1A0}"/>
              </a:ext>
            </a:extLst>
          </p:cNvPr>
          <p:cNvSpPr txBox="1"/>
          <p:nvPr/>
        </p:nvSpPr>
        <p:spPr>
          <a:xfrm>
            <a:off x="10167973" y="3499338"/>
            <a:ext cx="137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108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9F9CC9D-723E-4002-A5DC-0B2A4B2CA073}"/>
              </a:ext>
            </a:extLst>
          </p:cNvPr>
          <p:cNvSpPr txBox="1"/>
          <p:nvPr/>
        </p:nvSpPr>
        <p:spPr>
          <a:xfrm>
            <a:off x="10091774" y="1301253"/>
            <a:ext cx="1379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不属于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32E9DA5-DF87-43BF-99AE-96FCB6F471E7}"/>
              </a:ext>
            </a:extLst>
          </p:cNvPr>
          <p:cNvSpPr txBox="1"/>
          <p:nvPr/>
        </p:nvSpPr>
        <p:spPr>
          <a:xfrm>
            <a:off x="10167971" y="4636454"/>
            <a:ext cx="1829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ValueOrd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82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8D623-6D2A-4B2E-ACE2-7DE63B0D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MultiGet</a:t>
            </a:r>
            <a:r>
              <a:rPr lang="zh-CN" altLang="en-US" dirty="0"/>
              <a:t>：基于协程</a:t>
            </a:r>
            <a:r>
              <a:rPr lang="en-US" altLang="zh-CN" dirty="0"/>
              <a:t>(Fiber)</a:t>
            </a:r>
            <a:r>
              <a:rPr lang="zh-CN" altLang="en-US" dirty="0"/>
              <a:t>的 </a:t>
            </a:r>
            <a:r>
              <a:rPr lang="en-US" altLang="zh-CN" dirty="0"/>
              <a:t>IO </a:t>
            </a:r>
            <a:r>
              <a:rPr lang="zh-CN" altLang="en-US" dirty="0"/>
              <a:t>并发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E186F2-CD02-4746-9198-8302573A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2529"/>
            <a:ext cx="10515600" cy="3624433"/>
          </a:xfrm>
        </p:spPr>
        <p:txBody>
          <a:bodyPr/>
          <a:lstStyle/>
          <a:p>
            <a:r>
              <a:rPr lang="en-US" altLang="zh-CN" dirty="0"/>
              <a:t>MyTopling </a:t>
            </a:r>
            <a:r>
              <a:rPr lang="zh-CN" altLang="en-US" dirty="0"/>
              <a:t>中 </a:t>
            </a:r>
            <a:r>
              <a:rPr lang="en-US" altLang="zh-CN"/>
              <a:t>MRR </a:t>
            </a:r>
            <a:r>
              <a:rPr lang="zh-CN" altLang="en-US"/>
              <a:t>使用了 </a:t>
            </a:r>
            <a:r>
              <a:rPr lang="en-US" altLang="zh-CN" dirty="0" err="1"/>
              <a:t>MultiGet</a:t>
            </a:r>
            <a:endParaRPr lang="en-US" altLang="zh-CN" dirty="0"/>
          </a:p>
          <a:p>
            <a:r>
              <a:rPr lang="zh-CN" altLang="en-US" dirty="0"/>
              <a:t>使用有栈协程，最小化代码修改，最大化代码复用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D1F37D-5616-4C09-9EF4-1DD1A2E51C8F}"/>
              </a:ext>
            </a:extLst>
          </p:cNvPr>
          <p:cNvSpPr/>
          <p:nvPr/>
        </p:nvSpPr>
        <p:spPr>
          <a:xfrm>
            <a:off x="966659" y="3927472"/>
            <a:ext cx="2068676" cy="4079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MultiGet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8001A4-100A-4544-B41A-8FE552545BFB}"/>
              </a:ext>
            </a:extLst>
          </p:cNvPr>
          <p:cNvSpPr/>
          <p:nvPr/>
        </p:nvSpPr>
        <p:spPr>
          <a:xfrm>
            <a:off x="966658" y="4336216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Get(Key1)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13430-6915-4859-8E5A-D9AB391F1B5F}"/>
              </a:ext>
            </a:extLst>
          </p:cNvPr>
          <p:cNvSpPr/>
          <p:nvPr/>
        </p:nvSpPr>
        <p:spPr>
          <a:xfrm>
            <a:off x="966658" y="4652764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Get(Key2)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695F38-C55B-47BD-86D0-19896ED68112}"/>
              </a:ext>
            </a:extLst>
          </p:cNvPr>
          <p:cNvSpPr/>
          <p:nvPr/>
        </p:nvSpPr>
        <p:spPr>
          <a:xfrm>
            <a:off x="965971" y="5285860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Get(Key..)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51B14-FF5B-4E71-9985-A0CB0B163A73}"/>
              </a:ext>
            </a:extLst>
          </p:cNvPr>
          <p:cNvSpPr/>
          <p:nvPr/>
        </p:nvSpPr>
        <p:spPr>
          <a:xfrm>
            <a:off x="965971" y="5602408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KeyN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1C7CF4-0ED6-43D6-8701-734B00ABC0ED}"/>
              </a:ext>
            </a:extLst>
          </p:cNvPr>
          <p:cNvSpPr/>
          <p:nvPr/>
        </p:nvSpPr>
        <p:spPr>
          <a:xfrm>
            <a:off x="966658" y="5918956"/>
            <a:ext cx="2068676" cy="407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35C57B-710F-4AE7-AB70-C555E2783D0F}"/>
              </a:ext>
            </a:extLst>
          </p:cNvPr>
          <p:cNvGrpSpPr/>
          <p:nvPr/>
        </p:nvGrpSpPr>
        <p:grpSpPr>
          <a:xfrm>
            <a:off x="2154164" y="4339849"/>
            <a:ext cx="717412" cy="1587344"/>
            <a:chOff x="4323748" y="3196920"/>
            <a:chExt cx="717412" cy="141891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DD4FEC0-51B9-4318-ACC7-A03B71273217}"/>
                </a:ext>
              </a:extLst>
            </p:cNvPr>
            <p:cNvSpPr txBox="1"/>
            <p:nvPr/>
          </p:nvSpPr>
          <p:spPr>
            <a:xfrm>
              <a:off x="4483921" y="3403205"/>
              <a:ext cx="389889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串行发起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IO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54DC0C4-E3EA-45C4-B561-6D128242D82F}"/>
                </a:ext>
              </a:extLst>
            </p:cNvPr>
            <p:cNvGrpSpPr/>
            <p:nvPr/>
          </p:nvGrpSpPr>
          <p:grpSpPr>
            <a:xfrm>
              <a:off x="4323748" y="3196920"/>
              <a:ext cx="717412" cy="1418918"/>
              <a:chOff x="4323748" y="3196920"/>
              <a:chExt cx="717412" cy="1418918"/>
            </a:xfrm>
          </p:grpSpPr>
          <p:sp>
            <p:nvSpPr>
              <p:cNvPr id="6" name="箭头: 手杖形 5">
                <a:extLst>
                  <a:ext uri="{FF2B5EF4-FFF2-40B4-BE49-F238E27FC236}">
                    <a16:creationId xmlns:a16="http://schemas.microsoft.com/office/drawing/2014/main" id="{31F1B870-4504-4BFB-83F3-E3393FBCAA30}"/>
                  </a:ext>
                </a:extLst>
              </p:cNvPr>
              <p:cNvSpPr/>
              <p:nvPr/>
            </p:nvSpPr>
            <p:spPr>
              <a:xfrm>
                <a:off x="4378937" y="3196920"/>
                <a:ext cx="662223" cy="799066"/>
              </a:xfrm>
              <a:prstGeom prst="uturnArrow">
                <a:avLst>
                  <a:gd name="adj1" fmla="val 14164"/>
                  <a:gd name="adj2" fmla="val 15248"/>
                  <a:gd name="adj3" fmla="val 18808"/>
                  <a:gd name="adj4" fmla="val 43750"/>
                  <a:gd name="adj5" fmla="val 76193"/>
                </a:avLst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箭头: 手杖形 17">
                <a:extLst>
                  <a:ext uri="{FF2B5EF4-FFF2-40B4-BE49-F238E27FC236}">
                    <a16:creationId xmlns:a16="http://schemas.microsoft.com/office/drawing/2014/main" id="{7559E308-7AC6-4988-9823-E6590A51E942}"/>
                  </a:ext>
                </a:extLst>
              </p:cNvPr>
              <p:cNvSpPr/>
              <p:nvPr/>
            </p:nvSpPr>
            <p:spPr>
              <a:xfrm rot="10800000">
                <a:off x="4323748" y="3816772"/>
                <a:ext cx="662223" cy="799066"/>
              </a:xfrm>
              <a:prstGeom prst="uturnArrow">
                <a:avLst>
                  <a:gd name="adj1" fmla="val 14164"/>
                  <a:gd name="adj2" fmla="val 15248"/>
                  <a:gd name="adj3" fmla="val 18808"/>
                  <a:gd name="adj4" fmla="val 43750"/>
                  <a:gd name="adj5" fmla="val 76193"/>
                </a:avLst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E106A19-B4B9-40DE-97A2-92086B039CB8}"/>
              </a:ext>
            </a:extLst>
          </p:cNvPr>
          <p:cNvSpPr/>
          <p:nvPr/>
        </p:nvSpPr>
        <p:spPr>
          <a:xfrm>
            <a:off x="965970" y="4969312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Get(Key3)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EE3C66-7B43-4B24-9286-97B84E6A34A8}"/>
              </a:ext>
            </a:extLst>
          </p:cNvPr>
          <p:cNvSpPr/>
          <p:nvPr/>
        </p:nvSpPr>
        <p:spPr>
          <a:xfrm>
            <a:off x="5768308" y="3927472"/>
            <a:ext cx="3855444" cy="4079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MultiGet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CC870F-41FF-4E08-9679-031636B76277}"/>
              </a:ext>
            </a:extLst>
          </p:cNvPr>
          <p:cNvSpPr/>
          <p:nvPr/>
        </p:nvSpPr>
        <p:spPr>
          <a:xfrm>
            <a:off x="5768307" y="4336216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Get(Key1)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B58E2F-03DC-4A06-925F-283254CA7E25}"/>
              </a:ext>
            </a:extLst>
          </p:cNvPr>
          <p:cNvSpPr/>
          <p:nvPr/>
        </p:nvSpPr>
        <p:spPr>
          <a:xfrm>
            <a:off x="5768307" y="4652764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Get(Key2)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114FAA-6F0C-49D6-B8A5-1DC06B8CF0D1}"/>
              </a:ext>
            </a:extLst>
          </p:cNvPr>
          <p:cNvSpPr/>
          <p:nvPr/>
        </p:nvSpPr>
        <p:spPr>
          <a:xfrm>
            <a:off x="5769670" y="5285860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Get(Key..)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5FCF66-1149-42EA-A347-E7616FE6035B}"/>
              </a:ext>
            </a:extLst>
          </p:cNvPr>
          <p:cNvSpPr/>
          <p:nvPr/>
        </p:nvSpPr>
        <p:spPr>
          <a:xfrm>
            <a:off x="5769670" y="5602408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KeyN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2986289-73F7-4F55-BC30-7EF85F07A382}"/>
              </a:ext>
            </a:extLst>
          </p:cNvPr>
          <p:cNvSpPr/>
          <p:nvPr/>
        </p:nvSpPr>
        <p:spPr>
          <a:xfrm>
            <a:off x="5768307" y="5918956"/>
            <a:ext cx="3855444" cy="4079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io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/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posix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C852AB-11ED-4898-B138-6BB0A4A22F5E}"/>
              </a:ext>
            </a:extLst>
          </p:cNvPr>
          <p:cNvSpPr/>
          <p:nvPr/>
        </p:nvSpPr>
        <p:spPr>
          <a:xfrm>
            <a:off x="5769669" y="4969312"/>
            <a:ext cx="102306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Get(Key3)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31375A-EB3B-40F4-B076-BE6474F10B8D}"/>
              </a:ext>
            </a:extLst>
          </p:cNvPr>
          <p:cNvSpPr/>
          <p:nvPr/>
        </p:nvSpPr>
        <p:spPr>
          <a:xfrm>
            <a:off x="8552890" y="4338305"/>
            <a:ext cx="1070853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submit(io1)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8171FAF-650E-454C-9E89-300D5E4EF2FC}"/>
              </a:ext>
            </a:extLst>
          </p:cNvPr>
          <p:cNvSpPr/>
          <p:nvPr/>
        </p:nvSpPr>
        <p:spPr>
          <a:xfrm>
            <a:off x="8552890" y="4654853"/>
            <a:ext cx="1070853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submit(io2)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554BD6-BE3F-4F3B-ADBC-43AC3977D61B}"/>
              </a:ext>
            </a:extLst>
          </p:cNvPr>
          <p:cNvSpPr/>
          <p:nvPr/>
        </p:nvSpPr>
        <p:spPr>
          <a:xfrm>
            <a:off x="8554253" y="5287949"/>
            <a:ext cx="106880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submit(io..)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E75652-9AA6-43F9-A155-31B42FBD1BF7}"/>
              </a:ext>
            </a:extLst>
          </p:cNvPr>
          <p:cNvSpPr/>
          <p:nvPr/>
        </p:nvSpPr>
        <p:spPr>
          <a:xfrm>
            <a:off x="8554253" y="5604497"/>
            <a:ext cx="106880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submit(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ioN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745755-0815-4D9D-9610-00AB66582602}"/>
              </a:ext>
            </a:extLst>
          </p:cNvPr>
          <p:cNvSpPr/>
          <p:nvPr/>
        </p:nvSpPr>
        <p:spPr>
          <a:xfrm>
            <a:off x="8554252" y="4971401"/>
            <a:ext cx="1068801" cy="315799"/>
          </a:xfrm>
          <a:prstGeom prst="rect">
            <a:avLst/>
          </a:prstGeom>
          <a:solidFill>
            <a:srgbClr val="1F4E7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submit(io3)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E8FD69F-9FA2-49AD-B4F1-1299A30D15AC}"/>
              </a:ext>
            </a:extLst>
          </p:cNvPr>
          <p:cNvGrpSpPr/>
          <p:nvPr/>
        </p:nvGrpSpPr>
        <p:grpSpPr>
          <a:xfrm>
            <a:off x="8200897" y="4444479"/>
            <a:ext cx="254845" cy="1365465"/>
            <a:chOff x="6854778" y="3156948"/>
            <a:chExt cx="426182" cy="1365465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0ABD53EA-550B-4247-97C1-3596D3A6C4E8}"/>
                </a:ext>
              </a:extLst>
            </p:cNvPr>
            <p:cNvSpPr/>
            <p:nvPr/>
          </p:nvSpPr>
          <p:spPr>
            <a:xfrm>
              <a:off x="6856564" y="3156948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6762A203-5B73-4316-AC54-A6870FAEDED2}"/>
                </a:ext>
              </a:extLst>
            </p:cNvPr>
            <p:cNvSpPr/>
            <p:nvPr/>
          </p:nvSpPr>
          <p:spPr>
            <a:xfrm>
              <a:off x="6856564" y="3473496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F88F7137-E267-48DB-A8B2-3951D52B20E2}"/>
                </a:ext>
              </a:extLst>
            </p:cNvPr>
            <p:cNvSpPr/>
            <p:nvPr/>
          </p:nvSpPr>
          <p:spPr>
            <a:xfrm>
              <a:off x="6856564" y="3790044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3EB32CDF-895C-428B-B162-5D09416C6634}"/>
                </a:ext>
              </a:extLst>
            </p:cNvPr>
            <p:cNvSpPr/>
            <p:nvPr/>
          </p:nvSpPr>
          <p:spPr>
            <a:xfrm>
              <a:off x="6856564" y="4106592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CBD83A9A-5E4A-4335-8EF8-E6256006B9F5}"/>
                </a:ext>
              </a:extLst>
            </p:cNvPr>
            <p:cNvSpPr/>
            <p:nvPr/>
          </p:nvSpPr>
          <p:spPr>
            <a:xfrm>
              <a:off x="6854778" y="4423141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B2EC058-3E9B-412F-97CD-B4A3CA6493F1}"/>
              </a:ext>
            </a:extLst>
          </p:cNvPr>
          <p:cNvGrpSpPr/>
          <p:nvPr/>
        </p:nvGrpSpPr>
        <p:grpSpPr>
          <a:xfrm>
            <a:off x="7296327" y="4335467"/>
            <a:ext cx="779018" cy="1581991"/>
            <a:chOff x="5883191" y="3048685"/>
            <a:chExt cx="1070853" cy="1581991"/>
          </a:xfrm>
          <a:solidFill>
            <a:srgbClr val="1F4E79"/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8C6EAB7-F800-4F40-A821-0014B6EAC2DE}"/>
                </a:ext>
              </a:extLst>
            </p:cNvPr>
            <p:cNvSpPr/>
            <p:nvPr/>
          </p:nvSpPr>
          <p:spPr>
            <a:xfrm>
              <a:off x="5883191" y="3048685"/>
              <a:ext cx="1070853" cy="315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Fiber1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975791D-66E9-4253-BD58-9B74DB953A7A}"/>
                </a:ext>
              </a:extLst>
            </p:cNvPr>
            <p:cNvSpPr/>
            <p:nvPr/>
          </p:nvSpPr>
          <p:spPr>
            <a:xfrm>
              <a:off x="5883191" y="3365233"/>
              <a:ext cx="1070853" cy="315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Fiber2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D052FA7-76F6-445B-9C89-A1CF01920812}"/>
                </a:ext>
              </a:extLst>
            </p:cNvPr>
            <p:cNvSpPr/>
            <p:nvPr/>
          </p:nvSpPr>
          <p:spPr>
            <a:xfrm>
              <a:off x="5884554" y="3998329"/>
              <a:ext cx="1068801" cy="315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Fiber..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7E26FB-F264-4F0A-AF06-25210146BD5A}"/>
                </a:ext>
              </a:extLst>
            </p:cNvPr>
            <p:cNvSpPr/>
            <p:nvPr/>
          </p:nvSpPr>
          <p:spPr>
            <a:xfrm>
              <a:off x="5884554" y="4314877"/>
              <a:ext cx="1068801" cy="315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FiberN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7AAB5AC-AC87-4560-855A-70D23F50DFBA}"/>
                </a:ext>
              </a:extLst>
            </p:cNvPr>
            <p:cNvSpPr/>
            <p:nvPr/>
          </p:nvSpPr>
          <p:spPr>
            <a:xfrm>
              <a:off x="5884553" y="3681781"/>
              <a:ext cx="1068801" cy="315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Fiber3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0B11815-01E0-460C-ABB6-E7F8B2C808AE}"/>
              </a:ext>
            </a:extLst>
          </p:cNvPr>
          <p:cNvGrpSpPr/>
          <p:nvPr/>
        </p:nvGrpSpPr>
        <p:grpSpPr>
          <a:xfrm>
            <a:off x="6907782" y="4444479"/>
            <a:ext cx="246942" cy="1365465"/>
            <a:chOff x="6854778" y="3156948"/>
            <a:chExt cx="426182" cy="1365465"/>
          </a:xfrm>
        </p:grpSpPr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CF047A96-A08C-4698-AE34-786BB2D65EF1}"/>
                </a:ext>
              </a:extLst>
            </p:cNvPr>
            <p:cNvSpPr/>
            <p:nvPr/>
          </p:nvSpPr>
          <p:spPr>
            <a:xfrm>
              <a:off x="6856564" y="3156948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3C7B6ADC-86A7-46DA-B084-E0F886B23512}"/>
                </a:ext>
              </a:extLst>
            </p:cNvPr>
            <p:cNvSpPr/>
            <p:nvPr/>
          </p:nvSpPr>
          <p:spPr>
            <a:xfrm>
              <a:off x="6856564" y="3473496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箭头: 右 53">
              <a:extLst>
                <a:ext uri="{FF2B5EF4-FFF2-40B4-BE49-F238E27FC236}">
                  <a16:creationId xmlns:a16="http://schemas.microsoft.com/office/drawing/2014/main" id="{F0B2FBD3-950A-48DA-996C-F77DE3F7601E}"/>
                </a:ext>
              </a:extLst>
            </p:cNvPr>
            <p:cNvSpPr/>
            <p:nvPr/>
          </p:nvSpPr>
          <p:spPr>
            <a:xfrm>
              <a:off x="6856564" y="3790044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" name="箭头: 右 54">
              <a:extLst>
                <a:ext uri="{FF2B5EF4-FFF2-40B4-BE49-F238E27FC236}">
                  <a16:creationId xmlns:a16="http://schemas.microsoft.com/office/drawing/2014/main" id="{D0E182D4-B0F1-43F1-9535-22690805437E}"/>
                </a:ext>
              </a:extLst>
            </p:cNvPr>
            <p:cNvSpPr/>
            <p:nvPr/>
          </p:nvSpPr>
          <p:spPr>
            <a:xfrm>
              <a:off x="6856564" y="4106592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箭头: 右 55">
              <a:extLst>
                <a:ext uri="{FF2B5EF4-FFF2-40B4-BE49-F238E27FC236}">
                  <a16:creationId xmlns:a16="http://schemas.microsoft.com/office/drawing/2014/main" id="{39B3BA8F-B2B4-4EA6-B208-847A70260C0D}"/>
                </a:ext>
              </a:extLst>
            </p:cNvPr>
            <p:cNvSpPr/>
            <p:nvPr/>
          </p:nvSpPr>
          <p:spPr>
            <a:xfrm>
              <a:off x="6854778" y="4423141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48D9EB7-EA14-4EF0-A491-5CC9E97E2DBF}"/>
              </a:ext>
            </a:extLst>
          </p:cNvPr>
          <p:cNvGrpSpPr/>
          <p:nvPr/>
        </p:nvGrpSpPr>
        <p:grpSpPr>
          <a:xfrm>
            <a:off x="9675009" y="4444479"/>
            <a:ext cx="307620" cy="1365465"/>
            <a:chOff x="6854778" y="3156948"/>
            <a:chExt cx="426182" cy="1365465"/>
          </a:xfrm>
        </p:grpSpPr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A3EE8E79-E407-45EE-8111-403C449D641A}"/>
                </a:ext>
              </a:extLst>
            </p:cNvPr>
            <p:cNvSpPr/>
            <p:nvPr/>
          </p:nvSpPr>
          <p:spPr>
            <a:xfrm>
              <a:off x="6856564" y="3156948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箭头: 右 59">
              <a:extLst>
                <a:ext uri="{FF2B5EF4-FFF2-40B4-BE49-F238E27FC236}">
                  <a16:creationId xmlns:a16="http://schemas.microsoft.com/office/drawing/2014/main" id="{AE398C25-6985-46D1-89C7-E565C084C49E}"/>
                </a:ext>
              </a:extLst>
            </p:cNvPr>
            <p:cNvSpPr/>
            <p:nvPr/>
          </p:nvSpPr>
          <p:spPr>
            <a:xfrm>
              <a:off x="6856564" y="3473496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箭头: 右 60">
              <a:extLst>
                <a:ext uri="{FF2B5EF4-FFF2-40B4-BE49-F238E27FC236}">
                  <a16:creationId xmlns:a16="http://schemas.microsoft.com/office/drawing/2014/main" id="{C680EEBF-867A-4059-A4C1-1B5CDC7DABF5}"/>
                </a:ext>
              </a:extLst>
            </p:cNvPr>
            <p:cNvSpPr/>
            <p:nvPr/>
          </p:nvSpPr>
          <p:spPr>
            <a:xfrm>
              <a:off x="6856564" y="3790044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E8197709-BDB3-4D0D-A44E-E5581BBBDC5C}"/>
                </a:ext>
              </a:extLst>
            </p:cNvPr>
            <p:cNvSpPr/>
            <p:nvPr/>
          </p:nvSpPr>
          <p:spPr>
            <a:xfrm>
              <a:off x="6856564" y="4106592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AA8FDEC7-7234-4AD9-8B4A-353D8F6DE708}"/>
                </a:ext>
              </a:extLst>
            </p:cNvPr>
            <p:cNvSpPr/>
            <p:nvPr/>
          </p:nvSpPr>
          <p:spPr>
            <a:xfrm>
              <a:off x="6854778" y="4423141"/>
              <a:ext cx="424396" cy="99272"/>
            </a:xfrm>
            <a:prstGeom prst="rightArrow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5" name="箭头: 圆角右 64">
            <a:extLst>
              <a:ext uri="{FF2B5EF4-FFF2-40B4-BE49-F238E27FC236}">
                <a16:creationId xmlns:a16="http://schemas.microsoft.com/office/drawing/2014/main" id="{AD5FC7DF-3DA6-4013-A625-EC7266EBA569}"/>
              </a:ext>
            </a:extLst>
          </p:cNvPr>
          <p:cNvSpPr/>
          <p:nvPr/>
        </p:nvSpPr>
        <p:spPr>
          <a:xfrm rot="10800000">
            <a:off x="9630288" y="4444478"/>
            <a:ext cx="409660" cy="1709264"/>
          </a:xfrm>
          <a:prstGeom prst="bentArrow">
            <a:avLst>
              <a:gd name="adj1" fmla="val 11597"/>
              <a:gd name="adj2" fmla="val 12395"/>
              <a:gd name="adj3" fmla="val 20213"/>
              <a:gd name="adj4" fmla="val 3321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CD894137-77C6-4C34-984B-1853D16EEC33}"/>
              </a:ext>
            </a:extLst>
          </p:cNvPr>
          <p:cNvSpPr/>
          <p:nvPr/>
        </p:nvSpPr>
        <p:spPr>
          <a:xfrm>
            <a:off x="3916166" y="4896837"/>
            <a:ext cx="1045615" cy="459250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7056479-B474-4FFC-815D-ADAFB8938797}"/>
              </a:ext>
            </a:extLst>
          </p:cNvPr>
          <p:cNvSpPr txBox="1"/>
          <p:nvPr/>
        </p:nvSpPr>
        <p:spPr>
          <a:xfrm>
            <a:off x="910300" y="1418361"/>
            <a:ext cx="1010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select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from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 user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where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 height &gt;=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172.5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-- Use secondary index height, returns 1000 users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Code" panose="020B06090200000200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Code" panose="020B0609020000020004" pitchFamily="49" charset="0"/>
                <a:ea typeface="等线" panose="02010600030101010101" pitchFamily="2" charset="-122"/>
                <a:cs typeface="+mn-cs"/>
              </a:rPr>
              <a:t>-- This will use MRR(Multi-Range Read)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Code" panose="020B06090200000200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696652C-DB26-4A95-9D26-4A4790957222}"/>
              </a:ext>
            </a:extLst>
          </p:cNvPr>
          <p:cNvSpPr txBox="1"/>
          <p:nvPr/>
        </p:nvSpPr>
        <p:spPr>
          <a:xfrm>
            <a:off x="10020002" y="4808315"/>
            <a:ext cx="389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并发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IO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8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1814</Words>
  <Application>Microsoft Office PowerPoint</Application>
  <PresentationFormat>宽屏</PresentationFormat>
  <Paragraphs>443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-apple-system</vt:lpstr>
      <vt:lpstr>等线</vt:lpstr>
      <vt:lpstr>等线 Light</vt:lpstr>
      <vt:lpstr>微软雅黑</vt:lpstr>
      <vt:lpstr>Arial</vt:lpstr>
      <vt:lpstr>Arial Nova Cond</vt:lpstr>
      <vt:lpstr>Calibri</vt:lpstr>
      <vt:lpstr>Cascadia Code</vt:lpstr>
      <vt:lpstr>Wingdings</vt:lpstr>
      <vt:lpstr>Office 主题​​</vt:lpstr>
      <vt:lpstr>ToplingDB 在 MyTopling 中的应用</vt:lpstr>
      <vt:lpstr>大纲</vt:lpstr>
      <vt:lpstr>MyTopling 简介</vt:lpstr>
      <vt:lpstr>MyTopling  ToplingDB 数据编码</vt:lpstr>
      <vt:lpstr>MyTopling 基于共享存储的多副本架构 </vt:lpstr>
      <vt:lpstr>MyTopling 基于共享存储的数据同步</vt:lpstr>
      <vt:lpstr>auto_increment 索引优化</vt:lpstr>
      <vt:lpstr>UintIndex</vt:lpstr>
      <vt:lpstr>MultiGet：基于协程(Fiber)的 IO 并发</vt:lpstr>
      <vt:lpstr>事务处理</vt:lpstr>
      <vt:lpstr>Topling CSPP(Crash Safe Parallel Patricia)</vt:lpstr>
      <vt:lpstr>MemTable  L0 SST</vt:lpstr>
      <vt:lpstr>std::unordered_map</vt:lpstr>
      <vt:lpstr>Unique Check 唯一性检查</vt:lpstr>
      <vt:lpstr>Bulk Load 批量加载</vt:lpstr>
      <vt:lpstr>bulk_load 改进：Auto Sort SST</vt:lpstr>
      <vt:lpstr>VecAutoSortTable：DB 端的 CPU 很宝贵</vt:lpstr>
      <vt:lpstr>bulk_load 改进：Pipeline</vt:lpstr>
      <vt:lpstr>bulk_load: 合并索引段</vt:lpstr>
      <vt:lpstr>PowerPoint 演示文稿</vt:lpstr>
      <vt:lpstr>并行扫描</vt:lpstr>
      <vt:lpstr>多线程并行扫描 • 耗时 • 秒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ToplingDB 在 MyTopling 中的应用</dc:title>
  <dc:creator>Lei Peng</dc:creator>
  <cp:lastModifiedBy>Lei Peng</cp:lastModifiedBy>
  <cp:revision>1</cp:revision>
  <dcterms:created xsi:type="dcterms:W3CDTF">2024-05-07T07:19:55Z</dcterms:created>
  <dcterms:modified xsi:type="dcterms:W3CDTF">2024-05-08T06:41:08Z</dcterms:modified>
</cp:coreProperties>
</file>