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71" r:id="rId10"/>
    <p:sldId id="272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025F2-6883-4484-53CD-D3371CC20C5A}" v="3" dt="2024-01-16T16:32:58.245"/>
    <p1510:client id="{36ADF428-A04E-49FA-ACD3-07F5BDAB3344}" v="1991" dt="2024-01-16T18:07:01.394"/>
    <p1510:client id="{C4A7C7C5-AB9D-4E2E-8BF9-0DCC6330972E}" v="183" dt="2024-01-16T16:29:46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17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7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7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9B030A-7E45-F69E-D36D-E5CAEC0C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0" r="47863" b="1"/>
          <a:stretch/>
        </p:blipFill>
        <p:spPr>
          <a:xfrm>
            <a:off x="7543800" y="10"/>
            <a:ext cx="4648202" cy="685799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5044" y="3846183"/>
            <a:ext cx="4669094" cy="725817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r>
              <a:rPr lang="de-DE" sz="4400" dirty="0"/>
              <a:t>Wiener Linien</a:t>
            </a:r>
          </a:p>
        </p:txBody>
      </p:sp>
      <p:sp useBgFill="1">
        <p:nvSpPr>
          <p:cNvPr id="21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191" y="4403045"/>
            <a:ext cx="4628349" cy="451968"/>
          </a:xfrm>
        </p:spPr>
        <p:txBody>
          <a:bodyPr anchor="t">
            <a:normAutofit/>
          </a:bodyPr>
          <a:lstStyle/>
          <a:p>
            <a:r>
              <a:rPr lang="en-US" dirty="0" err="1"/>
              <a:t>Deleja-Hotko</a:t>
            </a:r>
            <a:r>
              <a:rPr lang="en-US" dirty="0"/>
              <a:t> Julian, Topor Karol</a:t>
            </a:r>
          </a:p>
        </p:txBody>
      </p:sp>
      <p:sp>
        <p:nvSpPr>
          <p:cNvPr id="23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6B33A0-D651-42CF-A758-EF0190F84F4B}" type="datetime1">
              <a:rPr lang="en-US" smtClean="0"/>
              <a:pPr>
                <a:spcAft>
                  <a:spcPts val="600"/>
                </a:spcAft>
              </a:pPr>
              <a:t>1/16/2024</a:t>
            </a:fld>
            <a:endParaRPr lang="en-US" dirty="0"/>
          </a:p>
        </p:txBody>
      </p:sp>
      <p:sp>
        <p:nvSpPr>
          <p:cNvPr id="27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148B9-47C4-67D7-D7C8-1CA848B07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4DC9-1B7B-F044-931E-78723D40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Containers Pt.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C040D-5BF6-F0DC-6B0A-3EE7DC122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2064090"/>
            <a:ext cx="3858151" cy="1282064"/>
          </a:xfrm>
        </p:spPr>
        <p:txBody>
          <a:bodyPr>
            <a:normAutofit/>
          </a:bodyPr>
          <a:lstStyle/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Remaining 5 containers:</a:t>
            </a:r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BE3FE-B6E3-A7C9-99F3-232D6A5F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04" y="920080"/>
            <a:ext cx="6017495" cy="54892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dsi_psotgres_setup_table</a:t>
            </a:r>
            <a:r>
              <a:rPr lang="en-US" sz="2000" dirty="0">
                <a:ea typeface="+mn-lt"/>
                <a:cs typeface="+mn-lt"/>
              </a:rPr>
              <a:t>: Container for creating and setting up tables in </a:t>
            </a:r>
            <a:r>
              <a:rPr lang="en-US" sz="2000" err="1">
                <a:ea typeface="+mn-lt"/>
                <a:cs typeface="+mn-lt"/>
              </a:rPr>
              <a:t>postgreSQL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sz="2000"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dsi_postgres</a:t>
            </a:r>
            <a:r>
              <a:rPr lang="en-US" sz="2000" dirty="0">
                <a:ea typeface="+mn-lt"/>
                <a:cs typeface="+mn-lt"/>
              </a:rPr>
              <a:t>: The </a:t>
            </a:r>
            <a:r>
              <a:rPr lang="en-US" sz="2000" err="1">
                <a:ea typeface="+mn-lt"/>
                <a:cs typeface="+mn-lt"/>
              </a:rPr>
              <a:t>postgreSQL</a:t>
            </a:r>
            <a:r>
              <a:rPr lang="en-US" sz="2000" dirty="0">
                <a:ea typeface="+mn-lt"/>
                <a:cs typeface="+mn-lt"/>
              </a:rPr>
              <a:t> database used to store our final data 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dsi_grafana</a:t>
            </a:r>
            <a:r>
              <a:rPr lang="en-US" sz="2000" dirty="0">
                <a:ea typeface="+mn-lt"/>
                <a:cs typeface="+mn-lt"/>
              </a:rPr>
              <a:t>: Contains the visualization tool we use to get our results 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dsi_prometheus</a:t>
            </a:r>
            <a:r>
              <a:rPr lang="en-US" sz="2000" dirty="0">
                <a:ea typeface="+mn-lt"/>
                <a:cs typeface="+mn-lt"/>
              </a:rPr>
              <a:t>: Used to store metrics 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dsi_exporter_postgres</a:t>
            </a:r>
            <a:r>
              <a:rPr lang="en-US" sz="2000" dirty="0">
                <a:ea typeface="+mn-lt"/>
                <a:cs typeface="+mn-lt"/>
              </a:rPr>
              <a:t>: Used to gather </a:t>
            </a:r>
            <a:r>
              <a:rPr lang="en-US" sz="2000" err="1">
                <a:ea typeface="+mn-lt"/>
                <a:cs typeface="+mn-lt"/>
              </a:rPr>
              <a:t>postgres</a:t>
            </a:r>
            <a:r>
              <a:rPr lang="en-US" sz="2000" dirty="0">
                <a:ea typeface="+mn-lt"/>
                <a:cs typeface="+mn-lt"/>
              </a:rPr>
              <a:t> metrics (just for fun)</a:t>
            </a:r>
          </a:p>
        </p:txBody>
      </p:sp>
      <p:pic>
        <p:nvPicPr>
          <p:cNvPr id="3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EE44F479-949B-B6BC-DB1A-AEBC96D5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74" y="4127842"/>
            <a:ext cx="3590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2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9459CB-A0E8-FE8D-1C26-7E84EC490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0156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0E62-8BAE-37CA-7807-4D7019A7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6C04-BBEC-0E61-9DE0-977CD644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Use historic data on disruptions in the public transit system in Vienna</a:t>
            </a:r>
          </a:p>
          <a:p>
            <a:pPr>
              <a:lnSpc>
                <a:spcPct val="200000"/>
              </a:lnSpc>
            </a:pPr>
            <a:r>
              <a:rPr lang="en-US"/>
              <a:t>Combine with weather data and geographic data</a:t>
            </a:r>
          </a:p>
          <a:p>
            <a:pPr>
              <a:lnSpc>
                <a:spcPct val="200000"/>
              </a:lnSpc>
            </a:pPr>
            <a:r>
              <a:rPr lang="en-US" dirty="0"/>
              <a:t>Try to </a:t>
            </a:r>
            <a:r>
              <a:rPr lang="en-US"/>
              <a:t>recognize</a:t>
            </a:r>
            <a:r>
              <a:rPr lang="en-US" dirty="0"/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217090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A53F-33DA-6E04-C8EF-9BBE16D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Pipeline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6733A-0D3C-D279-BCFF-26D1A53C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03" y="1560053"/>
            <a:ext cx="8146989" cy="4212901"/>
          </a:xfrm>
        </p:spPr>
      </p:pic>
    </p:spTree>
    <p:extLst>
      <p:ext uri="{BB962C8B-B14F-4D97-AF65-F5344CB8AC3E}">
        <p14:creationId xmlns:p14="http://schemas.microsoft.com/office/powerpoint/2010/main" val="288926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9828C-2502-3D86-1228-69ED3A317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9A00-21D7-84F1-756E-8BF22EDA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D6A8-C52A-C5A7-6CC6-F43C7D5E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Öffi.at: Web-based historic archive of disruptions in the public transit system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Openmeteo</a:t>
            </a:r>
            <a:r>
              <a:rPr lang="en-US" dirty="0"/>
              <a:t>: API for real-time and historic weather data</a:t>
            </a:r>
          </a:p>
          <a:p>
            <a:pPr>
              <a:lnSpc>
                <a:spcPct val="200000"/>
              </a:lnSpc>
            </a:pPr>
            <a:r>
              <a:rPr lang="en-US" dirty="0"/>
              <a:t>Data.gv.at: publicly available datasets from Austrian open government data </a:t>
            </a:r>
          </a:p>
        </p:txBody>
      </p:sp>
    </p:spTree>
    <p:extLst>
      <p:ext uri="{BB962C8B-B14F-4D97-AF65-F5344CB8AC3E}">
        <p14:creationId xmlns:p14="http://schemas.microsoft.com/office/powerpoint/2010/main" val="11786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387BD-DE39-A7AE-82F9-78F22390B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4721-4254-2926-F530-E192CDD1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48B9-C26D-4652-CCDA-957417B2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Data from Öffi.at is scraped using </a:t>
            </a:r>
            <a:r>
              <a:rPr lang="en-US" dirty="0" err="1"/>
              <a:t>BeautifulSoup</a:t>
            </a:r>
            <a:endParaRPr lang="en-US" dirty="0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Weather data is collected via calls to </a:t>
            </a:r>
            <a:r>
              <a:rPr lang="en-US" dirty="0" err="1"/>
              <a:t>Openmeteo's</a:t>
            </a:r>
            <a:r>
              <a:rPr lang="en-US" dirty="0"/>
              <a:t> API for the timestamps collected from Öffi.at</a:t>
            </a:r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All of this is streamed to </a:t>
            </a:r>
            <a:r>
              <a:rPr lang="en-US" dirty="0" err="1"/>
              <a:t>kafka</a:t>
            </a:r>
            <a:endParaRPr lang="en-US" dirty="0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Geographic information is imported from a csv file from Data.gv.at directly into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323217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0C1F8-140E-7441-0B57-F97834D04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D121-4CC6-893B-4E86-18DD31C9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0F1E-196F-DB31-8046-7F5736C5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Delay data and Weather data are streamed to two </a:t>
            </a:r>
            <a:r>
              <a:rPr lang="en-US" dirty="0" err="1"/>
              <a:t>kafka</a:t>
            </a:r>
            <a:r>
              <a:rPr lang="en-US" dirty="0"/>
              <a:t> topics</a:t>
            </a:r>
          </a:p>
          <a:p>
            <a:pPr>
              <a:lnSpc>
                <a:spcPct val="200000"/>
              </a:lnSpc>
            </a:pPr>
            <a:r>
              <a:rPr lang="en-US" dirty="0"/>
              <a:t>Delay data is consumed to get timestamps for weather data</a:t>
            </a:r>
          </a:p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US" dirty="0"/>
              <a:t>Then both are consumed and written to the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In addition, the number of delays for a given day or at a given station is added to the respective table</a:t>
            </a:r>
          </a:p>
        </p:txBody>
      </p:sp>
    </p:spTree>
    <p:extLst>
      <p:ext uri="{BB962C8B-B14F-4D97-AF65-F5344CB8AC3E}">
        <p14:creationId xmlns:p14="http://schemas.microsoft.com/office/powerpoint/2010/main" val="84677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F7905-7659-0E2D-0F2B-CAAEF150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778D-726B-3F4B-2ADD-2377D9B8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Storage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0020C-47FC-6EBD-1E26-500F130D1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1608315"/>
            <a:ext cx="3858151" cy="2072549"/>
          </a:xfrm>
        </p:spPr>
        <p:txBody>
          <a:bodyPr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All Data is stored in a </a:t>
            </a:r>
            <a:r>
              <a:rPr lang="en-US" dirty="0" err="1"/>
              <a:t>postgreSQL</a:t>
            </a:r>
            <a:r>
              <a:rPr lang="en-US" dirty="0"/>
              <a:t> database</a:t>
            </a:r>
          </a:p>
          <a:p>
            <a:pPr marL="342900" indent="-342900">
              <a:buChar char="•"/>
            </a:pPr>
            <a:r>
              <a:rPr lang="en-US" dirty="0"/>
              <a:t>3 Tables:</a:t>
            </a:r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50E0E-BE39-57C0-7FCD-9517A484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459" y="941445"/>
            <a:ext cx="6263471" cy="5484984"/>
          </a:xfrm>
          <a:effectLst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spcBef>
                <a:spcPts val="1500"/>
              </a:spcBef>
            </a:pPr>
            <a:r>
              <a:rPr lang="en-US" sz="1800" dirty="0"/>
              <a:t>Delays: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Title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Fixed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Affected Lines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Affected Station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Timestamps (start, end)</a:t>
            </a:r>
          </a:p>
          <a:p>
            <a:pPr>
              <a:spcBef>
                <a:spcPts val="1500"/>
              </a:spcBef>
            </a:pPr>
            <a:r>
              <a:rPr lang="en-US" sz="1800" dirty="0"/>
              <a:t>Weather: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Timestamp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WMO classification Code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Temperature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ea typeface="+mn-lt"/>
                <a:cs typeface="+mn-lt"/>
              </a:rPr>
              <a:t>Precipitation</a:t>
            </a:r>
            <a:endParaRPr lang="en-US" sz="1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Relative humidity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Wind speed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Number of </a:t>
            </a:r>
            <a:r>
              <a:rPr lang="en-US" sz="1400" dirty="0">
                <a:ea typeface="+mn-lt"/>
                <a:cs typeface="+mn-lt"/>
              </a:rPr>
              <a:t>disruptions </a:t>
            </a:r>
            <a:r>
              <a:rPr lang="en-US" sz="1400" dirty="0"/>
              <a:t>on said day</a:t>
            </a:r>
          </a:p>
          <a:p>
            <a:pPr>
              <a:spcBef>
                <a:spcPts val="1500"/>
              </a:spcBef>
            </a:pPr>
            <a:r>
              <a:rPr lang="en-US" sz="1800" dirty="0"/>
              <a:t>Traffic stops: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Name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Longitude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Latitude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Number of disruptions affecting said station</a:t>
            </a:r>
          </a:p>
        </p:txBody>
      </p:sp>
      <p:pic>
        <p:nvPicPr>
          <p:cNvPr id="7" name="Picture 6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2866BCE7-9DC0-8D18-1CC1-48BDC833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39" y="3427308"/>
            <a:ext cx="2344753" cy="21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A9D45-3E24-C289-38B5-06F74F7F4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40F9-E0D2-9BF8-2CF8-173FCB20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BE32-DB33-A763-E157-9EE34FBEE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4747341" cy="341952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is analyzed using Grafana</a:t>
            </a:r>
            <a:endParaRPr lang="en-US"/>
          </a:p>
          <a:p>
            <a:pPr>
              <a:lnSpc>
                <a:spcPct val="100000"/>
              </a:lnSpc>
              <a:spcBef>
                <a:spcPts val="1500"/>
              </a:spcBef>
              <a:spcAft>
                <a:spcPts val="300"/>
              </a:spcAft>
            </a:pPr>
            <a:r>
              <a:rPr lang="en-US" dirty="0"/>
              <a:t>We can analyze: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 Heatmaps for disruptions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Time-series graphs of different weather metrics and disruptions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Total and relative numbers of delays</a:t>
            </a:r>
          </a:p>
          <a:p>
            <a:pPr>
              <a:lnSpc>
                <a:spcPct val="100000"/>
              </a:lnSpc>
              <a:spcBef>
                <a:spcPts val="1500"/>
              </a:spcBef>
              <a:spcAft>
                <a:spcPts val="300"/>
              </a:spcAft>
            </a:pPr>
            <a:r>
              <a:rPr lang="en-US" dirty="0"/>
              <a:t>In addition, we can filter for: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Specific stations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Specific timeframes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AB6C8F-2AF8-4164-E173-51B4A7591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14" r="49504" b="251"/>
          <a:stretch/>
        </p:blipFill>
        <p:spPr>
          <a:xfrm>
            <a:off x="7138587" y="1357212"/>
            <a:ext cx="3447526" cy="2078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5875B0-C720-548A-6327-06B58247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87" y="3821438"/>
            <a:ext cx="4514673" cy="17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4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EA8C7-8C0B-76A0-1DCB-016B54E88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4E12-1E79-9C16-F0ED-A0E3E0FB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Containers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17EA4-3C5A-8C9B-A2E3-EBA61EA33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1928782"/>
            <a:ext cx="3858151" cy="2072549"/>
          </a:xfrm>
        </p:spPr>
        <p:txBody>
          <a:bodyPr>
            <a:normAutofit lnSpcReduction="10000"/>
          </a:bodyPr>
          <a:lstStyle/>
          <a:p>
            <a:endParaRPr lang="en-US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Every part of the system is containerized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/>
              <a:t>Docker is used here</a:t>
            </a:r>
          </a:p>
          <a:p>
            <a:pPr marL="342900" indent="-342900">
              <a:buChar char="•"/>
            </a:pPr>
            <a:r>
              <a:rPr lang="en-US" dirty="0"/>
              <a:t>In total, there are 10 containers:</a:t>
            </a:r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FB8A0-9800-1112-21EB-839205D1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04" y="920080"/>
            <a:ext cx="6017495" cy="501211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dsi_kafka_producer_weather</a:t>
            </a:r>
            <a:r>
              <a:rPr lang="en-US" sz="2000" dirty="0">
                <a:ea typeface="+mn-lt"/>
                <a:cs typeface="+mn-lt"/>
              </a:rPr>
              <a:t>: Container running custom Python script for fetching weather data </a:t>
            </a:r>
            <a:endParaRPr lang="en-US" sz="2000">
              <a:ea typeface="+mn-lt"/>
              <a:cs typeface="+mn-lt"/>
            </a:endParaRP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dsi_kafka_producer_delays</a:t>
            </a:r>
            <a:r>
              <a:rPr lang="en-US" sz="2000" dirty="0">
                <a:ea typeface="+mn-lt"/>
                <a:cs typeface="+mn-lt"/>
              </a:rPr>
              <a:t>: Container running custom Python script for fetching disruption data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dsi_init_kafka</a:t>
            </a:r>
            <a:r>
              <a:rPr lang="en-US" sz="2000" dirty="0">
                <a:ea typeface="+mn-lt"/>
                <a:cs typeface="+mn-lt"/>
              </a:rPr>
              <a:t>: Used to create required topics in Kafka on startup</a:t>
            </a:r>
          </a:p>
          <a:p>
            <a:pPr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dsi_kafka_00: This container hosts the Apache Kafka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dsi_kafka_consumer</a:t>
            </a:r>
            <a:r>
              <a:rPr lang="en-US" sz="2000" dirty="0">
                <a:ea typeface="+mn-lt"/>
                <a:cs typeface="+mn-lt"/>
              </a:rPr>
              <a:t>: Container running custom Python script to handle reading from Kafka and writing to PostgreSQL</a:t>
            </a:r>
          </a:p>
        </p:txBody>
      </p:sp>
      <p:pic>
        <p:nvPicPr>
          <p:cNvPr id="3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206F4C5A-9F75-0E2E-94F7-CF904FED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74" y="4127842"/>
            <a:ext cx="3590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98464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LeftStep">
      <a:dk1>
        <a:srgbClr val="000000"/>
      </a:dk1>
      <a:lt1>
        <a:srgbClr val="FFFFFF"/>
      </a:lt1>
      <a:dk2>
        <a:srgbClr val="233A3E"/>
      </a:dk2>
      <a:lt2>
        <a:srgbClr val="E8E5E2"/>
      </a:lt2>
      <a:accent1>
        <a:srgbClr val="4D80C3"/>
      </a:accent1>
      <a:accent2>
        <a:srgbClr val="3BA0B1"/>
      </a:accent2>
      <a:accent3>
        <a:srgbClr val="47B497"/>
      </a:accent3>
      <a:accent4>
        <a:srgbClr val="3BB160"/>
      </a:accent4>
      <a:accent5>
        <a:srgbClr val="54B948"/>
      </a:accent5>
      <a:accent6>
        <a:srgbClr val="78B13B"/>
      </a:accent6>
      <a:hlink>
        <a:srgbClr val="AB7939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LimelightVTI</vt:lpstr>
      <vt:lpstr>Wiener Linien</vt:lpstr>
      <vt:lpstr>Concept</vt:lpstr>
      <vt:lpstr>Data Pipeline</vt:lpstr>
      <vt:lpstr>DATA SOURCES</vt:lpstr>
      <vt:lpstr>Data collection</vt:lpstr>
      <vt:lpstr>Data processing</vt:lpstr>
      <vt:lpstr>Data Storage</vt:lpstr>
      <vt:lpstr>Data Visualization</vt:lpstr>
      <vt:lpstr>Containers</vt:lpstr>
      <vt:lpstr>Containers Pt. 2</vt:lpstr>
      <vt:lpstr>Live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393</cp:revision>
  <dcterms:created xsi:type="dcterms:W3CDTF">2024-01-16T16:22:47Z</dcterms:created>
  <dcterms:modified xsi:type="dcterms:W3CDTF">2024-01-16T18:08:16Z</dcterms:modified>
</cp:coreProperties>
</file>