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1851519D-714E-4423-A4BC-BC8391EE9532}" v="43" dt="2024-01-17T15:36:20.393"/>
    <p1510:client id="{1F586168-FEF6-4A0B-BB1F-8FE7FD95DAC3}" v="82" dt="2024-01-17T12:24:43.881"/>
    <p1510:client id="{268A0708-4CAB-8F87-2667-B64DE069B7D0}" v="22" dt="2024-01-17T12:30:18.905"/>
    <p1510:client id="{36ADF428-A04E-49FA-ACD3-07F5BDAB3344}" v="1992" dt="2024-01-16T18:08:35.397"/>
    <p1510:client id="{596833B2-209C-3612-21C8-3CD26D4B7983}" v="5" dt="2024-01-17T12:26:12.064"/>
    <p1510:client id="{C4A7C7C5-AB9D-4E2E-8BF9-0DCC6330972E}" v="183" dt="2024-01-16T16:29:46.195"/>
    <p1510:client id="{D004ADBA-3F6A-5421-9AA5-5F24F07F1C4B}" v="3" dt="2024-01-17T10:03:04.184"/>
    <p1510:client id="{E32CE0FC-9341-47BD-A522-8D244D75405C}" v="17" dt="2024-01-17T09:55:1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" TargetMode="External"/><Relationship Id="rId2" Type="http://schemas.openxmlformats.org/officeDocument/2006/relationships/hyperlink" Target="https://&#246;ffi.at/?archive=1&amp;text=&amp;types=2%2C3&amp;page=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v.at/katalog/dataset/21fca925-12ac-4215-ba1a-a9c73cb3b0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53304"/>
            <a:ext cx="4669094" cy="675967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de-DE" sz="4400" dirty="0"/>
              <a:t>Wiener Linien</a:t>
            </a:r>
            <a:endParaRPr lang="en-US"/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87575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69B98581-4B7C-FA37-6A32-33DB0A4A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54" y="0"/>
            <a:ext cx="61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/>
              <a:t>Try to recognize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3892470" y="4550977"/>
            <a:ext cx="30902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: nach rechts 2">
            <a:extLst>
              <a:ext uri="{FF2B5EF4-FFF2-40B4-BE49-F238E27FC236}">
                <a16:creationId xmlns:a16="http://schemas.microsoft.com/office/drawing/2014/main" id="{7D74BAF6-EDA7-B06F-658D-FCFDB2063486}"/>
              </a:ext>
            </a:extLst>
          </p:cNvPr>
          <p:cNvSpPr/>
          <p:nvPr/>
        </p:nvSpPr>
        <p:spPr>
          <a:xfrm rot="11274512">
            <a:off x="3476833" y="230702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6" name="Pfeil: nach rechts 2">
            <a:extLst>
              <a:ext uri="{FF2B5EF4-FFF2-40B4-BE49-F238E27FC236}">
                <a16:creationId xmlns:a16="http://schemas.microsoft.com/office/drawing/2014/main" id="{C268DD32-957D-1887-5A4A-1EB83A23FC79}"/>
              </a:ext>
            </a:extLst>
          </p:cNvPr>
          <p:cNvSpPr/>
          <p:nvPr/>
        </p:nvSpPr>
        <p:spPr>
          <a:xfrm rot="480000">
            <a:off x="3602384" y="234721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7" name="Pfeil: nach rechts 2">
            <a:extLst>
              <a:ext uri="{FF2B5EF4-FFF2-40B4-BE49-F238E27FC236}">
                <a16:creationId xmlns:a16="http://schemas.microsoft.com/office/drawing/2014/main" id="{EAB3F12C-DE34-08E4-DC9A-9073E9E53F92}"/>
              </a:ext>
            </a:extLst>
          </p:cNvPr>
          <p:cNvSpPr/>
          <p:nvPr/>
        </p:nvSpPr>
        <p:spPr>
          <a:xfrm rot="415989">
            <a:off x="5536541" y="2443257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8" name="Pfeil: nach rechts 2">
            <a:extLst>
              <a:ext uri="{FF2B5EF4-FFF2-40B4-BE49-F238E27FC236}">
                <a16:creationId xmlns:a16="http://schemas.microsoft.com/office/drawing/2014/main" id="{C3FC9B15-7DC0-DF0D-EC36-5CF2D569B4BF}"/>
              </a:ext>
            </a:extLst>
          </p:cNvPr>
          <p:cNvSpPr/>
          <p:nvPr/>
        </p:nvSpPr>
        <p:spPr>
          <a:xfrm rot="10402305">
            <a:off x="5353353" y="303438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9" name="Pfeil: nach rechts 2">
            <a:extLst>
              <a:ext uri="{FF2B5EF4-FFF2-40B4-BE49-F238E27FC236}">
                <a16:creationId xmlns:a16="http://schemas.microsoft.com/office/drawing/2014/main" id="{718D79C8-4836-E608-EE16-4626C7964FEF}"/>
              </a:ext>
            </a:extLst>
          </p:cNvPr>
          <p:cNvSpPr/>
          <p:nvPr/>
        </p:nvSpPr>
        <p:spPr>
          <a:xfrm rot="10800000">
            <a:off x="3413717" y="3256853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0" name="Pfeil: nach rechts 2">
            <a:extLst>
              <a:ext uri="{FF2B5EF4-FFF2-40B4-BE49-F238E27FC236}">
                <a16:creationId xmlns:a16="http://schemas.microsoft.com/office/drawing/2014/main" id="{665B6E92-B2A1-CBD1-2DDE-117CD217FD5B}"/>
              </a:ext>
            </a:extLst>
          </p:cNvPr>
          <p:cNvSpPr/>
          <p:nvPr/>
        </p:nvSpPr>
        <p:spPr>
          <a:xfrm>
            <a:off x="3395245" y="35893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2" name="Pfeil: nach rechts 2">
            <a:extLst>
              <a:ext uri="{FF2B5EF4-FFF2-40B4-BE49-F238E27FC236}">
                <a16:creationId xmlns:a16="http://schemas.microsoft.com/office/drawing/2014/main" id="{93ED72C8-BE3E-A032-2101-C1655C994F9C}"/>
              </a:ext>
            </a:extLst>
          </p:cNvPr>
          <p:cNvSpPr/>
          <p:nvPr/>
        </p:nvSpPr>
        <p:spPr>
          <a:xfrm>
            <a:off x="5491900" y="3617071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feil: nach rechts 2">
            <a:extLst>
              <a:ext uri="{FF2B5EF4-FFF2-40B4-BE49-F238E27FC236}">
                <a16:creationId xmlns:a16="http://schemas.microsoft.com/office/drawing/2014/main" id="{602E6E24-9429-FB61-F919-7C137E786EEC}"/>
              </a:ext>
            </a:extLst>
          </p:cNvPr>
          <p:cNvSpPr/>
          <p:nvPr/>
        </p:nvSpPr>
        <p:spPr>
          <a:xfrm>
            <a:off x="7477719" y="33861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nach rechts 4">
            <a:extLst>
              <a:ext uri="{FF2B5EF4-FFF2-40B4-BE49-F238E27FC236}">
                <a16:creationId xmlns:a16="http://schemas.microsoft.com/office/drawing/2014/main" id="{713336BA-A5E7-E503-2F99-347B123EF99E}"/>
              </a:ext>
            </a:extLst>
          </p:cNvPr>
          <p:cNvSpPr/>
          <p:nvPr/>
        </p:nvSpPr>
        <p:spPr>
          <a:xfrm rot="1397645">
            <a:off x="7582651" y="2915385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rechts 2">
            <a:extLst>
              <a:ext uri="{FF2B5EF4-FFF2-40B4-BE49-F238E27FC236}">
                <a16:creationId xmlns:a16="http://schemas.microsoft.com/office/drawing/2014/main" id="{E5C8FF73-3A21-4608-1716-DB7C26589484}"/>
              </a:ext>
            </a:extLst>
          </p:cNvPr>
          <p:cNvSpPr/>
          <p:nvPr/>
        </p:nvSpPr>
        <p:spPr>
          <a:xfrm rot="7484473">
            <a:off x="8068846" y="40257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Pfeil: nach rechts 2">
            <a:extLst>
              <a:ext uri="{FF2B5EF4-FFF2-40B4-BE49-F238E27FC236}">
                <a16:creationId xmlns:a16="http://schemas.microsoft.com/office/drawing/2014/main" id="{83E9643A-3D42-4D72-EDEB-9996C77C53CB}"/>
              </a:ext>
            </a:extLst>
          </p:cNvPr>
          <p:cNvSpPr/>
          <p:nvPr/>
        </p:nvSpPr>
        <p:spPr>
          <a:xfrm>
            <a:off x="8262810" y="46353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hlinkClick r:id="rId2"/>
              </a:rPr>
              <a:t>Öffi.at:</a:t>
            </a:r>
            <a:r>
              <a:rPr lang="en-US"/>
              <a:t>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>
                <a:hlinkClick r:id="rId3"/>
              </a:rPr>
              <a:t>Openmeteo:</a:t>
            </a:r>
            <a:r>
              <a:rPr lang="en-US"/>
              <a:t>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>
                <a:hlinkClick r:id="rId4"/>
              </a:rPr>
              <a:t>Data.gv.at:</a:t>
            </a:r>
            <a:r>
              <a:rPr lang="en-US"/>
              <a:t>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Data from Öffi.at is scraped using </a:t>
            </a:r>
            <a:r>
              <a:rPr lang="en-US" err="1"/>
              <a:t>BeautifulSoup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Weather data is collected via calls to </a:t>
            </a:r>
            <a:r>
              <a:rPr lang="en-US" err="1"/>
              <a:t>Openmeteo's</a:t>
            </a:r>
            <a:r>
              <a:rPr lang="en-US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All of this is streamed to </a:t>
            </a:r>
            <a:r>
              <a:rPr lang="en-US" err="1"/>
              <a:t>kafka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Delay data and Weather data are streamed to two </a:t>
            </a:r>
            <a:r>
              <a:rPr lang="en-US" err="1"/>
              <a:t>kafka</a:t>
            </a:r>
            <a:r>
              <a:rPr lang="en-US"/>
              <a:t> topics</a:t>
            </a:r>
          </a:p>
          <a:p>
            <a:pPr>
              <a:lnSpc>
                <a:spcPct val="200000"/>
              </a:lnSpc>
            </a:pPr>
            <a:r>
              <a:rPr lang="en-US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/>
              <a:t>All Data is stored in a </a:t>
            </a:r>
            <a:r>
              <a:rPr lang="en-US" err="1"/>
              <a:t>postgreSQL</a:t>
            </a:r>
            <a:r>
              <a:rPr lang="en-US"/>
              <a:t> database</a:t>
            </a:r>
          </a:p>
          <a:p>
            <a:pPr marL="342900" indent="-342900">
              <a:buChar char="•"/>
            </a:pPr>
            <a:r>
              <a:rPr lang="en-US"/>
              <a:t>3 Tables: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/>
              <a:t>Delays: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Precipitation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</a:t>
            </a:r>
            <a:r>
              <a:rPr lang="en-US" sz="1400">
                <a:ea typeface="+mn-lt"/>
                <a:cs typeface="+mn-lt"/>
              </a:rPr>
              <a:t>disruptions </a:t>
            </a:r>
            <a:r>
              <a:rPr lang="en-US" sz="140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Data is analyzed using Grafana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Total and relative numbers of delays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Detailed information on all tables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Every part of the system is containerized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Docker is used here</a:t>
            </a:r>
          </a:p>
          <a:p>
            <a:pPr marL="342900" indent="-342900">
              <a:buChar char="•"/>
            </a:pPr>
            <a:r>
              <a:rPr lang="en-US"/>
              <a:t>In total, there are 10 containers: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>
                <a:ea typeface="+mn-lt"/>
                <a:cs typeface="+mn-lt"/>
              </a:rPr>
              <a:t>: Container running custom Python script for fetching weather data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LimelightVTI</vt:lpstr>
      <vt:lpstr>Wiener Linien</vt:lpstr>
      <vt:lpstr>Concept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2024-01-16T16:22:47Z</dcterms:created>
  <dcterms:modified xsi:type="dcterms:W3CDTF">2024-01-17T15:37:05Z</dcterms:modified>
</cp:coreProperties>
</file>