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478" autoAdjust="0"/>
  </p:normalViewPr>
  <p:slideViewPr>
    <p:cSldViewPr snapToGrid="0">
      <p:cViewPr varScale="1">
        <p:scale>
          <a:sx n="93" d="100"/>
          <a:sy n="93" d="100"/>
        </p:scale>
        <p:origin x="12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C3408-18E1-4118-8DA5-FA18437B4B2A}" type="datetimeFigureOut">
              <a:rPr lang="de-AT" smtClean="0"/>
              <a:t>09.04.2025</a:t>
            </a:fld>
            <a:endParaRPr lang="de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20D9D1-88A3-4B31-9345-D8CFC836956B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757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get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most</a:t>
            </a:r>
            <a:r>
              <a:rPr lang="de-AT" dirty="0"/>
              <a:t> </a:t>
            </a:r>
            <a:r>
              <a:rPr lang="de-AT" dirty="0" err="1"/>
              <a:t>accurate</a:t>
            </a:r>
            <a:r>
              <a:rPr lang="de-AT" dirty="0"/>
              <a:t> </a:t>
            </a:r>
            <a:r>
              <a:rPr lang="de-AT" dirty="0" err="1"/>
              <a:t>weather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golden </a:t>
            </a:r>
            <a:r>
              <a:rPr lang="de-AT" dirty="0" err="1"/>
              <a:t>solution</a:t>
            </a:r>
            <a:r>
              <a:rPr lang="de-AT" dirty="0"/>
              <a:t> </a:t>
            </a:r>
            <a:r>
              <a:rPr lang="de-AT" dirty="0" err="1"/>
              <a:t>would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mesuments</a:t>
            </a:r>
            <a:r>
              <a:rPr lang="de-AT" dirty="0"/>
              <a:t> </a:t>
            </a:r>
            <a:r>
              <a:rPr lang="de-AT" dirty="0" err="1"/>
              <a:t>directly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stations</a:t>
            </a:r>
            <a:r>
              <a:rPr lang="de-AT" dirty="0"/>
              <a:t>. (</a:t>
            </a:r>
            <a:r>
              <a:rPr lang="de-AT" dirty="0" err="1"/>
              <a:t>or</a:t>
            </a:r>
            <a:r>
              <a:rPr lang="de-AT" dirty="0"/>
              <a:t> </a:t>
            </a:r>
            <a:r>
              <a:rPr lang="de-AT" dirty="0" err="1"/>
              <a:t>atleast</a:t>
            </a:r>
            <a:r>
              <a:rPr lang="de-AT" dirty="0"/>
              <a:t>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areas</a:t>
            </a:r>
            <a:r>
              <a:rPr lang="de-AT" dirty="0"/>
              <a:t> </a:t>
            </a:r>
            <a:r>
              <a:rPr lang="de-AT" dirty="0" err="1"/>
              <a:t>where</a:t>
            </a:r>
            <a:r>
              <a:rPr lang="de-AT" dirty="0"/>
              <a:t> </a:t>
            </a:r>
            <a:r>
              <a:rPr lang="de-AT" dirty="0" err="1"/>
              <a:t>stations</a:t>
            </a:r>
            <a:r>
              <a:rPr lang="de-AT" dirty="0"/>
              <a:t> </a:t>
            </a:r>
            <a:r>
              <a:rPr lang="de-AT" dirty="0" err="1"/>
              <a:t>are</a:t>
            </a:r>
            <a:r>
              <a:rPr lang="de-AT" dirty="0"/>
              <a:t>) </a:t>
            </a:r>
          </a:p>
          <a:p>
            <a:endParaRPr lang="de-AT" dirty="0"/>
          </a:p>
          <a:p>
            <a:pPr marL="228600" indent="-228600">
              <a:buAutoNum type="arabicPeriod"/>
            </a:pPr>
            <a:r>
              <a:rPr lang="de-AT" dirty="0"/>
              <a:t>This </a:t>
            </a:r>
            <a:r>
              <a:rPr lang="de-AT" dirty="0" err="1"/>
              <a:t>could</a:t>
            </a:r>
            <a:r>
              <a:rPr lang="de-AT" dirty="0"/>
              <a:t> </a:t>
            </a:r>
            <a:r>
              <a:rPr lang="de-AT" dirty="0" err="1"/>
              <a:t>be</a:t>
            </a:r>
            <a:r>
              <a:rPr lang="de-AT" dirty="0"/>
              <a:t> </a:t>
            </a:r>
            <a:r>
              <a:rPr lang="de-AT" dirty="0" err="1"/>
              <a:t>achived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installing</a:t>
            </a:r>
            <a:r>
              <a:rPr lang="de-AT" dirty="0"/>
              <a:t>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LoRa</a:t>
            </a:r>
            <a:r>
              <a:rPr lang="de-AT" dirty="0"/>
              <a:t> WAN Gateways </a:t>
            </a:r>
          </a:p>
          <a:p>
            <a:pPr marL="228600" indent="-228600">
              <a:buAutoNum type="arabicPeriod"/>
            </a:pPr>
            <a:r>
              <a:rPr lang="de-AT" dirty="0"/>
              <a:t>and </a:t>
            </a:r>
            <a:r>
              <a:rPr lang="de-AT" dirty="0" err="1"/>
              <a:t>some</a:t>
            </a:r>
            <a:r>
              <a:rPr lang="de-AT" dirty="0"/>
              <a:t> </a:t>
            </a:r>
            <a:r>
              <a:rPr lang="de-AT" dirty="0" err="1"/>
              <a:t>sensors</a:t>
            </a:r>
            <a:r>
              <a:rPr lang="de-AT" dirty="0"/>
              <a:t> on </a:t>
            </a:r>
            <a:r>
              <a:rPr lang="de-AT" dirty="0" err="1"/>
              <a:t>each</a:t>
            </a:r>
            <a:r>
              <a:rPr lang="de-AT" dirty="0"/>
              <a:t> </a:t>
            </a:r>
            <a:r>
              <a:rPr lang="de-AT" dirty="0" err="1"/>
              <a:t>station</a:t>
            </a:r>
            <a:r>
              <a:rPr lang="de-AT" dirty="0"/>
              <a:t> </a:t>
            </a:r>
            <a:r>
              <a:rPr lang="de-AT" dirty="0" err="1"/>
              <a:t>mesuring</a:t>
            </a:r>
            <a:r>
              <a:rPr lang="de-AT" dirty="0"/>
              <a:t> </a:t>
            </a:r>
            <a:r>
              <a:rPr lang="de-AT" dirty="0" err="1"/>
              <a:t>weather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</a:p>
          <a:p>
            <a:pPr marL="228600" indent="-228600">
              <a:buAutoNum type="arabicPeriod"/>
            </a:pPr>
            <a:r>
              <a:rPr lang="de-AT" dirty="0" err="1"/>
              <a:t>which</a:t>
            </a:r>
            <a:r>
              <a:rPr lang="de-AT" dirty="0"/>
              <a:t> </a:t>
            </a:r>
            <a:r>
              <a:rPr lang="de-AT" dirty="0" err="1"/>
              <a:t>gets</a:t>
            </a:r>
            <a:r>
              <a:rPr lang="de-AT" dirty="0"/>
              <a:t> </a:t>
            </a:r>
            <a:r>
              <a:rPr lang="de-AT" dirty="0" err="1"/>
              <a:t>feeded</a:t>
            </a:r>
            <a:r>
              <a:rPr lang="de-AT" dirty="0"/>
              <a:t> </a:t>
            </a:r>
            <a:r>
              <a:rPr lang="de-AT" dirty="0" err="1"/>
              <a:t>into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</a:t>
            </a:r>
            <a:r>
              <a:rPr lang="de-AT" dirty="0" err="1"/>
              <a:t>pipeline</a:t>
            </a:r>
            <a:r>
              <a:rPr lang="de-AT" dirty="0"/>
              <a:t>. </a:t>
            </a:r>
          </a:p>
          <a:p>
            <a:pPr marL="228600" indent="-228600">
              <a:buAutoNum type="arabicPeriod"/>
            </a:pPr>
            <a:endParaRPr lang="de-AT" dirty="0"/>
          </a:p>
          <a:p>
            <a:pPr marL="0" indent="0">
              <a:buNone/>
            </a:pPr>
            <a:r>
              <a:rPr lang="de-AT" dirty="0"/>
              <a:t>BUT </a:t>
            </a:r>
            <a:r>
              <a:rPr lang="de-AT" dirty="0" err="1"/>
              <a:t>since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do not </a:t>
            </a:r>
            <a:r>
              <a:rPr lang="de-AT" dirty="0" err="1"/>
              <a:t>have</a:t>
            </a:r>
            <a:r>
              <a:rPr lang="de-AT" dirty="0"/>
              <a:t> </a:t>
            </a:r>
            <a:r>
              <a:rPr lang="de-AT" dirty="0" err="1"/>
              <a:t>this</a:t>
            </a:r>
            <a:r>
              <a:rPr lang="de-AT" dirty="0"/>
              <a:t> </a:t>
            </a:r>
            <a:r>
              <a:rPr lang="de-AT" dirty="0" err="1"/>
              <a:t>possibility</a:t>
            </a:r>
            <a:r>
              <a:rPr lang="de-AT" dirty="0"/>
              <a:t> </a:t>
            </a:r>
            <a:r>
              <a:rPr lang="de-AT" dirty="0" err="1"/>
              <a:t>we</a:t>
            </a:r>
            <a:r>
              <a:rPr lang="de-AT" dirty="0"/>
              <a:t> </a:t>
            </a:r>
            <a:r>
              <a:rPr lang="de-AT" dirty="0" err="1"/>
              <a:t>use</a:t>
            </a:r>
            <a:r>
              <a:rPr lang="de-AT" dirty="0"/>
              <a:t> </a:t>
            </a:r>
            <a:r>
              <a:rPr lang="de-AT" dirty="0" err="1"/>
              <a:t>other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 source. (</a:t>
            </a:r>
            <a:r>
              <a:rPr lang="de-AT" dirty="0" err="1"/>
              <a:t>next</a:t>
            </a:r>
            <a:r>
              <a:rPr lang="de-AT" dirty="0"/>
              <a:t> </a:t>
            </a:r>
            <a:r>
              <a:rPr lang="de-AT" dirty="0" err="1"/>
              <a:t>slide</a:t>
            </a:r>
            <a:r>
              <a:rPr lang="de-AT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0D9D1-88A3-4B31-9345-D8CFC836956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4512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20D9D1-88A3-4B31-9345-D8CFC836956B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6670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F128-E68F-C59D-0B86-37B829F92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5EF56-2052-8B2D-CF25-28B96E2A2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59F6C-9878-4468-FA05-702881A2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98B7-388A-4EB4-8C90-C426291D07B6}" type="datetimeFigureOut">
              <a:rPr lang="de-AT" smtClean="0"/>
              <a:t>09.04.2025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065EB-2086-CB25-F55A-8566BA53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D535C-FCC9-3A6A-C1F6-5CB90443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66F9-3E65-499B-89E4-64D4857C91E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368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6A85-0562-8382-B1C4-8D233898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62BAA-B49A-BC89-C75B-13D3094A3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E89C8-9827-9671-D5C3-8772092F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98B7-388A-4EB4-8C90-C426291D07B6}" type="datetimeFigureOut">
              <a:rPr lang="de-AT" smtClean="0"/>
              <a:t>09.04.2025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DBA17-10CF-83DD-8991-586B8721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991F6-C6D1-FEB9-735A-9ED01537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66F9-3E65-499B-89E4-64D4857C91E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8419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4A5CC-7B81-A793-E957-38DA66C6E2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FCA6C-8BD5-2B24-D797-FAE811089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6BDB0-3ABE-E9E3-C6F5-E600297D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98B7-388A-4EB4-8C90-C426291D07B6}" type="datetimeFigureOut">
              <a:rPr lang="de-AT" smtClean="0"/>
              <a:t>09.04.2025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98614-AA39-49AB-8A90-9ABFB57F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9272B-D1BC-879B-0669-F353DF1C5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66F9-3E65-499B-89E4-64D4857C91E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7885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41DEC-1E72-F635-BA9C-287A1887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26C16-833D-E201-83D0-E1E6511BD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728E5-EED8-55C8-2F33-9CB77AE7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98B7-388A-4EB4-8C90-C426291D07B6}" type="datetimeFigureOut">
              <a:rPr lang="de-AT" smtClean="0"/>
              <a:t>09.04.2025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A6DD3-3266-CD6D-3C29-99466CAB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6F056-0F5E-016A-B4EC-33B3DAD8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66F9-3E65-499B-89E4-64D4857C91E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339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EC7A-BC56-C284-DF7D-636379E0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5FDC2-A1D7-2861-7DE2-10975A10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230C2-76A1-C06C-98DA-A22A30DA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98B7-388A-4EB4-8C90-C426291D07B6}" type="datetimeFigureOut">
              <a:rPr lang="de-AT" smtClean="0"/>
              <a:t>09.04.2025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B0B28-9950-A665-D8B6-5FDA4EB0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98403-A2BA-6476-C358-0E6A5FC3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66F9-3E65-499B-89E4-64D4857C91E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272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14217-3E8D-DEC5-A40A-D7FFFDBE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B7F3A-692E-A9C6-8A21-93CD04578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67151D-5093-1036-A63D-58F63FEDE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FEFF7-E96E-0701-E051-690BEB52E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98B7-388A-4EB4-8C90-C426291D07B6}" type="datetimeFigureOut">
              <a:rPr lang="de-AT" smtClean="0"/>
              <a:t>09.04.2025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90E5D-556C-8188-70FA-277F0F94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3753B-D8A0-2669-595F-611CB6DA9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66F9-3E65-499B-89E4-64D4857C91E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8133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EFD6-757C-4CE7-C361-09E564CB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24C2F-1335-C368-F4C8-CBDCC3FD6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5A755-C023-53AC-C2A7-00BB26D27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DED084-3AAA-2BB3-C362-B0225A2C0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9D3205-F32B-6D7A-A51F-D8B1D84459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A61E2C-17B2-0D69-69F0-C8D23733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98B7-388A-4EB4-8C90-C426291D07B6}" type="datetimeFigureOut">
              <a:rPr lang="de-AT" smtClean="0"/>
              <a:t>09.04.2025</a:t>
            </a:fld>
            <a:endParaRPr lang="de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05CCC-1185-51D2-0E7D-8725FDB4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BF02B-CC53-A42E-8812-76EE6176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66F9-3E65-499B-89E4-64D4857C91E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52385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CBBD-EA81-6384-8916-EB8E51397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6145A5-1578-3B6C-9069-0E06578B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98B7-388A-4EB4-8C90-C426291D07B6}" type="datetimeFigureOut">
              <a:rPr lang="de-AT" smtClean="0"/>
              <a:t>09.04.2025</a:t>
            </a:fld>
            <a:endParaRPr lang="de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BCFD9-6D6F-1AA2-24C6-CD5FBFE9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345CD-F8D4-34B2-45AC-E359D983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66F9-3E65-499B-89E4-64D4857C91E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095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07A5B-4CB4-5E1C-4221-C7AD04A3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98B7-388A-4EB4-8C90-C426291D07B6}" type="datetimeFigureOut">
              <a:rPr lang="de-AT" smtClean="0"/>
              <a:t>09.04.2025</a:t>
            </a:fld>
            <a:endParaRPr lang="de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F06CA9-88BC-93C2-EEF2-911B5DD1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4DF65-C5DB-9C40-08AF-AD144B9B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66F9-3E65-499B-89E4-64D4857C91E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9242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FFF20-A137-DC89-C3DC-561F124AC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6965D-D797-3284-3160-53CE6F65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6469E-4847-6559-A33A-CA4720951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2E518-1AC9-89B1-C89F-6965938B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98B7-388A-4EB4-8C90-C426291D07B6}" type="datetimeFigureOut">
              <a:rPr lang="de-AT" smtClean="0"/>
              <a:t>09.04.2025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87193-1E55-AC9A-85CE-D526AD0F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052A7-785F-03F4-91BB-3A4F0F7F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66F9-3E65-499B-89E4-64D4857C91E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198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2417-B151-2C1E-A066-E20A38983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D248C-503F-21E1-7805-616531864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F2001-6FD8-2D86-6A6D-4A9773E47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A43FE-4A5B-028F-4346-0B78C919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098B7-388A-4EB4-8C90-C426291D07B6}" type="datetimeFigureOut">
              <a:rPr lang="de-AT" smtClean="0"/>
              <a:t>09.04.2025</a:t>
            </a:fld>
            <a:endParaRPr lang="de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D550C-B1AB-1399-2CCE-E779145E7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EAE3C-856E-2FDD-1FF5-59BAE1785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066F9-3E65-499B-89E4-64D4857C91E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1220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F3822E-C565-3657-C89E-4404B8544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8050C-601D-7C5A-7DF5-D8C3CC56A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5E684-9691-15A7-D62A-99935654E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C098B7-388A-4EB4-8C90-C426291D07B6}" type="datetimeFigureOut">
              <a:rPr lang="de-AT" smtClean="0"/>
              <a:t>09.04.2025</a:t>
            </a:fld>
            <a:endParaRPr lang="de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EC418-EB8A-122E-99E3-357E4998D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BC632-9BD1-4952-6B4D-195839C69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A066F9-3E65-499B-89E4-64D4857C91E7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372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&#246;ffi.at/?archive=1&amp;text=&amp;types=2%2C3&amp;page=&#8203;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www.data.gv.at/katalog/dataset/21fca925-12ac-4215-ba1a-a9c73cb3b082" TargetMode="External"/><Relationship Id="rId4" Type="http://schemas.openxmlformats.org/officeDocument/2006/relationships/hyperlink" Target="https://open-meteo.com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13000/" TargetMode="External"/><Relationship Id="rId2" Type="http://schemas.openxmlformats.org/officeDocument/2006/relationships/hyperlink" Target="https://github.com/toporek3112/vienna_public-transport_weather_correlation.gi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776C4-0A47-1B9F-A33B-A84B3DF14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545"/>
            <a:ext cx="9144000" cy="296266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5400" dirty="0"/>
              <a:t>Smart City Insights: Correlating …       </a:t>
            </a:r>
            <a:br>
              <a:rPr lang="en-US" sz="5400" dirty="0"/>
            </a:br>
            <a:r>
              <a:rPr lang="en-US" sz="5400" dirty="0"/>
              <a:t>Delays with Weather</a:t>
            </a:r>
            <a:endParaRPr lang="de-AT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D6945-618F-879E-195A-FB4EA3C6F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64785"/>
            <a:ext cx="9144000" cy="1655762"/>
          </a:xfrm>
        </p:spPr>
        <p:txBody>
          <a:bodyPr/>
          <a:lstStyle/>
          <a:p>
            <a:r>
              <a:rPr lang="de-AT" dirty="0" err="1"/>
              <a:t>Grebikova</a:t>
            </a:r>
            <a:r>
              <a:rPr lang="de-AT" dirty="0"/>
              <a:t> Anna, </a:t>
            </a:r>
            <a:r>
              <a:rPr lang="de-AT" dirty="0" err="1"/>
              <a:t>Topór</a:t>
            </a:r>
            <a:r>
              <a:rPr lang="de-AT" dirty="0"/>
              <a:t> Karol</a:t>
            </a:r>
          </a:p>
        </p:txBody>
      </p:sp>
      <p:pic>
        <p:nvPicPr>
          <p:cNvPr id="5" name="Picture 4" descr="A red rectangular sign with white text&#10;&#10;AI-generated content may be incorrect.">
            <a:extLst>
              <a:ext uri="{FF2B5EF4-FFF2-40B4-BE49-F238E27FC236}">
                <a16:creationId xmlns:a16="http://schemas.microsoft.com/office/drawing/2014/main" id="{A312F642-8C0A-4CDC-6737-0DF501EAD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776" y="1893499"/>
            <a:ext cx="3398447" cy="1699224"/>
          </a:xfrm>
          <a:prstGeom prst="rect">
            <a:avLst/>
          </a:prstGeom>
        </p:spPr>
      </p:pic>
      <p:pic>
        <p:nvPicPr>
          <p:cNvPr id="7" name="Picture 6" descr="A cloud with lightning bolt and a yellow triangle&#10;&#10;AI-generated content may be incorrect.">
            <a:extLst>
              <a:ext uri="{FF2B5EF4-FFF2-40B4-BE49-F238E27FC236}">
                <a16:creationId xmlns:a16="http://schemas.microsoft.com/office/drawing/2014/main" id="{D17991C3-252E-B078-00EB-50A8B50E8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323" y="3989209"/>
            <a:ext cx="2243209" cy="2243209"/>
          </a:xfrm>
          <a:prstGeom prst="rect">
            <a:avLst/>
          </a:prstGeom>
        </p:spPr>
      </p:pic>
      <p:pic>
        <p:nvPicPr>
          <p:cNvPr id="4" name="Picture 3" descr="A cloud with lightning bolt and a yellow triangle&#10;&#10;AI-generated content may be incorrect.">
            <a:extLst>
              <a:ext uri="{FF2B5EF4-FFF2-40B4-BE49-F238E27FC236}">
                <a16:creationId xmlns:a16="http://schemas.microsoft.com/office/drawing/2014/main" id="{BEC53361-6DB2-E391-0ACC-8F311C822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5" y="56925"/>
            <a:ext cx="1712686" cy="1712686"/>
          </a:xfrm>
          <a:prstGeom prst="rect">
            <a:avLst/>
          </a:prstGeom>
        </p:spPr>
      </p:pic>
      <p:pic>
        <p:nvPicPr>
          <p:cNvPr id="6" name="Picture 5" descr="A cloud with lightning bolt and a yellow triangle&#10;&#10;AI-generated content may be incorrect.">
            <a:extLst>
              <a:ext uri="{FF2B5EF4-FFF2-40B4-BE49-F238E27FC236}">
                <a16:creationId xmlns:a16="http://schemas.microsoft.com/office/drawing/2014/main" id="{C7D5DC27-E616-AF7E-E507-6E37209A2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26" y="3209972"/>
            <a:ext cx="2748503" cy="2748503"/>
          </a:xfrm>
          <a:prstGeom prst="rect">
            <a:avLst/>
          </a:prstGeom>
        </p:spPr>
      </p:pic>
      <p:pic>
        <p:nvPicPr>
          <p:cNvPr id="8" name="Picture 7" descr="A cloud with lightning bolt and a yellow triangle&#10;&#10;AI-generated content may be incorrect.">
            <a:extLst>
              <a:ext uri="{FF2B5EF4-FFF2-40B4-BE49-F238E27FC236}">
                <a16:creationId xmlns:a16="http://schemas.microsoft.com/office/drawing/2014/main" id="{65F5ECE7-D325-4661-8253-EDADBC7FBC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9931" y="-1062628"/>
            <a:ext cx="2600011" cy="260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6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A1A1-F7D5-32D1-2BAD-1A48569B4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Bonus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150BD4-F63A-BDED-D0D8-939353A9626E}"/>
              </a:ext>
            </a:extLst>
          </p:cNvPr>
          <p:cNvSpPr txBox="1"/>
          <p:nvPr/>
        </p:nvSpPr>
        <p:spPr>
          <a:xfrm>
            <a:off x="1058238" y="1690688"/>
            <a:ext cx="98323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Find the station with the most </a:t>
            </a:r>
            <a:r>
              <a:rPr lang="en-US" dirty="0" err="1"/>
              <a:t>diruptions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Find the route with the most </a:t>
            </a:r>
            <a:r>
              <a:rPr lang="en-US" dirty="0" err="1"/>
              <a:t>diruptions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Find the day with the most disruptions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255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0AB9-443B-2AC5-6F01-C510A0DE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1BC14-2806-FBA9-4D95-22A26FA37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2132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historic data on disruptions in the public transit system in Vienna</a:t>
            </a:r>
          </a:p>
          <a:p>
            <a:pPr>
              <a:lnSpc>
                <a:spcPct val="100000"/>
              </a:lnSpc>
            </a:pPr>
            <a:r>
              <a:rPr lang="en-US" dirty="0"/>
              <a:t>Combine with weather data and geographic data</a:t>
            </a:r>
          </a:p>
          <a:p>
            <a:pPr>
              <a:lnSpc>
                <a:spcPct val="100000"/>
              </a:lnSpc>
            </a:pPr>
            <a:r>
              <a:rPr lang="en-US" dirty="0"/>
              <a:t>Try to recognize patterns</a:t>
            </a:r>
          </a:p>
          <a:p>
            <a:pPr>
              <a:lnSpc>
                <a:spcPct val="100000"/>
              </a:lnSpc>
            </a:pPr>
            <a:endParaRPr lang="de-AT" dirty="0"/>
          </a:p>
        </p:txBody>
      </p:sp>
      <p:pic>
        <p:nvPicPr>
          <p:cNvPr id="15" name="Picture 14" descr="A red rectangular sign with white text&#10;&#10;AI-generated content may be incorrect.">
            <a:extLst>
              <a:ext uri="{FF2B5EF4-FFF2-40B4-BE49-F238E27FC236}">
                <a16:creationId xmlns:a16="http://schemas.microsoft.com/office/drawing/2014/main" id="{E11C815B-4B6C-604F-C0B0-1DDC38123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776" y="-1699224"/>
            <a:ext cx="3398447" cy="169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367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B3C364-8D08-78C9-4460-5074592CD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50" y="533400"/>
            <a:ext cx="6972300" cy="5791200"/>
          </a:xfrm>
          <a:prstGeom prst="rect">
            <a:avLst/>
          </a:prstGeom>
        </p:spPr>
      </p:pic>
      <p:pic>
        <p:nvPicPr>
          <p:cNvPr id="5" name="Picture 4" descr="A blue and white tower with a sphere on top&#10;&#10;AI-generated content may be incorrect.">
            <a:extLst>
              <a:ext uri="{FF2B5EF4-FFF2-40B4-BE49-F238E27FC236}">
                <a16:creationId xmlns:a16="http://schemas.microsoft.com/office/drawing/2014/main" id="{747CE848-D742-B81C-CE10-CE4DE1B1A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710" y="2536877"/>
            <a:ext cx="466167" cy="466167"/>
          </a:xfrm>
          <a:prstGeom prst="rect">
            <a:avLst/>
          </a:prstGeom>
        </p:spPr>
      </p:pic>
      <p:pic>
        <p:nvPicPr>
          <p:cNvPr id="7" name="Picture 6" descr="A blue and white tower with a sphere on top&#10;&#10;AI-generated content may be incorrect.">
            <a:extLst>
              <a:ext uri="{FF2B5EF4-FFF2-40B4-BE49-F238E27FC236}">
                <a16:creationId xmlns:a16="http://schemas.microsoft.com/office/drawing/2014/main" id="{D682DF1B-6AE7-13C9-304E-1A0C4F0016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343" y="4854960"/>
            <a:ext cx="466167" cy="466167"/>
          </a:xfrm>
          <a:prstGeom prst="rect">
            <a:avLst/>
          </a:prstGeom>
        </p:spPr>
      </p:pic>
      <p:pic>
        <p:nvPicPr>
          <p:cNvPr id="8" name="Picture 7" descr="A blue and white tower with a sphere on top&#10;&#10;AI-generated content may be incorrect.">
            <a:extLst>
              <a:ext uri="{FF2B5EF4-FFF2-40B4-BE49-F238E27FC236}">
                <a16:creationId xmlns:a16="http://schemas.microsoft.com/office/drawing/2014/main" id="{FB5EB79E-14E7-3B6A-1D98-6BDE2F60D1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426" y="704868"/>
            <a:ext cx="466167" cy="466167"/>
          </a:xfrm>
          <a:prstGeom prst="rect">
            <a:avLst/>
          </a:prstGeom>
        </p:spPr>
      </p:pic>
      <p:pic>
        <p:nvPicPr>
          <p:cNvPr id="10" name="Picture 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402281C-D2F0-0AA5-8DB6-9A1167CBA7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994" y="3687793"/>
            <a:ext cx="255566" cy="255566"/>
          </a:xfrm>
          <a:prstGeom prst="rect">
            <a:avLst/>
          </a:prstGeom>
        </p:spPr>
      </p:pic>
      <p:pic>
        <p:nvPicPr>
          <p:cNvPr id="11" name="Picture 1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9B5F290-89D4-D9A1-0A7B-85D40520C3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994" y="2969626"/>
            <a:ext cx="255566" cy="255566"/>
          </a:xfrm>
          <a:prstGeom prst="rect">
            <a:avLst/>
          </a:prstGeom>
        </p:spPr>
      </p:pic>
      <p:pic>
        <p:nvPicPr>
          <p:cNvPr id="12" name="Picture 1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DD86830-AB43-21EA-CA11-E346103A4D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96" y="3393407"/>
            <a:ext cx="255566" cy="255566"/>
          </a:xfrm>
          <a:prstGeom prst="rect">
            <a:avLst/>
          </a:prstGeom>
        </p:spPr>
      </p:pic>
      <p:pic>
        <p:nvPicPr>
          <p:cNvPr id="13" name="Picture 1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1F54465-D4BA-3CAE-4F21-EEEFBA11C7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696" y="2833216"/>
            <a:ext cx="255566" cy="255566"/>
          </a:xfrm>
          <a:prstGeom prst="rect">
            <a:avLst/>
          </a:prstGeom>
        </p:spPr>
      </p:pic>
      <p:pic>
        <p:nvPicPr>
          <p:cNvPr id="14" name="Picture 1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3F56B48-9F68-3B2D-477F-BC593C968B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325" y="3155356"/>
            <a:ext cx="255566" cy="255566"/>
          </a:xfrm>
          <a:prstGeom prst="rect">
            <a:avLst/>
          </a:prstGeom>
        </p:spPr>
      </p:pic>
      <p:pic>
        <p:nvPicPr>
          <p:cNvPr id="15" name="Picture 1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0B99B28-5150-285E-3C47-6D935B5E67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67" y="2833216"/>
            <a:ext cx="255566" cy="255566"/>
          </a:xfrm>
          <a:prstGeom prst="rect">
            <a:avLst/>
          </a:prstGeom>
        </p:spPr>
      </p:pic>
      <p:pic>
        <p:nvPicPr>
          <p:cNvPr id="16" name="Picture 1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400F192-3CE0-7EFC-7667-F37AB358EE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274" y="4270952"/>
            <a:ext cx="255566" cy="255566"/>
          </a:xfrm>
          <a:prstGeom prst="rect">
            <a:avLst/>
          </a:prstGeom>
        </p:spPr>
      </p:pic>
      <p:pic>
        <p:nvPicPr>
          <p:cNvPr id="17" name="Picture 1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DD651B6-DE05-C9A8-8272-5322276F99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912" y="4960260"/>
            <a:ext cx="255566" cy="255566"/>
          </a:xfrm>
          <a:prstGeom prst="rect">
            <a:avLst/>
          </a:prstGeom>
        </p:spPr>
      </p:pic>
      <p:pic>
        <p:nvPicPr>
          <p:cNvPr id="18" name="Picture 1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D70A299-2531-03EB-FF1A-61B6AF293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8267" y="4451125"/>
            <a:ext cx="255566" cy="255566"/>
          </a:xfrm>
          <a:prstGeom prst="rect">
            <a:avLst/>
          </a:prstGeom>
        </p:spPr>
      </p:pic>
      <p:pic>
        <p:nvPicPr>
          <p:cNvPr id="19" name="Picture 1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F6A9D0F-EC6A-FCF1-C1E6-A49491B295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208" y="4192227"/>
            <a:ext cx="255566" cy="255566"/>
          </a:xfrm>
          <a:prstGeom prst="rect">
            <a:avLst/>
          </a:prstGeom>
        </p:spPr>
      </p:pic>
      <p:pic>
        <p:nvPicPr>
          <p:cNvPr id="20" name="Picture 1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274BC6F-9840-BE15-1093-14DEB97F4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998" y="3160545"/>
            <a:ext cx="255566" cy="255566"/>
          </a:xfrm>
          <a:prstGeom prst="rect">
            <a:avLst/>
          </a:prstGeom>
        </p:spPr>
      </p:pic>
      <p:pic>
        <p:nvPicPr>
          <p:cNvPr id="21" name="Picture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4E05EB7-07FE-42B6-785C-0CCC6B5FBB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836" y="2003040"/>
            <a:ext cx="255566" cy="255566"/>
          </a:xfrm>
          <a:prstGeom prst="rect">
            <a:avLst/>
          </a:prstGeom>
        </p:spPr>
      </p:pic>
      <p:pic>
        <p:nvPicPr>
          <p:cNvPr id="22" name="Picture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D16B76F-0ABE-F4B7-23BB-29AAD9701C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781" y="1292798"/>
            <a:ext cx="255566" cy="255566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A196E55-AC69-B905-773B-8FD36A719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542" y="1448012"/>
            <a:ext cx="255566" cy="255566"/>
          </a:xfrm>
          <a:prstGeom prst="rect">
            <a:avLst/>
          </a:prstGeom>
        </p:spPr>
      </p:pic>
      <p:pic>
        <p:nvPicPr>
          <p:cNvPr id="24" name="Picture 2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0B2319A-1FE1-764D-2789-8599744461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525" y="1686981"/>
            <a:ext cx="255566" cy="255566"/>
          </a:xfrm>
          <a:prstGeom prst="rect">
            <a:avLst/>
          </a:prstGeom>
        </p:spPr>
      </p:pic>
      <p:pic>
        <p:nvPicPr>
          <p:cNvPr id="25" name="Picture 2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9839F90-BB31-7437-58B3-FCD01CD59F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433" y="1220037"/>
            <a:ext cx="255566" cy="255566"/>
          </a:xfrm>
          <a:prstGeom prst="rect">
            <a:avLst/>
          </a:prstGeom>
        </p:spPr>
      </p:pic>
      <p:pic>
        <p:nvPicPr>
          <p:cNvPr id="26" name="Picture 2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18B7B6E-A610-588B-7572-0A83582130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759" y="1155524"/>
            <a:ext cx="255566" cy="255566"/>
          </a:xfrm>
          <a:prstGeom prst="rect">
            <a:avLst/>
          </a:prstGeom>
        </p:spPr>
      </p:pic>
      <p:pic>
        <p:nvPicPr>
          <p:cNvPr id="27" name="Picture 2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A0E32FB-E5A9-4747-62D9-FA2145C7C1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976" y="2130823"/>
            <a:ext cx="255566" cy="255566"/>
          </a:xfrm>
          <a:prstGeom prst="rect">
            <a:avLst/>
          </a:prstGeom>
        </p:spPr>
      </p:pic>
      <p:pic>
        <p:nvPicPr>
          <p:cNvPr id="28" name="Picture 2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4DADDCD-E797-4EDE-5FBD-7A8DEEB0AC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653" y="3301217"/>
            <a:ext cx="255566" cy="255566"/>
          </a:xfrm>
          <a:prstGeom prst="rect">
            <a:avLst/>
          </a:prstGeom>
        </p:spPr>
      </p:pic>
      <p:pic>
        <p:nvPicPr>
          <p:cNvPr id="29" name="Picture 2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0D883BA-E8EA-3865-FFBE-08B976954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543" y="3099021"/>
            <a:ext cx="255566" cy="255566"/>
          </a:xfrm>
          <a:prstGeom prst="rect">
            <a:avLst/>
          </a:prstGeom>
        </p:spPr>
      </p:pic>
      <p:pic>
        <p:nvPicPr>
          <p:cNvPr id="30" name="Picture 2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C112052-0CFB-D0DC-AF86-A4380C25D4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123" y="4015386"/>
            <a:ext cx="255566" cy="255566"/>
          </a:xfrm>
          <a:prstGeom prst="rect">
            <a:avLst/>
          </a:prstGeom>
        </p:spPr>
      </p:pic>
      <p:pic>
        <p:nvPicPr>
          <p:cNvPr id="31" name="Picture 3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AAAA32E-2A4B-3AB7-AB87-EB3B1689F5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977" y="4614823"/>
            <a:ext cx="255566" cy="255566"/>
          </a:xfrm>
          <a:prstGeom prst="rect">
            <a:avLst/>
          </a:prstGeom>
        </p:spPr>
      </p:pic>
      <p:pic>
        <p:nvPicPr>
          <p:cNvPr id="32" name="Picture 3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F8B0183-A950-F537-A671-A6A2AF81F9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877" y="4960260"/>
            <a:ext cx="255566" cy="255566"/>
          </a:xfrm>
          <a:prstGeom prst="rect">
            <a:avLst/>
          </a:prstGeom>
        </p:spPr>
      </p:pic>
      <p:pic>
        <p:nvPicPr>
          <p:cNvPr id="33" name="Picture 3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74685FC-3DDD-EA47-C1EC-F384CADA86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311" y="5725136"/>
            <a:ext cx="255566" cy="255566"/>
          </a:xfrm>
          <a:prstGeom prst="rect">
            <a:avLst/>
          </a:prstGeom>
        </p:spPr>
      </p:pic>
      <p:pic>
        <p:nvPicPr>
          <p:cNvPr id="34" name="Picture 3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E875E9D-A9BE-03C3-619E-C0757E94B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810" y="5469570"/>
            <a:ext cx="255566" cy="255566"/>
          </a:xfrm>
          <a:prstGeom prst="rect">
            <a:avLst/>
          </a:prstGeom>
        </p:spPr>
      </p:pic>
      <p:sp>
        <p:nvSpPr>
          <p:cNvPr id="35" name="Arrow: Striped Right 34">
            <a:extLst>
              <a:ext uri="{FF2B5EF4-FFF2-40B4-BE49-F238E27FC236}">
                <a16:creationId xmlns:a16="http://schemas.microsoft.com/office/drawing/2014/main" id="{8C75DDE4-C3D3-EBA6-3BED-9DB659B943D7}"/>
              </a:ext>
            </a:extLst>
          </p:cNvPr>
          <p:cNvSpPr/>
          <p:nvPr/>
        </p:nvSpPr>
        <p:spPr>
          <a:xfrm>
            <a:off x="1474420" y="2349714"/>
            <a:ext cx="10084279" cy="2127044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Data Pipeline</a:t>
            </a:r>
          </a:p>
        </p:txBody>
      </p:sp>
    </p:spTree>
    <p:extLst>
      <p:ext uri="{BB962C8B-B14F-4D97-AF65-F5344CB8AC3E}">
        <p14:creationId xmlns:p14="http://schemas.microsoft.com/office/powerpoint/2010/main" val="3957537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2B3F23B-4D8D-A38B-E124-E0EB08093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137" y="1042987"/>
            <a:ext cx="92297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4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9828C-2502-3D86-1228-69ED3A317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49A00-21D7-84F1-756E-8BF22EDA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209" y="355978"/>
            <a:ext cx="10515600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CD6A8-C52A-C5A7-6CC6-F43C7D5E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210" y="2034674"/>
            <a:ext cx="9129906" cy="463964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94B3D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Öffi.at: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Web-based historic archive of disruptions in the public transit system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94B3DB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Openmeteo:</a:t>
            </a:r>
            <a:r>
              <a:rPr lang="en-US" sz="2400" dirty="0"/>
              <a:t> API for real-time and historic weather data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94B3DB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Data.gv.at:</a:t>
            </a:r>
            <a:r>
              <a:rPr lang="en-US" sz="2400" dirty="0"/>
              <a:t> publicly available datasets from Austrian open government data 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801C00-813F-6906-D427-A63E4D4E5E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737" y="1042987"/>
            <a:ext cx="92297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1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387BD-DE39-A7AE-82F9-78F22390B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4721-4254-2926-F530-E192CDD1D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72" y="365125"/>
            <a:ext cx="10515600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48B9-C26D-4652-CCDA-957417B2A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72" y="1867697"/>
            <a:ext cx="4637028" cy="3513613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 dirty="0"/>
              <a:t>Data from Öffi.at is scraped using </a:t>
            </a:r>
            <a:r>
              <a:rPr lang="en-US" dirty="0" err="1"/>
              <a:t>BeautifulSoup</a:t>
            </a:r>
            <a:endParaRPr lang="en-US" dirty="0"/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 dirty="0"/>
              <a:t>Weather data is collected via calls to </a:t>
            </a:r>
            <a:r>
              <a:rPr lang="en-US" dirty="0" err="1"/>
              <a:t>Openmeteo's</a:t>
            </a:r>
            <a:r>
              <a:rPr lang="en-US" dirty="0"/>
              <a:t> API for the timestamps collected from Öffi.at</a:t>
            </a:r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 dirty="0"/>
              <a:t>All of this is streamed to </a:t>
            </a:r>
            <a:r>
              <a:rPr lang="en-US" dirty="0" err="1"/>
              <a:t>kafka</a:t>
            </a:r>
            <a:endParaRPr lang="en-US" dirty="0"/>
          </a:p>
          <a:p>
            <a:pPr>
              <a:lnSpc>
                <a:spcPct val="100000"/>
              </a:lnSpc>
              <a:spcAft>
                <a:spcPts val="1500"/>
              </a:spcAft>
            </a:pPr>
            <a:r>
              <a:rPr lang="en-US" dirty="0"/>
              <a:t>Geographic information is imported from a csv file from Data.gv.at directly into the database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C8DF6E-B6BA-D450-D17E-6DFA8D380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37" y="1042987"/>
            <a:ext cx="92297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79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0C1F8-140E-7441-0B57-F97834D04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D121-4CC6-893B-4E86-18DD31C97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753" y="365125"/>
            <a:ext cx="10515600" cy="1325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30F1E-196F-DB31-8046-7F5736C54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5753" y="1208335"/>
            <a:ext cx="7536247" cy="239120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/>
              <a:t>Delay data and Weather data are streamed to two </a:t>
            </a:r>
            <a:r>
              <a:rPr lang="en-US" dirty="0" err="1"/>
              <a:t>kafka</a:t>
            </a:r>
            <a:r>
              <a:rPr lang="en-US" dirty="0"/>
              <a:t> topics</a:t>
            </a:r>
          </a:p>
          <a:p>
            <a:pPr lvl="1">
              <a:lnSpc>
                <a:spcPct val="170000"/>
              </a:lnSpc>
            </a:pPr>
            <a:r>
              <a:rPr lang="en-US" dirty="0" err="1"/>
              <a:t>topic_delays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 err="1"/>
              <a:t>topic_weather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dirty="0"/>
              <a:t>Delay data is consumed to get timestamps for weather data</a:t>
            </a:r>
          </a:p>
          <a:p>
            <a:pPr>
              <a:lnSpc>
                <a:spcPct val="170000"/>
              </a:lnSpc>
              <a:spcAft>
                <a:spcPts val="1000"/>
              </a:spcAft>
            </a:pPr>
            <a:r>
              <a:rPr lang="en-US" dirty="0"/>
              <a:t>Then both are consumed and written to the database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84E437-A6DD-210F-E231-C61100C73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6209" y="1979406"/>
            <a:ext cx="9229725" cy="4772025"/>
          </a:xfrm>
          <a:prstGeom prst="rect">
            <a:avLst/>
          </a:prstGeom>
        </p:spPr>
      </p:pic>
      <p:pic>
        <p:nvPicPr>
          <p:cNvPr id="6" name="Picture 5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8FB16C76-E093-BF99-C0C8-9D544054B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852" y="7040149"/>
            <a:ext cx="4246295" cy="109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72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EA8C7-8C0B-76A0-1DCB-016B54E88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64E12-1E79-9C16-F0ED-A0E3E0FB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Containers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17EA4-3C5A-8C9B-A2E3-EBA61EA33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78839"/>
            <a:ext cx="6805936" cy="2072549"/>
          </a:xfrm>
        </p:spPr>
        <p:txBody>
          <a:bodyPr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en-US" dirty="0">
                <a:ea typeface="+mn-lt"/>
                <a:cs typeface="+mn-lt"/>
              </a:rPr>
              <a:t>Every part of the system is containerized</a:t>
            </a:r>
            <a:endParaRPr lang="en-US" dirty="0"/>
          </a:p>
          <a:p>
            <a:pPr marL="285750" indent="-285750">
              <a:buChar char="•"/>
            </a:pPr>
            <a:r>
              <a:rPr lang="en-US" dirty="0"/>
              <a:t>Docker is used here</a:t>
            </a:r>
          </a:p>
          <a:p>
            <a:pPr marL="342900" indent="-342900">
              <a:buChar char="•"/>
            </a:pPr>
            <a:r>
              <a:rPr lang="en-US" dirty="0"/>
              <a:t>In total, there are 10 containers:</a:t>
            </a:r>
          </a:p>
          <a:p>
            <a:pPr marL="342900" indent="-342900">
              <a:buChar char="•"/>
            </a:pPr>
            <a:endParaRPr lang="en-US" dirty="0"/>
          </a:p>
        </p:txBody>
      </p:sp>
      <p:pic>
        <p:nvPicPr>
          <p:cNvPr id="3" name="Picture 2" descr="A blue letters on a black background&#10;&#10;Description automatically generated">
            <a:extLst>
              <a:ext uri="{FF2B5EF4-FFF2-40B4-BE49-F238E27FC236}">
                <a16:creationId xmlns:a16="http://schemas.microsoft.com/office/drawing/2014/main" id="{206F4C5A-9F75-0E2E-94F7-CF904FED6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852" y="5045376"/>
            <a:ext cx="4246295" cy="1092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CD8F16-79E0-9725-598F-1D12C09E8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1388"/>
            <a:ext cx="12192000" cy="109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98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ACB4-3C9F-F6D2-4A98-9DB4287F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Hands On Part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33072-5F42-291F-79B7-9964CFE658B0}"/>
              </a:ext>
            </a:extLst>
          </p:cNvPr>
          <p:cNvSpPr txBox="1"/>
          <p:nvPr/>
        </p:nvSpPr>
        <p:spPr>
          <a:xfrm>
            <a:off x="838200" y="1690688"/>
            <a:ext cx="10250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AT" dirty="0" err="1"/>
              <a:t>git</a:t>
            </a:r>
            <a:r>
              <a:rPr lang="de-AT" dirty="0"/>
              <a:t> </a:t>
            </a:r>
            <a:r>
              <a:rPr lang="de-AT" dirty="0" err="1"/>
              <a:t>clone</a:t>
            </a:r>
            <a:r>
              <a:rPr lang="de-AT" dirty="0"/>
              <a:t> </a:t>
            </a:r>
            <a:r>
              <a:rPr lang="de-AT" dirty="0">
                <a:hlinkClick r:id="rId2"/>
              </a:rPr>
              <a:t>https://github.com/toporek3112/vienna_public-transport_weather_correlation.git</a:t>
            </a:r>
            <a:endParaRPr lang="de-AT" dirty="0"/>
          </a:p>
          <a:p>
            <a:pPr marL="285750" indent="-285750">
              <a:buFontTx/>
              <a:buChar char="-"/>
            </a:pPr>
            <a:r>
              <a:rPr lang="de-AT" dirty="0"/>
              <a:t>cd </a:t>
            </a:r>
            <a:r>
              <a:rPr lang="de-AT" dirty="0" err="1"/>
              <a:t>vienna_public-transport_weather_correlation</a:t>
            </a:r>
            <a:endParaRPr lang="de-AT" dirty="0"/>
          </a:p>
          <a:p>
            <a:pPr marL="285750" indent="-285750">
              <a:buFontTx/>
              <a:buChar char="-"/>
            </a:pPr>
            <a:r>
              <a:rPr lang="de-AT" dirty="0" err="1"/>
              <a:t>docker</a:t>
            </a:r>
            <a:r>
              <a:rPr lang="de-AT" dirty="0"/>
              <a:t> </a:t>
            </a:r>
            <a:r>
              <a:rPr lang="de-AT" dirty="0" err="1"/>
              <a:t>compose</a:t>
            </a:r>
            <a:r>
              <a:rPr lang="de-AT" dirty="0"/>
              <a:t> </a:t>
            </a:r>
            <a:r>
              <a:rPr lang="de-AT" dirty="0" err="1"/>
              <a:t>up</a:t>
            </a:r>
            <a:r>
              <a:rPr lang="de-AT" dirty="0"/>
              <a:t> –d</a:t>
            </a:r>
          </a:p>
          <a:p>
            <a:pPr marL="285750" indent="-285750">
              <a:buFontTx/>
              <a:buChar char="-"/>
            </a:pPr>
            <a:r>
              <a:rPr lang="de-AT" dirty="0" err="1"/>
              <a:t>visit</a:t>
            </a:r>
            <a:r>
              <a:rPr lang="de-AT" dirty="0"/>
              <a:t> </a:t>
            </a:r>
            <a:r>
              <a:rPr lang="de-AT" dirty="0">
                <a:hlinkClick r:id="rId3"/>
              </a:rPr>
              <a:t>http://localhost:13000</a:t>
            </a:r>
            <a:r>
              <a:rPr lang="de-AT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E4D21C-4583-855A-F23F-69D608B73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186" y="2479864"/>
            <a:ext cx="6938014" cy="421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64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Widescreen</PresentationFormat>
  <Paragraphs>45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Smart City Insights: Correlating …        Delays with Weather</vt:lpstr>
      <vt:lpstr>Concept</vt:lpstr>
      <vt:lpstr>PowerPoint Presentation</vt:lpstr>
      <vt:lpstr>PowerPoint Presentation</vt:lpstr>
      <vt:lpstr>DATA SOURCES</vt:lpstr>
      <vt:lpstr>Data collection</vt:lpstr>
      <vt:lpstr>Data processing</vt:lpstr>
      <vt:lpstr>Containers</vt:lpstr>
      <vt:lpstr>Hands On Part</vt:lpstr>
      <vt:lpstr>Bonus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Karol Topor</dc:creator>
  <cp:lastModifiedBy>Karol Topor</cp:lastModifiedBy>
  <cp:revision>4</cp:revision>
  <dcterms:created xsi:type="dcterms:W3CDTF">2025-04-08T20:48:43Z</dcterms:created>
  <dcterms:modified xsi:type="dcterms:W3CDTF">2025-04-09T09:49:16Z</dcterms:modified>
</cp:coreProperties>
</file>