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025F2-6883-4484-53CD-D3371CC20C5A}" v="3" dt="2024-01-16T16:32:58.245"/>
    <p1510:client id="{1851519D-714E-4423-A4BC-BC8391EE9532}" v="105" dt="2024-01-17T15:55:44.403"/>
    <p1510:client id="{1F586168-FEF6-4A0B-BB1F-8FE7FD95DAC3}" v="82" dt="2024-01-17T12:24:43.881"/>
    <p1510:client id="{268A0708-4CAB-8F87-2667-B64DE069B7D0}" v="22" dt="2024-01-17T12:30:18.905"/>
    <p1510:client id="{36ADF428-A04E-49FA-ACD3-07F5BDAB3344}" v="1992" dt="2024-01-16T18:08:35.397"/>
    <p1510:client id="{596833B2-209C-3612-21C8-3CD26D4B7983}" v="5" dt="2024-01-17T12:26:12.064"/>
    <p1510:client id="{C4A7C7C5-AB9D-4E2E-8BF9-0DCC6330972E}" v="183" dt="2024-01-16T16:29:46.195"/>
    <p1510:client id="{D004ADBA-3F6A-5421-9AA5-5F24F07F1C4B}" v="3" dt="2024-01-17T10:03:04.184"/>
    <p1510:client id="{E32CE0FC-9341-47BD-A522-8D244D75405C}" v="17" dt="2024-01-17T09:55:1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173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1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0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80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70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5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6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0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meteo.com/" TargetMode="External"/><Relationship Id="rId2" Type="http://schemas.openxmlformats.org/officeDocument/2006/relationships/hyperlink" Target="https://&#246;ffi.at/?archive=1&amp;text=&amp;types=2%2C3&amp;page=&#8203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v.at/katalog/dataset/21fca925-12ac-4215-ba1a-a9c73cb3b0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 of empty bus">
            <a:extLst>
              <a:ext uri="{FF2B5EF4-FFF2-40B4-BE49-F238E27FC236}">
                <a16:creationId xmlns:a16="http://schemas.microsoft.com/office/drawing/2014/main" id="{69B98581-4B7C-FA37-6A32-33DB0A4A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54" y="0"/>
            <a:ext cx="611505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5044" y="3853304"/>
            <a:ext cx="4669094" cy="675967"/>
          </a:xfr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de-DE" sz="4400" dirty="0"/>
              <a:t>Wiener Linien</a:t>
            </a:r>
            <a:endParaRPr lang="en-US"/>
          </a:p>
        </p:txBody>
      </p:sp>
      <p:sp useBgFill="1">
        <p:nvSpPr>
          <p:cNvPr id="21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91" y="4403045"/>
            <a:ext cx="4628349" cy="487575"/>
          </a:xfrm>
        </p:spPr>
        <p:txBody>
          <a:bodyPr anchor="t">
            <a:normAutofit/>
          </a:bodyPr>
          <a:lstStyle/>
          <a:p>
            <a:r>
              <a:rPr lang="en-US" dirty="0" err="1"/>
              <a:t>Deleja-Hotko</a:t>
            </a:r>
            <a:r>
              <a:rPr lang="en-US" dirty="0"/>
              <a:t> Julian, Topor Karol</a:t>
            </a:r>
          </a:p>
        </p:txBody>
      </p:sp>
      <p:sp>
        <p:nvSpPr>
          <p:cNvPr id="23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46B33A0-D651-42CF-A758-EF0190F84F4B}" type="datetime1">
              <a:rPr lang="en-US" smtClean="0"/>
              <a:pPr>
                <a:spcAft>
                  <a:spcPts val="600"/>
                </a:spcAft>
              </a:pPr>
              <a:t>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48B9-47C4-67D7-D7C8-1CA848B0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DC9-1B7B-F044-931E-78723D4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 Pt.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C040D-5BF6-F0DC-6B0A-3EE7DC1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2064090"/>
            <a:ext cx="3858151" cy="1282064"/>
          </a:xfrm>
        </p:spPr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Remaining 5 containers:</a:t>
            </a:r>
          </a:p>
          <a:p>
            <a:pPr marL="342900" indent="-342900">
              <a:buChar char="•"/>
            </a:pPr>
            <a:endParaRPr lang="en-US"/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BE3FE-B6E3-A7C9-99F3-232D6A5F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4892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dsi_psotgres_setup_table</a:t>
            </a:r>
            <a:r>
              <a:rPr lang="en-US" sz="2000">
                <a:ea typeface="+mn-lt"/>
                <a:cs typeface="+mn-lt"/>
              </a:rPr>
              <a:t>: Container for creating and setting up tables in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 </a:t>
            </a:r>
            <a:endParaRPr lang="en-US" sz="2000">
              <a:cs typeface="Arial"/>
            </a:endParaRP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dsi_postgres</a:t>
            </a:r>
            <a:r>
              <a:rPr lang="en-US" sz="2000">
                <a:ea typeface="+mn-lt"/>
                <a:cs typeface="+mn-lt"/>
              </a:rPr>
              <a:t>: The </a:t>
            </a:r>
            <a:r>
              <a:rPr lang="en-US" sz="2000" err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 database used to store our final data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dsi_grafana</a:t>
            </a:r>
            <a:r>
              <a:rPr lang="en-US" sz="2000">
                <a:ea typeface="+mn-lt"/>
                <a:cs typeface="+mn-lt"/>
              </a:rPr>
              <a:t>: Contains the visualization tool we use to get our results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dsi_prometheus</a:t>
            </a:r>
            <a:r>
              <a:rPr lang="en-US" sz="2000">
                <a:ea typeface="+mn-lt"/>
                <a:cs typeface="+mn-lt"/>
              </a:rPr>
              <a:t>: Used to store metrics 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dsi_exporter_postgres</a:t>
            </a:r>
            <a:r>
              <a:rPr lang="en-US" sz="2000">
                <a:ea typeface="+mn-lt"/>
                <a:cs typeface="+mn-lt"/>
              </a:rPr>
              <a:t>: Used to gather </a:t>
            </a:r>
            <a:r>
              <a:rPr lang="en-US" sz="2000" err="1">
                <a:ea typeface="+mn-lt"/>
                <a:cs typeface="+mn-lt"/>
              </a:rPr>
              <a:t>postgres</a:t>
            </a:r>
            <a:r>
              <a:rPr lang="en-US" sz="2000">
                <a:ea typeface="+mn-lt"/>
                <a:cs typeface="+mn-lt"/>
              </a:rPr>
              <a:t> metrics (just for fun)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EE44F479-949B-B6BC-DB1A-AEBC96D5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27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9459CB-A0E8-FE8D-1C26-7E84EC490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001565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0E62-8BAE-37CA-7807-4D7019A7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6C04-BBEC-0E61-9DE0-977CD6440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Use historic data on disruptions in the public transit system in Vienna</a:t>
            </a:r>
          </a:p>
          <a:p>
            <a:pPr>
              <a:lnSpc>
                <a:spcPct val="200000"/>
              </a:lnSpc>
            </a:pPr>
            <a:r>
              <a:rPr lang="en-US"/>
              <a:t>Combine with weather data and geographic data</a:t>
            </a:r>
          </a:p>
          <a:p>
            <a:pPr>
              <a:lnSpc>
                <a:spcPct val="200000"/>
              </a:lnSpc>
            </a:pPr>
            <a:r>
              <a:rPr lang="en-US"/>
              <a:t>Try to recognize patterns</a:t>
            </a:r>
          </a:p>
        </p:txBody>
      </p:sp>
    </p:spTree>
    <p:extLst>
      <p:ext uri="{BB962C8B-B14F-4D97-AF65-F5344CB8AC3E}">
        <p14:creationId xmlns:p14="http://schemas.microsoft.com/office/powerpoint/2010/main" val="2170909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A53F-33DA-6E04-C8EF-9BBE16D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Pipeline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C6733A-0D3C-D279-BCFF-26D1A53C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703" y="1560053"/>
            <a:ext cx="8146989" cy="4212901"/>
          </a:xfr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7B442DD6-4A6B-A4BE-D20F-9987EAD88A70}"/>
              </a:ext>
            </a:extLst>
          </p:cNvPr>
          <p:cNvSpPr/>
          <p:nvPr/>
        </p:nvSpPr>
        <p:spPr>
          <a:xfrm>
            <a:off x="3892470" y="4550977"/>
            <a:ext cx="30902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: nach rechts 2">
            <a:extLst>
              <a:ext uri="{FF2B5EF4-FFF2-40B4-BE49-F238E27FC236}">
                <a16:creationId xmlns:a16="http://schemas.microsoft.com/office/drawing/2014/main" id="{7D74BAF6-EDA7-B06F-658D-FCFDB2063486}"/>
              </a:ext>
            </a:extLst>
          </p:cNvPr>
          <p:cNvSpPr/>
          <p:nvPr/>
        </p:nvSpPr>
        <p:spPr>
          <a:xfrm rot="11274512">
            <a:off x="3476833" y="230702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6" name="Pfeil: nach rechts 2">
            <a:extLst>
              <a:ext uri="{FF2B5EF4-FFF2-40B4-BE49-F238E27FC236}">
                <a16:creationId xmlns:a16="http://schemas.microsoft.com/office/drawing/2014/main" id="{C268DD32-957D-1887-5A4A-1EB83A23FC79}"/>
              </a:ext>
            </a:extLst>
          </p:cNvPr>
          <p:cNvSpPr/>
          <p:nvPr/>
        </p:nvSpPr>
        <p:spPr>
          <a:xfrm rot="480000">
            <a:off x="3523055" y="2666745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7" name="Pfeil: nach rechts 2">
            <a:extLst>
              <a:ext uri="{FF2B5EF4-FFF2-40B4-BE49-F238E27FC236}">
                <a16:creationId xmlns:a16="http://schemas.microsoft.com/office/drawing/2014/main" id="{EAB3F12C-DE34-08E4-DC9A-9073E9E53F92}"/>
              </a:ext>
            </a:extLst>
          </p:cNvPr>
          <p:cNvSpPr/>
          <p:nvPr/>
        </p:nvSpPr>
        <p:spPr>
          <a:xfrm rot="415989">
            <a:off x="5536541" y="2443257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8" name="Pfeil: nach rechts 2">
            <a:extLst>
              <a:ext uri="{FF2B5EF4-FFF2-40B4-BE49-F238E27FC236}">
                <a16:creationId xmlns:a16="http://schemas.microsoft.com/office/drawing/2014/main" id="{C3FC9B15-7DC0-DF0D-EC36-5CF2D569B4BF}"/>
              </a:ext>
            </a:extLst>
          </p:cNvPr>
          <p:cNvSpPr/>
          <p:nvPr/>
        </p:nvSpPr>
        <p:spPr>
          <a:xfrm rot="10402305">
            <a:off x="5353353" y="3034384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9" name="Pfeil: nach rechts 2">
            <a:extLst>
              <a:ext uri="{FF2B5EF4-FFF2-40B4-BE49-F238E27FC236}">
                <a16:creationId xmlns:a16="http://schemas.microsoft.com/office/drawing/2014/main" id="{718D79C8-4836-E608-EE16-4626C7964FEF}"/>
              </a:ext>
            </a:extLst>
          </p:cNvPr>
          <p:cNvSpPr/>
          <p:nvPr/>
        </p:nvSpPr>
        <p:spPr>
          <a:xfrm rot="10800000">
            <a:off x="3413717" y="3256853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0" name="Pfeil: nach rechts 2">
            <a:extLst>
              <a:ext uri="{FF2B5EF4-FFF2-40B4-BE49-F238E27FC236}">
                <a16:creationId xmlns:a16="http://schemas.microsoft.com/office/drawing/2014/main" id="{665B6E92-B2A1-CBD1-2DDE-117CD217FD5B}"/>
              </a:ext>
            </a:extLst>
          </p:cNvPr>
          <p:cNvSpPr/>
          <p:nvPr/>
        </p:nvSpPr>
        <p:spPr>
          <a:xfrm>
            <a:off x="3395245" y="35893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  <p:sp>
        <p:nvSpPr>
          <p:cNvPr id="12" name="Pfeil: nach rechts 2">
            <a:extLst>
              <a:ext uri="{FF2B5EF4-FFF2-40B4-BE49-F238E27FC236}">
                <a16:creationId xmlns:a16="http://schemas.microsoft.com/office/drawing/2014/main" id="{93ED72C8-BE3E-A032-2101-C1655C994F9C}"/>
              </a:ext>
            </a:extLst>
          </p:cNvPr>
          <p:cNvSpPr/>
          <p:nvPr/>
        </p:nvSpPr>
        <p:spPr>
          <a:xfrm>
            <a:off x="5491900" y="3617071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Pfeil: nach rechts 2">
            <a:extLst>
              <a:ext uri="{FF2B5EF4-FFF2-40B4-BE49-F238E27FC236}">
                <a16:creationId xmlns:a16="http://schemas.microsoft.com/office/drawing/2014/main" id="{602E6E24-9429-FB61-F919-7C137E786EEC}"/>
              </a:ext>
            </a:extLst>
          </p:cNvPr>
          <p:cNvSpPr/>
          <p:nvPr/>
        </p:nvSpPr>
        <p:spPr>
          <a:xfrm>
            <a:off x="7477719" y="3386162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Pfeil: nach rechts 4">
            <a:extLst>
              <a:ext uri="{FF2B5EF4-FFF2-40B4-BE49-F238E27FC236}">
                <a16:creationId xmlns:a16="http://schemas.microsoft.com/office/drawing/2014/main" id="{713336BA-A5E7-E503-2F99-347B123EF99E}"/>
              </a:ext>
            </a:extLst>
          </p:cNvPr>
          <p:cNvSpPr/>
          <p:nvPr/>
        </p:nvSpPr>
        <p:spPr>
          <a:xfrm rot="1397645">
            <a:off x="7582651" y="2915385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Pfeil: nach rechts 2">
            <a:extLst>
              <a:ext uri="{FF2B5EF4-FFF2-40B4-BE49-F238E27FC236}">
                <a16:creationId xmlns:a16="http://schemas.microsoft.com/office/drawing/2014/main" id="{E5C8FF73-3A21-4608-1716-DB7C26589484}"/>
              </a:ext>
            </a:extLst>
          </p:cNvPr>
          <p:cNvSpPr/>
          <p:nvPr/>
        </p:nvSpPr>
        <p:spPr>
          <a:xfrm rot="7484473">
            <a:off x="8068846" y="40257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Pfeil: nach rechts 2">
            <a:extLst>
              <a:ext uri="{FF2B5EF4-FFF2-40B4-BE49-F238E27FC236}">
                <a16:creationId xmlns:a16="http://schemas.microsoft.com/office/drawing/2014/main" id="{83E9643A-3D42-4D72-EDEB-9996C77C53CB}"/>
              </a:ext>
            </a:extLst>
          </p:cNvPr>
          <p:cNvSpPr/>
          <p:nvPr/>
        </p:nvSpPr>
        <p:spPr>
          <a:xfrm>
            <a:off x="8262810" y="4635386"/>
            <a:ext cx="651821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262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94B3D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Öffi.at: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Web-based historic archive of disruptions in the public transit system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94B3D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Openmeteo:</a:t>
            </a:r>
            <a:r>
              <a:rPr lang="en-US" dirty="0"/>
              <a:t> API for real-time and historic weather data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94B3D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Data.gv.at:</a:t>
            </a:r>
            <a:r>
              <a:rPr lang="en-US" dirty="0"/>
              <a:t> publicly available datasets from Austrian open government data </a:t>
            </a:r>
          </a:p>
        </p:txBody>
      </p:sp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Data from Öffi.at is scraped using </a:t>
            </a:r>
            <a:r>
              <a:rPr lang="en-US" err="1"/>
              <a:t>BeautifulSoup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Weather data is collected via calls to </a:t>
            </a:r>
            <a:r>
              <a:rPr lang="en-US" err="1"/>
              <a:t>Openmeteo's</a:t>
            </a:r>
            <a:r>
              <a:rPr lang="en-US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All of this is streamed to </a:t>
            </a:r>
            <a:r>
              <a:rPr lang="en-US" err="1"/>
              <a:t>kafka</a:t>
            </a:r>
            <a:endParaRPr lang="en-US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/>
              <a:t>Geographic information is imported from a csv file from Data.gv.at directly into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8977509" cy="3141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Delay data and Weather data are streamed to two </a:t>
            </a:r>
            <a:r>
              <a:rPr lang="en-US" err="1"/>
              <a:t>kafka</a:t>
            </a:r>
            <a:r>
              <a:rPr lang="en-US"/>
              <a:t> topics</a:t>
            </a:r>
          </a:p>
          <a:p>
            <a:pPr>
              <a:lnSpc>
                <a:spcPct val="200000"/>
              </a:lnSpc>
            </a:pPr>
            <a:r>
              <a:rPr lang="en-US"/>
              <a:t>Delay data is consumed to get timestamps for weather data</a:t>
            </a:r>
          </a:p>
          <a:p>
            <a:pPr>
              <a:lnSpc>
                <a:spcPct val="200000"/>
              </a:lnSpc>
              <a:spcAft>
                <a:spcPts val="1000"/>
              </a:spcAft>
            </a:pPr>
            <a:r>
              <a:rPr lang="en-US"/>
              <a:t>Then both are consumed and written to the database</a:t>
            </a:r>
          </a:p>
          <a:p>
            <a:pPr>
              <a:lnSpc>
                <a:spcPct val="100000"/>
              </a:lnSpc>
            </a:pPr>
            <a:r>
              <a:rPr lang="en-US"/>
              <a:t>In addition, the number of delays for a given day or at a given station is added to the respective table</a:t>
            </a:r>
          </a:p>
        </p:txBody>
      </p:sp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7905-7659-0E2D-0F2B-CAAEF15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78D-726B-3F4B-2ADD-2377D9B8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0020C-47FC-6EBD-1E26-500F130D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608315"/>
            <a:ext cx="3858151" cy="207254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en-US"/>
              <a:t>All Data is stored in a </a:t>
            </a:r>
            <a:r>
              <a:rPr lang="en-US" err="1"/>
              <a:t>postgreSQL</a:t>
            </a:r>
            <a:r>
              <a:rPr lang="en-US"/>
              <a:t> database</a:t>
            </a:r>
          </a:p>
          <a:p>
            <a:pPr marL="342900" indent="-342900">
              <a:buChar char="•"/>
            </a:pPr>
            <a:r>
              <a:rPr lang="en-US"/>
              <a:t>3 Tables: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E0E-BE39-57C0-7FCD-9517A484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459" y="941445"/>
            <a:ext cx="6263471" cy="5484984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500"/>
              </a:spcBef>
            </a:pPr>
            <a:r>
              <a:rPr lang="en-US" sz="1800"/>
              <a:t>Delays: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Title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Fixed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Affected Station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Timestamps (start, end)</a:t>
            </a:r>
          </a:p>
          <a:p>
            <a:pPr>
              <a:spcBef>
                <a:spcPts val="1500"/>
              </a:spcBef>
            </a:pPr>
            <a:r>
              <a:rPr lang="en-US" sz="1800"/>
              <a:t>Weather: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WMO classification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Temperature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Precipitation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Relative humidity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Wind speed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</a:t>
            </a:r>
            <a:r>
              <a:rPr lang="en-US" sz="1400">
                <a:ea typeface="+mn-lt"/>
                <a:cs typeface="+mn-lt"/>
              </a:rPr>
              <a:t>disruptions </a:t>
            </a:r>
            <a:r>
              <a:rPr lang="en-US" sz="1400"/>
              <a:t>on said day</a:t>
            </a:r>
          </a:p>
          <a:p>
            <a:pPr>
              <a:spcBef>
                <a:spcPts val="1500"/>
              </a:spcBef>
            </a:pPr>
            <a:r>
              <a:rPr lang="en-US" sz="1800"/>
              <a:t>Traffic stops: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Longitude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Latitude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Number of disruptions affecting said station</a:t>
            </a:r>
          </a:p>
        </p:txBody>
      </p:sp>
      <p:pic>
        <p:nvPicPr>
          <p:cNvPr id="7" name="Picture 6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2866BCE7-9DC0-8D18-1CC1-48BDC83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39" y="3427308"/>
            <a:ext cx="2344753" cy="2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94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D45-3E24-C289-38B5-06F74F7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40F9-E0D2-9BF8-2CF8-173FCB20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BE32-DB33-A763-E157-9EE34FB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077807"/>
            <a:ext cx="4747341" cy="34195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Data is analyzed using Grafana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We can analyze: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 Heatmaps for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Time-series graphs of different weather metrics and disruptions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Total and relative numbers of delays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Detailed information on all tables</a:t>
            </a:r>
          </a:p>
          <a:p>
            <a:pPr>
              <a:lnSpc>
                <a:spcPct val="100000"/>
              </a:lnSpc>
              <a:spcBef>
                <a:spcPts val="1500"/>
              </a:spcBef>
              <a:spcAft>
                <a:spcPts val="300"/>
              </a:spcAft>
            </a:pPr>
            <a:r>
              <a:rPr lang="en-US"/>
              <a:t>In addition, we can filter for: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stations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/>
              <a:t>Specific timeframes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AB6C8F-2AF8-4164-E173-51B4A759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14" r="49504" b="251"/>
          <a:stretch/>
        </p:blipFill>
        <p:spPr>
          <a:xfrm>
            <a:off x="7138587" y="1357212"/>
            <a:ext cx="3447526" cy="2078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875B0-C720-548A-6327-06B58247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87" y="3821438"/>
            <a:ext cx="4514673" cy="17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42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1928782"/>
            <a:ext cx="3858151" cy="2072549"/>
          </a:xfrm>
        </p:spPr>
        <p:txBody>
          <a:bodyPr>
            <a:normAutofit lnSpcReduction="10000"/>
          </a:bodyPr>
          <a:lstStyle/>
          <a:p>
            <a:endParaRPr lang="en-US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Every part of the system is containerized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Docker is used here</a:t>
            </a:r>
          </a:p>
          <a:p>
            <a:pPr marL="342900" indent="-342900">
              <a:buChar char="•"/>
            </a:pPr>
            <a:r>
              <a:rPr lang="en-US"/>
              <a:t>In total, there are 10 containers:</a:t>
            </a:r>
          </a:p>
          <a:p>
            <a:pPr marL="342900" indent="-342900">
              <a:buChar char="•"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FB8A0-9800-1112-21EB-839205D1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104" y="920080"/>
            <a:ext cx="6017495" cy="50121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dsi_kafka_producer_weather</a:t>
            </a:r>
            <a:r>
              <a:rPr lang="en-US" sz="2000">
                <a:ea typeface="+mn-lt"/>
                <a:cs typeface="+mn-lt"/>
              </a:rPr>
              <a:t>: Container running custom Python script for fetching weather data 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dsi_kafka_producer_delays</a:t>
            </a:r>
            <a:r>
              <a:rPr lang="en-US" sz="2000">
                <a:ea typeface="+mn-lt"/>
                <a:cs typeface="+mn-lt"/>
              </a:rPr>
              <a:t>: Container running custom Python script for fetching disruption data</a:t>
            </a:r>
            <a:endParaRPr lang="en-US" sz="2000"/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dsi_init_kafka</a:t>
            </a:r>
            <a:r>
              <a:rPr lang="en-US" sz="2000">
                <a:ea typeface="+mn-lt"/>
                <a:cs typeface="+mn-lt"/>
              </a:rPr>
              <a:t>: Used to create required topics in Kafka on startup</a:t>
            </a:r>
          </a:p>
          <a:p>
            <a:pPr>
              <a:spcAft>
                <a:spcPts val="1000"/>
              </a:spcAft>
            </a:pPr>
            <a:r>
              <a:rPr lang="en-US" sz="2000">
                <a:ea typeface="+mn-lt"/>
                <a:cs typeface="+mn-lt"/>
              </a:rPr>
              <a:t>dsi_kafka_00: This container hosts the Apache Kafka</a:t>
            </a:r>
          </a:p>
          <a:p>
            <a:pPr>
              <a:spcAft>
                <a:spcPts val="1000"/>
              </a:spcAft>
            </a:pPr>
            <a:r>
              <a:rPr lang="en-US" sz="2000" err="1">
                <a:ea typeface="+mn-lt"/>
                <a:cs typeface="+mn-lt"/>
              </a:rPr>
              <a:t>dsi_kafka_consumer</a:t>
            </a:r>
            <a:r>
              <a:rPr lang="en-US" sz="2000">
                <a:ea typeface="+mn-lt"/>
                <a:cs typeface="+mn-lt"/>
              </a:rPr>
              <a:t>: Container running custom Python script to handle reading from Kafka and writing to PostgreSQL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74" y="4127842"/>
            <a:ext cx="3590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imelightVTI">
  <a:themeElements>
    <a:clrScheme name="AnalogousFromRegular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4D80C3"/>
      </a:accent1>
      <a:accent2>
        <a:srgbClr val="3BA0B1"/>
      </a:accent2>
      <a:accent3>
        <a:srgbClr val="47B497"/>
      </a:accent3>
      <a:accent4>
        <a:srgbClr val="3BB160"/>
      </a:accent4>
      <a:accent5>
        <a:srgbClr val="54B948"/>
      </a:accent5>
      <a:accent6>
        <a:srgbClr val="78B13B"/>
      </a:accent6>
      <a:hlink>
        <a:srgbClr val="AB7939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LimelightVTI</vt:lpstr>
      <vt:lpstr>Wiener Linien</vt:lpstr>
      <vt:lpstr>Concept</vt:lpstr>
      <vt:lpstr>Data Pipeline</vt:lpstr>
      <vt:lpstr>DATA SOURCES</vt:lpstr>
      <vt:lpstr>Data collection</vt:lpstr>
      <vt:lpstr>Data processing</vt:lpstr>
      <vt:lpstr>Data Storage</vt:lpstr>
      <vt:lpstr>Data Visualization</vt:lpstr>
      <vt:lpstr>Containers</vt:lpstr>
      <vt:lpstr>Containers Pt. 2</vt:lpstr>
      <vt:lpstr>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66</cp:revision>
  <dcterms:created xsi:type="dcterms:W3CDTF">2024-01-16T16:22:47Z</dcterms:created>
  <dcterms:modified xsi:type="dcterms:W3CDTF">2024-01-17T15:55:53Z</dcterms:modified>
</cp:coreProperties>
</file>