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  <p:sldMasterId id="2147483838" r:id="rId2"/>
  </p:sldMasterIdLst>
  <p:notesMasterIdLst>
    <p:notesMasterId r:id="rId28"/>
  </p:notesMasterIdLst>
  <p:sldIdLst>
    <p:sldId id="259" r:id="rId3"/>
    <p:sldId id="256" r:id="rId4"/>
    <p:sldId id="289" r:id="rId5"/>
    <p:sldId id="260" r:id="rId6"/>
    <p:sldId id="261" r:id="rId7"/>
    <p:sldId id="291" r:id="rId8"/>
    <p:sldId id="264" r:id="rId9"/>
    <p:sldId id="267" r:id="rId10"/>
    <p:sldId id="269" r:id="rId11"/>
    <p:sldId id="288" r:id="rId12"/>
    <p:sldId id="272" r:id="rId13"/>
    <p:sldId id="270" r:id="rId14"/>
    <p:sldId id="271" r:id="rId15"/>
    <p:sldId id="274" r:id="rId16"/>
    <p:sldId id="268" r:id="rId17"/>
    <p:sldId id="265" r:id="rId18"/>
    <p:sldId id="286" r:id="rId19"/>
    <p:sldId id="283" r:id="rId20"/>
    <p:sldId id="281" r:id="rId21"/>
    <p:sldId id="282" r:id="rId22"/>
    <p:sldId id="277" r:id="rId23"/>
    <p:sldId id="290" r:id="rId24"/>
    <p:sldId id="279" r:id="rId25"/>
    <p:sldId id="287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/>
    <p:restoredTop sz="94631"/>
  </p:normalViewPr>
  <p:slideViewPr>
    <p:cSldViewPr snapToGrid="0" snapToObjects="1">
      <p:cViewPr varScale="1">
        <p:scale>
          <a:sx n="104" d="100"/>
          <a:sy n="104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3F30E-D8C2-C548-8A8E-5ABC82C37815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997E1-3522-A746-8101-45C5C093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CDC1-91E4-0648-B9A9-F08F2E0B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23D76-3481-AA46-9851-FABFF800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E2B9-132B-2648-BBFE-232296B3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6AEA-0ACF-C24D-A8A2-CF86C94D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D0DC-325A-3A49-9A84-6590AAAD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82B5-2E28-1C40-99A4-B470DA62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A36C3-F8A8-8E43-AC86-4A1AA060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A80B-CC3F-C44B-A1E3-EF7282DC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7078-AC55-7F4E-A258-F222B91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2D75-16A6-6D48-928A-8E0F52FD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87794-8616-0141-A45F-36320B2E5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52070-A6CE-0A4E-BD19-3D7844C2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E71E-1EBD-EF4C-969D-2EF5B88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C4C1-1113-B245-A2DA-3DD5E5D1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2A70-A23C-E447-BD99-DC373810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8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7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05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4E1-ADAF-BF46-9D0F-37F579E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C234-3278-164F-BE95-8D847CE8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C73C-7206-EE4A-A784-C313D3C8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3E17-EE7A-B349-A2DA-A2223607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E114A-DC5C-0E41-B856-AC1C88EC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9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97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950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0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186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41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2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874-8CCF-9640-89C9-CF435462C192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9032-A6BB-3F45-BB25-D4031DD9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1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B1AB-8382-F442-8086-E377DC66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63C6-3EF1-9540-B6BC-2B300D1F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0094-872E-D742-8F46-8E75632A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8857-931A-C043-ACCB-D1D3134F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C965-BF72-D44F-A19D-6CE139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2BB6-B6E3-A441-8452-84ADE549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2393-BEE6-F042-AB59-113FE72A9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6435-122D-144F-B682-C09B2B3FA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D4B0-9500-D741-84EC-461EFF06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0D8E-14BA-E04A-BE1F-3A67CA0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69E68-CC91-6640-AC92-8D0C07A8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41C-B6BA-1D4B-BDC7-F2D1D202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D2D7-FC78-2B42-B397-E4D002A4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E4CF-82D1-F043-8AD0-14347CE05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33F9E-CA97-D549-A656-A476A01A0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5A19D-ECD1-4441-8B88-7B22B630A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4734D-01F3-854A-8E61-68FCB046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D20EC-3087-A34E-9F8F-BB07BA3D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F2090-2806-3E46-B8EE-BDD77B12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ED8A-69E5-B14E-AF7C-165FD561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B47F7-2EF0-EF45-9BF2-5B4BE65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A87C3-CA7F-CD45-A742-92E3536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7847-A02A-EC4B-9F83-4B7AD86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5CE2A-EF32-9745-82A2-C4864AE2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834C3-8725-DF4A-AFDA-B08CCCD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313E-AF39-7E4E-AC31-548A4A97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3427-4A65-D945-A531-B90F5F5B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0BBA-890F-EF4E-8A2F-9231D378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655A4-89A6-394E-8B54-6C54FEA5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68AAD-A647-1545-86EE-57F06F3D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C517-EE5A-3040-A237-41C4FC47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1FF7-BCA4-1345-AB62-FB38A7B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38C0-F7F7-594D-AF3B-5FA6E4E0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38384-7B59-9E44-8524-AF4EFFF7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5401-887B-6A42-86D5-9362E4E5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DBEEA-3D3D-1F4E-BCAE-3A7A864B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A69C-D2AB-7E4B-8EE6-F5C2686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9DE47-F186-2B48-9C14-AC387961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DE4F4-1D83-E145-AA31-9AF77264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5E46-A6D6-844D-823B-E43D6522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F3F3-1628-B64D-8D38-C365424F5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05EA-3690-5A45-9148-907D1A1DA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E534-6602-8D45-9114-77C2D209B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4C80-1E57-5B4C-85D1-14027D8E2F1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93D8DF-3CB0-144D-8A86-D90E5CFB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amastery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dbamastery@gmail.com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twitter.com/dbamastery" TargetMode="External"/><Relationship Id="rId9" Type="http://schemas.openxmlformats.org/officeDocument/2006/relationships/hyperlink" Target="http://www.sqlguatemala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best-practice-with-the-query-store?view=sql-server-2017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performance/how-query-store-collects-data?view=sql-server-2017" TargetMode="External"/><Relationship Id="rId2" Type="http://schemas.openxmlformats.org/officeDocument/2006/relationships/hyperlink" Target="https://docs.microsoft.com/en-us/sql/relational-databases/performance/best-practice-with-the-query-store?view=sql-server-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microsoft.com/en-us/sql/relational-databases/performance/query-store-usage-scenarios?view=sql-server-2017" TargetMode="External"/><Relationship Id="rId4" Type="http://schemas.openxmlformats.org/officeDocument/2006/relationships/hyperlink" Target="https://docs.microsoft.com/en-us/sql/relational-databases/performance/monitoring-performance-by-using-the-query-store?view=sql-server-201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varal/Study-your-Server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5A3911D-E2EA-4F4A-845E-E2A36CA0598D}"/>
              </a:ext>
            </a:extLst>
          </p:cNvPr>
          <p:cNvSpPr txBox="1">
            <a:spLocks/>
          </p:cNvSpPr>
          <p:nvPr/>
        </p:nvSpPr>
        <p:spPr>
          <a:xfrm>
            <a:off x="2454771" y="468878"/>
            <a:ext cx="7730656" cy="169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QUERY STORE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2AAF4D-CEEF-0749-8C36-91D0DC1E0FF9}"/>
              </a:ext>
            </a:extLst>
          </p:cNvPr>
          <p:cNvSpPr txBox="1">
            <a:spLocks/>
          </p:cNvSpPr>
          <p:nvPr/>
        </p:nvSpPr>
        <p:spPr>
          <a:xfrm>
            <a:off x="2454771" y="1980006"/>
            <a:ext cx="7154459" cy="192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/>
              <a:t>Carlos Robles</a:t>
            </a:r>
          </a:p>
          <a:p>
            <a:pPr algn="l"/>
            <a:r>
              <a:rPr lang="en-US" sz="2800" dirty="0"/>
              <a:t>MSc, MCP, MCTS, MCSA, MCSE, ITIL v3</a:t>
            </a:r>
          </a:p>
          <a:p>
            <a:pPr algn="l"/>
            <a:r>
              <a:rPr lang="en-US" sz="3000" dirty="0"/>
              <a:t>Multi-platform DBA</a:t>
            </a:r>
          </a:p>
          <a:p>
            <a:pPr algn="l"/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F2C4C-667C-2640-9B99-1C83E0CB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8" y="685800"/>
            <a:ext cx="1625170" cy="1625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D6E33-67BE-3F4A-81F8-B28299B6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53" y="3560179"/>
            <a:ext cx="1077133" cy="1077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581AD-BB88-DC46-AE15-B6B6B8DCA261}"/>
              </a:ext>
            </a:extLst>
          </p:cNvPr>
          <p:cNvSpPr txBox="1"/>
          <p:nvPr/>
        </p:nvSpPr>
        <p:spPr>
          <a:xfrm>
            <a:off x="3405487" y="3867871"/>
            <a:ext cx="2342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4"/>
              </a:rPr>
              <a:t>@dbamastery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55D7B-F3C8-704E-BE53-F54C4912C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105" y="4637312"/>
            <a:ext cx="841828" cy="841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17143F-EC5D-0749-834A-DB37E24DD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266" y="5520222"/>
            <a:ext cx="955221" cy="955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CE00E5-5A48-FF45-A443-795A3F8FAB6B}"/>
              </a:ext>
            </a:extLst>
          </p:cNvPr>
          <p:cNvSpPr txBox="1"/>
          <p:nvPr/>
        </p:nvSpPr>
        <p:spPr>
          <a:xfrm>
            <a:off x="3466585" y="4771254"/>
            <a:ext cx="3275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7"/>
              </a:rPr>
              <a:t>dbamastery@gmail.com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B88C2-B5A8-674B-BB72-BB88432A4CEC}"/>
              </a:ext>
            </a:extLst>
          </p:cNvPr>
          <p:cNvSpPr txBox="1"/>
          <p:nvPr/>
        </p:nvSpPr>
        <p:spPr>
          <a:xfrm>
            <a:off x="3466585" y="5666933"/>
            <a:ext cx="4093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8"/>
              </a:rPr>
              <a:t>www.dbamastery.com</a:t>
            </a:r>
            <a:endParaRPr lang="en-US" sz="2200" dirty="0"/>
          </a:p>
          <a:p>
            <a:r>
              <a:rPr lang="en-US" sz="2200" dirty="0">
                <a:hlinkClick r:id="rId9"/>
              </a:rPr>
              <a:t>www.sqlguatemala.com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023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54D8DE-B3BA-C442-B868-AF411CEBB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" r="888"/>
          <a:stretch/>
        </p:blipFill>
        <p:spPr>
          <a:xfrm>
            <a:off x="668337" y="814387"/>
            <a:ext cx="5674320" cy="4856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EB6FC-5F99-1A46-BA0D-B92419C69E06}"/>
              </a:ext>
            </a:extLst>
          </p:cNvPr>
          <p:cNvSpPr txBox="1"/>
          <p:nvPr/>
        </p:nvSpPr>
        <p:spPr>
          <a:xfrm>
            <a:off x="6600826" y="2443586"/>
            <a:ext cx="544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* </a:t>
            </a:r>
            <a:r>
              <a:rPr lang="en-US" sz="2800" b="1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</a:t>
            </a:r>
          </a:p>
          <a:p>
            <a:r>
              <a:rPr lang="en-US" sz="2800" dirty="0"/>
              <a:t>sys.database_query_store_options;</a:t>
            </a:r>
          </a:p>
        </p:txBody>
      </p:sp>
    </p:spTree>
    <p:extLst>
      <p:ext uri="{BB962C8B-B14F-4D97-AF65-F5344CB8AC3E}">
        <p14:creationId xmlns:p14="http://schemas.microsoft.com/office/powerpoint/2010/main" val="245210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Options related to data COLLECTION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Operation mode</a:t>
            </a:r>
          </a:p>
          <a:p>
            <a:pPr marL="800100" lvl="1" indent="-342900"/>
            <a:r>
              <a:rPr lang="en-US" sz="2100" dirty="0"/>
              <a:t>Default Read-Write</a:t>
            </a:r>
          </a:p>
          <a:p>
            <a:pPr marL="800100" lvl="1" indent="-342900"/>
            <a:r>
              <a:rPr lang="en-US" sz="2100" dirty="0"/>
              <a:t>Read Only</a:t>
            </a:r>
          </a:p>
          <a:p>
            <a:pPr marL="342900" indent="-342900"/>
            <a:r>
              <a:rPr lang="en-US" sz="2500" dirty="0"/>
              <a:t>Query capture mode</a:t>
            </a:r>
          </a:p>
          <a:p>
            <a:pPr marL="800100" lvl="1" indent="-342900"/>
            <a:r>
              <a:rPr lang="en-US" sz="2100" dirty="0"/>
              <a:t>Default ALL for SQL Server 2016+</a:t>
            </a:r>
          </a:p>
          <a:p>
            <a:pPr marL="800100" lvl="1" indent="-342900"/>
            <a:r>
              <a:rPr lang="en-US" sz="2100" dirty="0"/>
              <a:t>Default AUTO for Azure SQL Server DB</a:t>
            </a:r>
          </a:p>
          <a:p>
            <a:pPr marL="800100" lvl="1" indent="-342900"/>
            <a:r>
              <a:rPr lang="en-US" sz="2100" dirty="0"/>
              <a:t>NONE</a:t>
            </a:r>
          </a:p>
          <a:p>
            <a:pPr marL="342900" indent="-342900"/>
            <a:r>
              <a:rPr lang="en-US" sz="2500" dirty="0"/>
              <a:t>Max plans per query</a:t>
            </a:r>
          </a:p>
          <a:p>
            <a:pPr marL="800100" lvl="1" indent="-342900"/>
            <a:r>
              <a:rPr lang="en-US" sz="2100" dirty="0"/>
              <a:t>Default 200</a:t>
            </a:r>
          </a:p>
        </p:txBody>
      </p:sp>
    </p:spTree>
    <p:extLst>
      <p:ext uri="{BB962C8B-B14F-4D97-AF65-F5344CB8AC3E}">
        <p14:creationId xmlns:p14="http://schemas.microsoft.com/office/powerpoint/2010/main" val="217638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400" dirty="0"/>
          </a:p>
          <a:p>
            <a:r>
              <a:rPr lang="en-US" sz="3400" dirty="0"/>
              <a:t>Options related to data store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Max storage size MB</a:t>
            </a:r>
          </a:p>
          <a:p>
            <a:pPr marL="800100" lvl="1" indent="-342900"/>
            <a:r>
              <a:rPr lang="en-US" sz="2100" dirty="0"/>
              <a:t>Default 200 MBs</a:t>
            </a:r>
          </a:p>
          <a:p>
            <a:pPr marL="342900" indent="-342900"/>
            <a:r>
              <a:rPr lang="en-US" sz="2500" dirty="0"/>
              <a:t>Cleanup policy</a:t>
            </a:r>
          </a:p>
          <a:p>
            <a:pPr marL="800100" lvl="1" indent="-342900"/>
            <a:r>
              <a:rPr lang="en-US" sz="2100" dirty="0"/>
              <a:t>Stale query threshold in days</a:t>
            </a:r>
          </a:p>
          <a:p>
            <a:pPr marL="800100" lvl="1" indent="-342900"/>
            <a:r>
              <a:rPr lang="en-US" sz="2100" dirty="0"/>
              <a:t>Default 30 days</a:t>
            </a:r>
          </a:p>
          <a:p>
            <a:pPr marL="342900" indent="-342900"/>
            <a:r>
              <a:rPr lang="en-US" sz="2500" dirty="0"/>
              <a:t>Size based cleanup mode</a:t>
            </a:r>
          </a:p>
          <a:p>
            <a:pPr marL="800100" lvl="1" indent="-342900"/>
            <a:r>
              <a:rPr lang="en-US" sz="2100" dirty="0"/>
              <a:t>AUTO</a:t>
            </a:r>
          </a:p>
          <a:p>
            <a:pPr marL="800100" lvl="1" indent="-342900"/>
            <a:r>
              <a:rPr lang="en-US" sz="2100" dirty="0"/>
              <a:t>OFF</a:t>
            </a:r>
          </a:p>
          <a:p>
            <a:pPr marL="800100" lvl="1" indent="-342900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9349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Interval length minutes</a:t>
            </a:r>
          </a:p>
          <a:p>
            <a:pPr marL="800100" lvl="1" indent="-342900"/>
            <a:r>
              <a:rPr lang="en-US" sz="2100" dirty="0"/>
              <a:t>Default 60 minutes</a:t>
            </a:r>
          </a:p>
          <a:p>
            <a:pPr marL="800100" lvl="1" indent="-342900"/>
            <a:r>
              <a:rPr lang="en-US" sz="2100" dirty="0"/>
              <a:t>1, 5, 10, 15, 30, 60, 1,440 (24 hours)</a:t>
            </a:r>
          </a:p>
          <a:p>
            <a:pPr marL="800100" lvl="1" indent="-342900"/>
            <a:r>
              <a:rPr lang="en-US" sz="2100" dirty="0"/>
              <a:t>Lower values, more granularity</a:t>
            </a:r>
          </a:p>
          <a:p>
            <a:pPr marL="342900" indent="-342900"/>
            <a:r>
              <a:rPr lang="en-US" sz="2500" dirty="0"/>
              <a:t>Data flush interval</a:t>
            </a:r>
          </a:p>
          <a:p>
            <a:pPr marL="800100" lvl="1" indent="-342900"/>
            <a:r>
              <a:rPr lang="en-US" sz="2100" dirty="0"/>
              <a:t>Default 15 minutes</a:t>
            </a:r>
          </a:p>
          <a:p>
            <a:pPr marL="800100" lvl="1" indent="-342900"/>
            <a:r>
              <a:rPr lang="en-US" sz="2100" dirty="0"/>
              <a:t>Flushing runtime and wait stats data from memory to disk</a:t>
            </a:r>
          </a:p>
          <a:p>
            <a:pPr marL="800100" lvl="1" indent="-342900"/>
            <a:r>
              <a:rPr lang="en-US" sz="2100" dirty="0"/>
              <a:t>In case of memory pressure data will be flushed to disk immediately</a:t>
            </a:r>
          </a:p>
          <a:p>
            <a:pPr marL="800100" lvl="1" indent="-342900"/>
            <a:endParaRPr lang="en-US" sz="2100" dirty="0"/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2882B53-373A-4448-98AD-993972165A34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400" dirty="0"/>
          </a:p>
          <a:p>
            <a:r>
              <a:rPr lang="en-US" sz="3400" dirty="0"/>
              <a:t>Options related to 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59395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2F2D418-EAC1-6949-855C-42DC5013F416}"/>
              </a:ext>
            </a:extLst>
          </p:cNvPr>
          <p:cNvSpPr txBox="1">
            <a:spLocks/>
          </p:cNvSpPr>
          <p:nvPr/>
        </p:nvSpPr>
        <p:spPr>
          <a:xfrm>
            <a:off x="2538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QUERY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A0957-3994-F046-B9C3-18CD9A54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84" y="1523582"/>
            <a:ext cx="4392800" cy="4638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82FBF-008E-5546-83A6-A2AB0FE5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40" y="1523582"/>
            <a:ext cx="4807807" cy="48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E6CE8-3E5F-AD4F-85C2-63D8273A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87" y="1465311"/>
            <a:ext cx="3965461" cy="42128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8C01CB-E921-984C-BD68-9DE72348A981}"/>
              </a:ext>
            </a:extLst>
          </p:cNvPr>
          <p:cNvSpPr/>
          <p:nvPr/>
        </p:nvSpPr>
        <p:spPr>
          <a:xfrm>
            <a:off x="1684152" y="1982763"/>
            <a:ext cx="3397869" cy="1588957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sys.query_store_query</a:t>
            </a:r>
          </a:p>
          <a:p>
            <a:pPr algn="ctr"/>
            <a:r>
              <a:rPr lang="en-US" b="1" dirty="0"/>
              <a:t>sys.query_store_plan</a:t>
            </a:r>
          </a:p>
          <a:p>
            <a:pPr algn="ctr"/>
            <a:r>
              <a:rPr lang="en-US" b="1" dirty="0"/>
              <a:t>sys.query_store_query_text</a:t>
            </a:r>
          </a:p>
          <a:p>
            <a:pPr algn="ctr"/>
            <a:r>
              <a:rPr lang="en-US" b="1" dirty="0"/>
              <a:t>sys.query_context_settings</a:t>
            </a:r>
          </a:p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62EA2-FF67-AA4D-9033-727E4B583CDA}"/>
              </a:ext>
            </a:extLst>
          </p:cNvPr>
          <p:cNvSpPr/>
          <p:nvPr/>
        </p:nvSpPr>
        <p:spPr>
          <a:xfrm>
            <a:off x="1252832" y="3949689"/>
            <a:ext cx="4260511" cy="1588957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sys.query_store_runtime_stats</a:t>
            </a:r>
          </a:p>
          <a:p>
            <a:pPr algn="ctr"/>
            <a:r>
              <a:rPr lang="en-US" b="1" dirty="0"/>
              <a:t>sys.query_store_wait_stats</a:t>
            </a:r>
          </a:p>
          <a:p>
            <a:pPr algn="ctr"/>
            <a:r>
              <a:rPr lang="en-US" b="1" dirty="0"/>
              <a:t>sys.query_store_runtime_stats_interval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B00F7CC-ADF5-DE42-A6E5-8800D7B2E00D}"/>
              </a:ext>
            </a:extLst>
          </p:cNvPr>
          <p:cNvSpPr/>
          <p:nvPr/>
        </p:nvSpPr>
        <p:spPr>
          <a:xfrm rot="5400000">
            <a:off x="3193155" y="-493169"/>
            <a:ext cx="379861" cy="4572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6803-F82D-B947-99F1-F8591844383E}"/>
              </a:ext>
            </a:extLst>
          </p:cNvPr>
          <p:cNvSpPr txBox="1"/>
          <p:nvPr/>
        </p:nvSpPr>
        <p:spPr>
          <a:xfrm>
            <a:off x="1639049" y="1100335"/>
            <a:ext cx="348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 Store Catalog Views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33B6D-E288-9040-8E45-6ECF3CA470EC}"/>
              </a:ext>
            </a:extLst>
          </p:cNvPr>
          <p:cNvSpPr txBox="1"/>
          <p:nvPr/>
        </p:nvSpPr>
        <p:spPr>
          <a:xfrm>
            <a:off x="1252603" y="1277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Store Catalog Views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9497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Plan store</a:t>
            </a:r>
          </a:p>
          <a:p>
            <a:pPr marL="800100" lvl="1" indent="-342900"/>
            <a:r>
              <a:rPr lang="en-US" sz="2100" dirty="0"/>
              <a:t>Query plan &amp; query text</a:t>
            </a:r>
          </a:p>
          <a:p>
            <a:pPr marL="800100" lvl="1" indent="-342900"/>
            <a:r>
              <a:rPr lang="en-US" sz="2100" dirty="0"/>
              <a:t>Query context settings</a:t>
            </a:r>
          </a:p>
          <a:p>
            <a:pPr marL="342900" indent="-342900"/>
            <a:r>
              <a:rPr lang="en-US" sz="2500" dirty="0"/>
              <a:t>Runtime stats store</a:t>
            </a:r>
          </a:p>
          <a:p>
            <a:pPr marL="800100" lvl="1" indent="-342900"/>
            <a:r>
              <a:rPr lang="en-US" sz="2100" dirty="0"/>
              <a:t>Compilation time, duration &amp; last execution</a:t>
            </a:r>
          </a:p>
          <a:p>
            <a:pPr marL="800100" lvl="1" indent="-342900"/>
            <a:r>
              <a:rPr lang="en-US" sz="2100" dirty="0"/>
              <a:t>CPU &amp; DOP</a:t>
            </a:r>
          </a:p>
          <a:p>
            <a:pPr marL="800100" lvl="1" indent="-342900"/>
            <a:r>
              <a:rPr lang="en-US" sz="2100" dirty="0"/>
              <a:t>Logical reads &amp; physical reads</a:t>
            </a:r>
          </a:p>
          <a:p>
            <a:pPr marL="800100" lvl="1" indent="-342900"/>
            <a:r>
              <a:rPr lang="en-US" sz="2100" dirty="0"/>
              <a:t>Writes</a:t>
            </a:r>
            <a:endParaRPr lang="en-US" sz="2500" dirty="0"/>
          </a:p>
          <a:p>
            <a:pPr marL="800100" lvl="1" indent="-342900"/>
            <a:r>
              <a:rPr lang="en-US" sz="2100" dirty="0"/>
              <a:t>Wait statistics (SQL Server 2017)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7999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PLAN GUIDES VS QUERY STORE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Plan guide</a:t>
            </a:r>
          </a:p>
          <a:p>
            <a:pPr marL="800100" lvl="1" indent="-342900"/>
            <a:r>
              <a:rPr lang="en-US" sz="2100" dirty="0"/>
              <a:t>Forces ad-hoc queries or stored procedures</a:t>
            </a:r>
          </a:p>
          <a:p>
            <a:pPr marL="1257300" lvl="2" indent="-342900"/>
            <a:r>
              <a:rPr lang="en-US" sz="2100" dirty="0"/>
              <a:t>Object, SQL and Template</a:t>
            </a:r>
          </a:p>
          <a:p>
            <a:pPr marL="800100" lvl="1" indent="-342900"/>
            <a:r>
              <a:rPr lang="en-US" sz="2100" dirty="0"/>
              <a:t>Add hints without code changes</a:t>
            </a:r>
          </a:p>
          <a:p>
            <a:pPr marL="800100" lvl="1" indent="-342900"/>
            <a:r>
              <a:rPr lang="en-US" sz="2100" dirty="0"/>
              <a:t>Complex</a:t>
            </a:r>
          </a:p>
          <a:p>
            <a:pPr marL="800100" lvl="1" indent="-342900"/>
            <a:r>
              <a:rPr lang="en-US" sz="2100" dirty="0"/>
              <a:t>Plan verification (XML)</a:t>
            </a:r>
          </a:p>
          <a:p>
            <a:pPr marL="342900" indent="-342900"/>
            <a:r>
              <a:rPr lang="en-US" sz="2500" dirty="0"/>
              <a:t>Query Store</a:t>
            </a:r>
          </a:p>
          <a:p>
            <a:pPr marL="800100" lvl="1" indent="-342900"/>
            <a:r>
              <a:rPr lang="en-US" sz="2100" dirty="0"/>
              <a:t>Forces ad-hoc queries or stored procedures</a:t>
            </a:r>
          </a:p>
          <a:p>
            <a:pPr marL="800100" lvl="1" indent="-342900"/>
            <a:r>
              <a:rPr lang="en-US" sz="2100" dirty="0"/>
              <a:t>No hints, changes in query text changes query id</a:t>
            </a:r>
          </a:p>
          <a:p>
            <a:pPr marL="800100" lvl="1" indent="-342900"/>
            <a:r>
              <a:rPr lang="en-US" sz="2100" dirty="0"/>
              <a:t>No plan verification (XML)</a:t>
            </a:r>
          </a:p>
          <a:p>
            <a:pPr marL="800100" lvl="1" indent="-342900"/>
            <a:endParaRPr lang="en-US" sz="1700" dirty="0"/>
          </a:p>
          <a:p>
            <a:pPr marL="800100" lvl="1" indent="-342900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2076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2AAF4D-CEEF-0749-8C36-91D0DC1E0FF9}"/>
              </a:ext>
            </a:extLst>
          </p:cNvPr>
          <p:cNvSpPr txBox="1">
            <a:spLocks/>
          </p:cNvSpPr>
          <p:nvPr/>
        </p:nvSpPr>
        <p:spPr>
          <a:xfrm>
            <a:off x="1526078" y="1162374"/>
            <a:ext cx="8997271" cy="4618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475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RECAP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Pinpoint and fix queries with plan choice regressions </a:t>
            </a:r>
          </a:p>
          <a:p>
            <a:r>
              <a:rPr lang="en-US" dirty="0"/>
              <a:t>Identify and tune top resource consuming queries</a:t>
            </a:r>
          </a:p>
          <a:p>
            <a:r>
              <a:rPr lang="en-US" sz="2500" dirty="0"/>
              <a:t>A/B testing, application changes</a:t>
            </a:r>
          </a:p>
          <a:p>
            <a:r>
              <a:rPr lang="en-US" sz="2500" dirty="0"/>
              <a:t>Keep performance stability during the upgrade to newer SQL Server</a:t>
            </a:r>
          </a:p>
          <a:p>
            <a:pPr marL="342900" indent="-342900"/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2745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6837671" cy="41711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Introduction</a:t>
            </a:r>
          </a:p>
          <a:p>
            <a:pPr marL="342900" indent="-342900"/>
            <a:r>
              <a:rPr lang="en-US" sz="2500" dirty="0"/>
              <a:t>What is Query Store</a:t>
            </a:r>
          </a:p>
          <a:p>
            <a:pPr marL="342900" indent="-342900"/>
            <a:r>
              <a:rPr lang="en-US" sz="2500" dirty="0"/>
              <a:t>Architecture Overview</a:t>
            </a:r>
          </a:p>
          <a:p>
            <a:pPr marL="342900" indent="-342900"/>
            <a:r>
              <a:rPr lang="en-US" sz="2500" dirty="0"/>
              <a:t>Configuration</a:t>
            </a:r>
          </a:p>
          <a:p>
            <a:pPr marL="342900" indent="-342900"/>
            <a:r>
              <a:rPr lang="en-US" sz="2500" dirty="0"/>
              <a:t>How to use Query Store</a:t>
            </a:r>
          </a:p>
          <a:p>
            <a:pPr marL="342900" indent="-342900"/>
            <a:r>
              <a:rPr lang="en-US" sz="2500" dirty="0"/>
              <a:t>Demo</a:t>
            </a:r>
          </a:p>
          <a:p>
            <a:pPr marL="342900" indent="-342900"/>
            <a:r>
              <a:rPr lang="en-US" sz="2500" dirty="0"/>
              <a:t>Best Practices</a:t>
            </a:r>
          </a:p>
          <a:p>
            <a:pPr marL="342900" indent="-342900"/>
            <a:r>
              <a:rPr lang="en-US" sz="2500" dirty="0"/>
              <a:t>Considerations</a:t>
            </a:r>
          </a:p>
          <a:p>
            <a:pPr marL="342900" indent="-34290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001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9E6E51-D3AD-C64B-BE74-E9A3D6FA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51" y="2122622"/>
            <a:ext cx="10511760" cy="294532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351E482-901E-1247-B7A6-1ACA0CFA0517}"/>
              </a:ext>
            </a:extLst>
          </p:cNvPr>
          <p:cNvSpPr txBox="1">
            <a:spLocks/>
          </p:cNvSpPr>
          <p:nvPr/>
        </p:nvSpPr>
        <p:spPr>
          <a:xfrm>
            <a:off x="2940955" y="316008"/>
            <a:ext cx="6451017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Upgrade workflow</a:t>
            </a:r>
          </a:p>
        </p:txBody>
      </p:sp>
    </p:spTree>
    <p:extLst>
      <p:ext uri="{BB962C8B-B14F-4D97-AF65-F5344CB8AC3E}">
        <p14:creationId xmlns:p14="http://schemas.microsoft.com/office/powerpoint/2010/main" val="77577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practices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SSMS latest version</a:t>
            </a:r>
          </a:p>
          <a:p>
            <a:pPr marL="800100" lvl="1" indent="-342900"/>
            <a:r>
              <a:rPr lang="en-US" sz="2100" dirty="0"/>
              <a:t>Update file in case SSMS is already installed</a:t>
            </a:r>
          </a:p>
          <a:p>
            <a:pPr marL="342900" indent="-342900"/>
            <a:r>
              <a:rPr lang="en-US" sz="2500" dirty="0"/>
              <a:t>XE monitoring</a:t>
            </a:r>
          </a:p>
          <a:p>
            <a:pPr marL="342900" indent="-342900"/>
            <a:r>
              <a:rPr lang="en-US" sz="2500" dirty="0"/>
              <a:t>Trace flags</a:t>
            </a:r>
          </a:p>
          <a:p>
            <a:pPr marL="800100" lvl="1" indent="-342900"/>
            <a:r>
              <a:rPr lang="en-US" sz="2100" dirty="0"/>
              <a:t>-T7745: Forces Query Store to not flush data to disk on DB shutdown</a:t>
            </a:r>
          </a:p>
          <a:p>
            <a:pPr marL="800100" lvl="1" indent="-342900"/>
            <a:r>
              <a:rPr lang="en-US" sz="2100" dirty="0"/>
              <a:t>-T7752: Enables asynchronous loads of Query Store</a:t>
            </a:r>
          </a:p>
          <a:p>
            <a:r>
              <a:rPr lang="en-US" sz="2500" dirty="0">
                <a:hlinkClick r:id="rId2"/>
              </a:rPr>
              <a:t>Configuration recommended by Microsoft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5702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CONSIDERATIONS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3999" y="1854000"/>
            <a:ext cx="9626143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Aggregated data (interval)</a:t>
            </a:r>
          </a:p>
          <a:p>
            <a:pPr marL="342900" indent="-342900"/>
            <a:r>
              <a:rPr lang="en-US" sz="2500" dirty="0"/>
              <a:t>CPU additional load ~3-5%</a:t>
            </a:r>
          </a:p>
          <a:p>
            <a:pPr marL="342900" indent="-342900"/>
            <a:r>
              <a:rPr lang="en-US" sz="2500" dirty="0"/>
              <a:t>PerfMon</a:t>
            </a:r>
          </a:p>
          <a:p>
            <a:pPr marL="800100" lvl="1" indent="-342900"/>
            <a:r>
              <a:rPr lang="en-US" sz="2100" dirty="0"/>
              <a:t>Query Store CPU usage</a:t>
            </a:r>
          </a:p>
          <a:p>
            <a:pPr marL="800100" lvl="1" indent="-342900"/>
            <a:r>
              <a:rPr lang="en-US" sz="2100" dirty="0"/>
              <a:t>Query Store logical reads, writes</a:t>
            </a:r>
          </a:p>
          <a:p>
            <a:pPr marL="800100" lvl="1" indent="-342900"/>
            <a:r>
              <a:rPr lang="en-US" sz="2100" dirty="0"/>
              <a:t>Query Store physical reads (ASYNC writer)</a:t>
            </a:r>
          </a:p>
          <a:p>
            <a:pPr marL="342900" indent="-342900"/>
            <a:r>
              <a:rPr lang="en-US" sz="2500" dirty="0"/>
              <a:t>Database datafile distribution</a:t>
            </a:r>
          </a:p>
          <a:p>
            <a:pPr marL="800100" lvl="1" indent="-342900"/>
            <a:r>
              <a:rPr lang="en-US" sz="2100" dirty="0"/>
              <a:t>PRIMARY (For internal objects and Query Store) MAIN (User objects)</a:t>
            </a:r>
          </a:p>
          <a:p>
            <a:pPr marL="342900" indent="-342900"/>
            <a:r>
              <a:rPr lang="en-US" sz="2500" dirty="0"/>
              <a:t>Persisted after backup \ restore</a:t>
            </a:r>
          </a:p>
          <a:p>
            <a:pPr marL="342900" indent="-342900"/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8574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13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For more information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>
                <a:hlinkClick r:id="rId2"/>
              </a:rPr>
              <a:t>Best practices according to Microsoft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>
                <a:hlinkClick r:id="rId3"/>
              </a:rPr>
              <a:t>How Query Store Collects data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>
                <a:hlinkClick r:id="rId4"/>
              </a:rPr>
              <a:t>Monitoring performance by using Query store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>
                <a:hlinkClick r:id="rId5"/>
              </a:rPr>
              <a:t>Query Store Usage Scenarios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6815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500" dirty="0"/>
          </a:p>
          <a:p>
            <a:pPr marL="342900" indent="-342900"/>
            <a:r>
              <a:rPr lang="en-US" sz="2500" dirty="0"/>
              <a:t>DBA Master - Query Store checker - Coming soon …</a:t>
            </a:r>
          </a:p>
          <a:p>
            <a:pPr marL="342900" indent="-342900"/>
            <a:endParaRPr lang="en-US" sz="2500" dirty="0"/>
          </a:p>
          <a:p>
            <a:pPr marL="342900" indent="-342900"/>
            <a:r>
              <a:rPr lang="en-US" sz="2500" dirty="0">
                <a:hlinkClick r:id="rId2"/>
              </a:rPr>
              <a:t>Study your data – SSMS Instance and DB level SSMS reports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701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2AAF4D-CEEF-0749-8C36-91D0DC1E0FF9}"/>
              </a:ext>
            </a:extLst>
          </p:cNvPr>
          <p:cNvSpPr txBox="1">
            <a:spLocks/>
          </p:cNvSpPr>
          <p:nvPr/>
        </p:nvSpPr>
        <p:spPr>
          <a:xfrm>
            <a:off x="1479583" y="1038388"/>
            <a:ext cx="8997271" cy="4618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514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REAL WORLD scenarios …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4039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After upgrading a SQL Server instance to latest version, had issues with plan changes slowing down the front end application</a:t>
            </a:r>
          </a:p>
          <a:p>
            <a:pPr marL="342900" indent="-342900"/>
            <a:r>
              <a:rPr lang="en-US" sz="2500" dirty="0"/>
              <a:t>Had a performance problem with a database and was unable to determine the root cause because someone decided to reboot the server</a:t>
            </a:r>
          </a:p>
          <a:p>
            <a:pPr marL="342900" indent="-342900"/>
            <a:r>
              <a:rPr lang="en-US" sz="2500" dirty="0"/>
              <a:t>Had a third party application experiencing performance problems but no changes to the database schema are not allowed</a:t>
            </a:r>
          </a:p>
          <a:p>
            <a:pPr marL="0" indent="0">
              <a:buNone/>
            </a:pPr>
            <a:endParaRPr lang="en-US" sz="2500" dirty="0"/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0137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37630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Had an application down / slow because of the database is not performing well, upper management is expecting you to push the go faster button</a:t>
            </a:r>
          </a:p>
          <a:p>
            <a:pPr marL="342900" indent="-342900"/>
            <a:r>
              <a:rPr lang="en-US" sz="2500" dirty="0"/>
              <a:t>Had an application that only uses AD-HOC and dynamic SQL queries</a:t>
            </a:r>
          </a:p>
          <a:p>
            <a:pPr marL="342900" indent="-342900"/>
            <a:r>
              <a:rPr lang="en-US" sz="2500" b="1" dirty="0"/>
              <a:t>Guess what?  </a:t>
            </a:r>
            <a:r>
              <a:rPr lang="en-US" sz="2500" dirty="0"/>
              <a:t>Query store can help you with all these situations</a:t>
            </a:r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234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query store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8587238" cy="45617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SQL Server flight data recorder</a:t>
            </a:r>
          </a:p>
          <a:p>
            <a:pPr marL="342900" indent="-342900"/>
            <a:r>
              <a:rPr lang="en-US" sz="2500" dirty="0"/>
              <a:t>Captures query plan, runtime and wait statistics</a:t>
            </a:r>
          </a:p>
          <a:p>
            <a:pPr marL="342900" indent="-342900"/>
            <a:r>
              <a:rPr lang="en-US" sz="2500" dirty="0"/>
              <a:t>It simplifies troubleshooting by helping to find performance differences caused by query plan changes</a:t>
            </a:r>
          </a:p>
          <a:p>
            <a:pPr marL="342900" indent="-342900"/>
            <a:r>
              <a:rPr lang="en-US" sz="2500" dirty="0"/>
              <a:t>It aggregates data by time windows so database usage patterns can be identified</a:t>
            </a:r>
          </a:p>
          <a:p>
            <a:pPr marL="342900" indent="-342900"/>
            <a:r>
              <a:rPr lang="en-US" sz="2500" dirty="0"/>
              <a:t>Available for all editions - SQL Server 2016 and Azure SQL DB</a:t>
            </a:r>
          </a:p>
        </p:txBody>
      </p:sp>
    </p:spTree>
    <p:extLst>
      <p:ext uri="{BB962C8B-B14F-4D97-AF65-F5344CB8AC3E}">
        <p14:creationId xmlns:p14="http://schemas.microsoft.com/office/powerpoint/2010/main" val="33762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WHAT MAKES QUERY STORE SO GOOD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What is the added value?</a:t>
            </a:r>
          </a:p>
          <a:p>
            <a:pPr marL="342900" indent="-342900"/>
            <a:r>
              <a:rPr lang="en-US" sz="2500" dirty="0"/>
              <a:t>Makes query tuning less complex</a:t>
            </a:r>
          </a:p>
          <a:p>
            <a:pPr marL="342900" indent="-342900"/>
            <a:r>
              <a:rPr lang="en-US" sz="2500" dirty="0"/>
              <a:t>The previous solutions were not part of SQL Server engine</a:t>
            </a:r>
          </a:p>
          <a:p>
            <a:pPr marL="342900" indent="-342900"/>
            <a:r>
              <a:rPr lang="en-US" sz="2500" dirty="0"/>
              <a:t>Tracks information independent of what is cached</a:t>
            </a:r>
          </a:p>
          <a:p>
            <a:pPr marL="342900" indent="-342900"/>
            <a:r>
              <a:rPr lang="en-US" sz="2500" dirty="0"/>
              <a:t>Stores every SQL statement from a batch</a:t>
            </a:r>
          </a:p>
          <a:p>
            <a:pPr marL="342900" indent="-342900"/>
            <a:r>
              <a:rPr lang="en-US" sz="2500" dirty="0"/>
              <a:t>Works at database level</a:t>
            </a:r>
          </a:p>
          <a:p>
            <a:pPr marL="342900" indent="-342900"/>
            <a:r>
              <a:rPr lang="en-US" sz="2500" dirty="0"/>
              <a:t>Easy plan forcing (it depends …)</a:t>
            </a:r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  <a:p>
            <a:pPr marL="342900" indent="-342900"/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4877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chine generated alternative text:&#10;SQL &#10;Compile &#10;Message &#10;Compile &#10;Execute &#10;Message &#10;Execute &#10;o &#10;Que &#10;Plan Store &#10;Runtime Stats &#10;Store &#10;Query Store &#10;Schema &#10;Async Write-Back ">
            <a:extLst>
              <a:ext uri="{FF2B5EF4-FFF2-40B4-BE49-F238E27FC236}">
                <a16:creationId xmlns:a16="http://schemas.microsoft.com/office/drawing/2014/main" id="{7BC6E0A3-422A-054B-B499-464ABE57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15" y="1665962"/>
            <a:ext cx="9339785" cy="397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B2F2D418-EAC1-6949-855C-42DC5013F416}"/>
              </a:ext>
            </a:extLst>
          </p:cNvPr>
          <p:cNvSpPr txBox="1">
            <a:spLocks/>
          </p:cNvSpPr>
          <p:nvPr/>
        </p:nvSpPr>
        <p:spPr>
          <a:xfrm>
            <a:off x="2538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ARCHITECTURE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CB502-13F9-3549-9541-CD8CFC93985C}"/>
              </a:ext>
            </a:extLst>
          </p:cNvPr>
          <p:cNvSpPr txBox="1"/>
          <p:nvPr/>
        </p:nvSpPr>
        <p:spPr>
          <a:xfrm>
            <a:off x="5486400" y="50940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execution plans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82B98-631B-A247-AB48-069AD93C824A}"/>
              </a:ext>
            </a:extLst>
          </p:cNvPr>
          <p:cNvSpPr txBox="1"/>
          <p:nvPr/>
        </p:nvSpPr>
        <p:spPr>
          <a:xfrm>
            <a:off x="5674290" y="5685035"/>
            <a:ext cx="449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 based on Interval length minutes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F9741-AD34-3246-8D2C-8F4CC37FF367}"/>
              </a:ext>
            </a:extLst>
          </p:cNvPr>
          <p:cNvSpPr txBox="1"/>
          <p:nvPr/>
        </p:nvSpPr>
        <p:spPr>
          <a:xfrm>
            <a:off x="5674289" y="6008200"/>
            <a:ext cx="564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flush </a:t>
            </a:r>
            <a:r>
              <a:rPr lang="en-US" dirty="0">
                <a:sym typeface="Wingdings" pitchFamily="2" charset="2"/>
              </a:rPr>
              <a:t> Async checkpoint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665409-6927-4941-9E98-9EF66065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60" y="862287"/>
            <a:ext cx="8756964" cy="53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9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773B07B-6508-9441-A679-77398B35F630}"/>
              </a:ext>
            </a:extLst>
          </p:cNvPr>
          <p:cNvSpPr txBox="1">
            <a:spLocks/>
          </p:cNvSpPr>
          <p:nvPr/>
        </p:nvSpPr>
        <p:spPr>
          <a:xfrm>
            <a:off x="1314000" y="378000"/>
            <a:ext cx="8280000" cy="108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ED9828-8EE4-AC46-AA69-D2371FE74F3C}"/>
              </a:ext>
            </a:extLst>
          </p:cNvPr>
          <p:cNvSpPr txBox="1">
            <a:spLocks/>
          </p:cNvSpPr>
          <p:nvPr/>
        </p:nvSpPr>
        <p:spPr>
          <a:xfrm>
            <a:off x="1314000" y="1854000"/>
            <a:ext cx="9019416" cy="4554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500" dirty="0"/>
              <a:t>It is enabled at database level (master, TempDB or model)</a:t>
            </a:r>
          </a:p>
          <a:p>
            <a:pPr marL="342900" indent="-342900"/>
            <a:r>
              <a:rPr lang="en-US" sz="2500" dirty="0"/>
              <a:t>Starting from SQL Server 2016 and Azure SQL Database v12</a:t>
            </a:r>
          </a:p>
          <a:p>
            <a:pPr marL="800100" lvl="1" indent="-342900"/>
            <a:r>
              <a:rPr lang="en-US" sz="2100" dirty="0"/>
              <a:t>All SQL Server editions</a:t>
            </a:r>
          </a:p>
          <a:p>
            <a:pPr marL="342900" indent="-342900"/>
            <a:r>
              <a:rPr lang="en-US" sz="2500" dirty="0"/>
              <a:t>Permissions</a:t>
            </a:r>
          </a:p>
          <a:p>
            <a:pPr marL="800100" lvl="1" indent="-342900"/>
            <a:r>
              <a:rPr lang="en-US" sz="2100" dirty="0"/>
              <a:t>VIEW DATABASE STATE</a:t>
            </a:r>
          </a:p>
          <a:p>
            <a:pPr marL="800100" lvl="1" indent="-342900"/>
            <a:r>
              <a:rPr lang="en-US" sz="2100" dirty="0"/>
              <a:t>DB_OWNER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T-SQL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DATABASE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MyDatabase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QUERY_STORE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6969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{F96543BA-BFF4-CB4F-8657-20C2BE2AB606}tf10001122</Template>
  <TotalTime>969</TotalTime>
  <Words>778</Words>
  <Application>Microsoft Macintosh PowerPoint</Application>
  <PresentationFormat>Widescreen</PresentationFormat>
  <Paragraphs>162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Trebuchet MS</vt:lpstr>
      <vt:lpstr>Wingdings</vt:lpstr>
      <vt:lpstr>Wingdings 3</vt:lpstr>
      <vt:lpstr>Custom Design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Robles</dc:creator>
  <cp:lastModifiedBy>Carlos Robles</cp:lastModifiedBy>
  <cp:revision>24</cp:revision>
  <dcterms:created xsi:type="dcterms:W3CDTF">2018-06-19T13:47:41Z</dcterms:created>
  <dcterms:modified xsi:type="dcterms:W3CDTF">2018-06-21T23:50:05Z</dcterms:modified>
</cp:coreProperties>
</file>