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59" r:id="rId7"/>
    <p:sldId id="264" r:id="rId8"/>
    <p:sldId id="265" r:id="rId9"/>
    <p:sldId id="260" r:id="rId10"/>
    <p:sldId id="266" r:id="rId11"/>
    <p:sldId id="267" r:id="rId12"/>
    <p:sldId id="268" r:id="rId13"/>
    <p:sldId id="262" r:id="rId14"/>
    <p:sldId id="261" r:id="rId15"/>
    <p:sldId id="269" r:id="rId16"/>
    <p:sldId id="263" r:id="rId17"/>
    <p:sldId id="270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D1791-6348-4C5F-B4AB-ADCAA5E272A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DC6CE28E-3C2D-4D7A-9AB7-E1C436E95956}">
      <dgm:prSet phldrT="[Текст]"/>
      <dgm:spPr/>
      <dgm:t>
        <a:bodyPr/>
        <a:lstStyle/>
        <a:p>
          <a:r>
            <a:rPr lang="en-US" b="0" i="0" u="none" dirty="0" smtClean="0"/>
            <a:t>MLP</a:t>
          </a:r>
          <a:endParaRPr lang="ru-RU" dirty="0"/>
        </a:p>
      </dgm:t>
    </dgm:pt>
    <dgm:pt modelId="{241E8B61-355C-4FC8-97B2-319EE1191FC7}" type="parTrans" cxnId="{1FF97ADA-EDEF-4F73-9DA9-A54E89DE8A54}">
      <dgm:prSet/>
      <dgm:spPr/>
      <dgm:t>
        <a:bodyPr/>
        <a:lstStyle/>
        <a:p>
          <a:endParaRPr lang="ru-RU"/>
        </a:p>
      </dgm:t>
    </dgm:pt>
    <dgm:pt modelId="{FA4E0F58-011C-4ACF-B56A-D655E896B268}" type="sibTrans" cxnId="{1FF97ADA-EDEF-4F73-9DA9-A54E89DE8A54}">
      <dgm:prSet/>
      <dgm:spPr/>
      <dgm:t>
        <a:bodyPr/>
        <a:lstStyle/>
        <a:p>
          <a:endParaRPr lang="ru-RU"/>
        </a:p>
      </dgm:t>
    </dgm:pt>
    <dgm:pt modelId="{1D013E23-497E-4B22-B185-866FA342F344}">
      <dgm:prSet phldrT="[Текст]"/>
      <dgm:spPr/>
      <dgm:t>
        <a:bodyPr/>
        <a:lstStyle/>
        <a:p>
          <a:r>
            <a:rPr lang="ru-RU" b="0" i="0" u="none" dirty="0" smtClean="0"/>
            <a:t>Подходят для задач прогнозирования классификации, когда входам присваивается класс или метка</a:t>
          </a:r>
          <a:endParaRPr lang="ru-RU" dirty="0"/>
        </a:p>
      </dgm:t>
    </dgm:pt>
    <dgm:pt modelId="{8C789DAC-17E2-4E08-9C1C-936280AB187B}" type="parTrans" cxnId="{76CB6FF3-384E-4C17-918A-923029B5A2A5}">
      <dgm:prSet/>
      <dgm:spPr/>
      <dgm:t>
        <a:bodyPr/>
        <a:lstStyle/>
        <a:p>
          <a:endParaRPr lang="ru-RU"/>
        </a:p>
      </dgm:t>
    </dgm:pt>
    <dgm:pt modelId="{4A0DA516-37B6-4166-B521-45DEDBE20FA5}" type="sibTrans" cxnId="{76CB6FF3-384E-4C17-918A-923029B5A2A5}">
      <dgm:prSet/>
      <dgm:spPr/>
      <dgm:t>
        <a:bodyPr/>
        <a:lstStyle/>
        <a:p>
          <a:endParaRPr lang="ru-RU"/>
        </a:p>
      </dgm:t>
    </dgm:pt>
    <dgm:pt modelId="{AD418F62-2FC1-4C79-8404-981604A055FA}">
      <dgm:prSet phldrT="[Текст]"/>
      <dgm:spPr/>
      <dgm:t>
        <a:bodyPr/>
        <a:lstStyle/>
        <a:p>
          <a:r>
            <a:rPr lang="ru-RU" b="1" i="0" dirty="0" smtClean="0"/>
            <a:t>Используется для: </a:t>
          </a:r>
          <a:r>
            <a:rPr lang="ru-RU" b="0" i="0" dirty="0" smtClean="0"/>
            <a:t>Табличные наборы данных</a:t>
          </a:r>
          <a:r>
            <a:rPr lang="en-US" b="0" i="0" dirty="0" smtClean="0"/>
            <a:t>; </a:t>
          </a:r>
          <a:r>
            <a:rPr lang="ru-RU" b="0" i="0" dirty="0" smtClean="0"/>
            <a:t>Классификация прогнозных задач</a:t>
          </a:r>
          <a:r>
            <a:rPr lang="en-US" b="0" i="0" dirty="0" smtClean="0"/>
            <a:t>; </a:t>
          </a:r>
          <a:r>
            <a:rPr lang="ru-RU" b="0" i="0" dirty="0" smtClean="0"/>
            <a:t>Проблемы прогнозирования регрессии</a:t>
          </a:r>
          <a:endParaRPr lang="ru-RU" dirty="0"/>
        </a:p>
      </dgm:t>
    </dgm:pt>
    <dgm:pt modelId="{082C81A0-7BDC-4FAD-B0A7-6A4E9193CA8C}" type="parTrans" cxnId="{798B26D7-356C-40C1-9C53-DE0B417C946E}">
      <dgm:prSet/>
      <dgm:spPr/>
      <dgm:t>
        <a:bodyPr/>
        <a:lstStyle/>
        <a:p>
          <a:endParaRPr lang="ru-RU"/>
        </a:p>
      </dgm:t>
    </dgm:pt>
    <dgm:pt modelId="{E482CBE2-3588-4EA5-B743-8CAEF76C7C1F}" type="sibTrans" cxnId="{798B26D7-356C-40C1-9C53-DE0B417C946E}">
      <dgm:prSet/>
      <dgm:spPr/>
      <dgm:t>
        <a:bodyPr/>
        <a:lstStyle/>
        <a:p>
          <a:endParaRPr lang="ru-RU"/>
        </a:p>
      </dgm:t>
    </dgm:pt>
    <dgm:pt modelId="{8DF0015C-C42F-43AD-9040-F25C7CCF3504}">
      <dgm:prSet phldrT="[Текст]"/>
      <dgm:spPr/>
      <dgm:t>
        <a:bodyPr/>
        <a:lstStyle/>
        <a:p>
          <a:r>
            <a:rPr lang="en-US" b="0" i="0" u="none" dirty="0" smtClean="0"/>
            <a:t>CNN </a:t>
          </a:r>
          <a:endParaRPr lang="ru-RU" dirty="0"/>
        </a:p>
      </dgm:t>
    </dgm:pt>
    <dgm:pt modelId="{F70A7811-5365-4887-A179-C1C37B7973C7}" type="parTrans" cxnId="{B7684D87-DE2F-4BF0-8D29-37D8C4CD24FC}">
      <dgm:prSet/>
      <dgm:spPr/>
      <dgm:t>
        <a:bodyPr/>
        <a:lstStyle/>
        <a:p>
          <a:endParaRPr lang="ru-RU"/>
        </a:p>
      </dgm:t>
    </dgm:pt>
    <dgm:pt modelId="{25E7B206-D9CF-4057-935F-305DE9AA7747}" type="sibTrans" cxnId="{B7684D87-DE2F-4BF0-8D29-37D8C4CD24FC}">
      <dgm:prSet/>
      <dgm:spPr/>
      <dgm:t>
        <a:bodyPr/>
        <a:lstStyle/>
        <a:p>
          <a:endParaRPr lang="ru-RU"/>
        </a:p>
      </dgm:t>
    </dgm:pt>
    <dgm:pt modelId="{86A0625E-9355-4760-B4CB-F821FB7EC90A}">
      <dgm:prSet phldrT="[Текст]"/>
      <dgm:spPr/>
      <dgm:t>
        <a:bodyPr/>
        <a:lstStyle/>
        <a:p>
          <a:r>
            <a:rPr lang="ru-RU" b="0" i="0" u="none" dirty="0" smtClean="0"/>
            <a:t>Преимущество - в их способности развивать внутреннее представление двумерного изображения. В более общем смысле CNN хорошо работают с данными, имеющими пространственную связь. </a:t>
          </a:r>
          <a:endParaRPr lang="ru-RU" dirty="0"/>
        </a:p>
      </dgm:t>
    </dgm:pt>
    <dgm:pt modelId="{C5D600F7-37C0-4B00-86D0-551DD7079F16}" type="parTrans" cxnId="{89AE3C26-C6C1-46C6-A87C-8936AFEA028F}">
      <dgm:prSet/>
      <dgm:spPr/>
      <dgm:t>
        <a:bodyPr/>
        <a:lstStyle/>
        <a:p>
          <a:endParaRPr lang="ru-RU"/>
        </a:p>
      </dgm:t>
    </dgm:pt>
    <dgm:pt modelId="{B82D2AE7-1112-45A1-B10D-4678A58AB7D1}" type="sibTrans" cxnId="{89AE3C26-C6C1-46C6-A87C-8936AFEA028F}">
      <dgm:prSet/>
      <dgm:spPr/>
      <dgm:t>
        <a:bodyPr/>
        <a:lstStyle/>
        <a:p>
          <a:endParaRPr lang="ru-RU"/>
        </a:p>
      </dgm:t>
    </dgm:pt>
    <dgm:pt modelId="{3FB9FDD9-E837-4CCE-B03E-7DF235D50F3E}">
      <dgm:prSet phldrT="[Текст]"/>
      <dgm:spPr/>
      <dgm:t>
        <a:bodyPr/>
        <a:lstStyle/>
        <a:p>
          <a:r>
            <a:rPr lang="ru-RU" b="1" i="0" dirty="0" smtClean="0"/>
            <a:t>Используется для: </a:t>
          </a:r>
          <a:r>
            <a:rPr lang="ru-RU" b="0" i="0" dirty="0" smtClean="0"/>
            <a:t>Данные изображения</a:t>
          </a:r>
          <a:r>
            <a:rPr lang="en-US" b="0" i="0" dirty="0" smtClean="0"/>
            <a:t>; </a:t>
          </a:r>
          <a:r>
            <a:rPr lang="ru-RU" b="0" i="0" dirty="0" smtClean="0"/>
            <a:t>Классификация прогнозных задач</a:t>
          </a:r>
          <a:r>
            <a:rPr lang="en-US" b="0" i="0" dirty="0" smtClean="0"/>
            <a:t>; </a:t>
          </a:r>
          <a:r>
            <a:rPr lang="ru-RU" b="0" i="0" dirty="0" smtClean="0"/>
            <a:t>Проблемы прогнозирования регрессии</a:t>
          </a:r>
          <a:endParaRPr lang="ru-RU" dirty="0"/>
        </a:p>
      </dgm:t>
    </dgm:pt>
    <dgm:pt modelId="{429DF28E-7293-4A57-9AB4-EE84C37C12B7}" type="parTrans" cxnId="{33C6CA28-2AA7-49BE-B502-B25BC0B324F0}">
      <dgm:prSet/>
      <dgm:spPr/>
      <dgm:t>
        <a:bodyPr/>
        <a:lstStyle/>
        <a:p>
          <a:endParaRPr lang="ru-RU"/>
        </a:p>
      </dgm:t>
    </dgm:pt>
    <dgm:pt modelId="{387661E9-ACBA-41D8-AE0C-10F0846A4470}" type="sibTrans" cxnId="{33C6CA28-2AA7-49BE-B502-B25BC0B324F0}">
      <dgm:prSet/>
      <dgm:spPr/>
      <dgm:t>
        <a:bodyPr/>
        <a:lstStyle/>
        <a:p>
          <a:endParaRPr lang="ru-RU"/>
        </a:p>
      </dgm:t>
    </dgm:pt>
    <dgm:pt modelId="{159730A4-DBC3-4473-BD1C-B5BC8E0FEEBB}">
      <dgm:prSet phldrT="[Текст]"/>
      <dgm:spPr/>
      <dgm:t>
        <a:bodyPr/>
        <a:lstStyle/>
        <a:p>
          <a:r>
            <a:rPr lang="en-US" dirty="0" smtClean="0"/>
            <a:t>RNN</a:t>
          </a:r>
          <a:endParaRPr lang="ru-RU" dirty="0"/>
        </a:p>
      </dgm:t>
    </dgm:pt>
    <dgm:pt modelId="{2EA1FB29-220B-4895-9BAE-959563A73B05}" type="parTrans" cxnId="{80461424-287A-4131-A51A-B84B7E8A7AF0}">
      <dgm:prSet/>
      <dgm:spPr/>
      <dgm:t>
        <a:bodyPr/>
        <a:lstStyle/>
        <a:p>
          <a:endParaRPr lang="ru-RU"/>
        </a:p>
      </dgm:t>
    </dgm:pt>
    <dgm:pt modelId="{1508B547-0B24-4DD0-85BA-67CF277CCA6F}" type="sibTrans" cxnId="{80461424-287A-4131-A51A-B84B7E8A7AF0}">
      <dgm:prSet/>
      <dgm:spPr/>
      <dgm:t>
        <a:bodyPr/>
        <a:lstStyle/>
        <a:p>
          <a:endParaRPr lang="ru-RU"/>
        </a:p>
      </dgm:t>
    </dgm:pt>
    <dgm:pt modelId="{0BEF8C0C-E004-48AA-9F67-C802294E70B6}">
      <dgm:prSet phldrT="[Текст]"/>
      <dgm:spPr/>
      <dgm:t>
        <a:bodyPr/>
        <a:lstStyle/>
        <a:p>
          <a:r>
            <a:rPr lang="ru-RU" b="0" i="0" u="none" dirty="0" smtClean="0"/>
            <a:t>Подходят для работы с проблемами прогнозирования последовательности. Например, для машинного перевода, создания подписей к изображениям и </a:t>
          </a:r>
          <a:r>
            <a:rPr lang="ru-RU" b="0" i="0" u="none" dirty="0" err="1" smtClean="0"/>
            <a:t>резюмирования</a:t>
          </a:r>
          <a:r>
            <a:rPr lang="ru-RU" b="0" i="0" u="none" dirty="0" smtClean="0"/>
            <a:t> текста</a:t>
          </a:r>
          <a:endParaRPr lang="ru-RU" dirty="0"/>
        </a:p>
      </dgm:t>
    </dgm:pt>
    <dgm:pt modelId="{11EC9EB2-B5B8-45D6-BB0E-C8F4D32B1AA8}" type="parTrans" cxnId="{D366A52F-DA0B-4300-B56B-B743F79580D6}">
      <dgm:prSet/>
      <dgm:spPr/>
      <dgm:t>
        <a:bodyPr/>
        <a:lstStyle/>
        <a:p>
          <a:endParaRPr lang="ru-RU"/>
        </a:p>
      </dgm:t>
    </dgm:pt>
    <dgm:pt modelId="{D869FB68-A846-4CF0-9632-628A07C609F5}" type="sibTrans" cxnId="{D366A52F-DA0B-4300-B56B-B743F79580D6}">
      <dgm:prSet/>
      <dgm:spPr/>
      <dgm:t>
        <a:bodyPr/>
        <a:lstStyle/>
        <a:p>
          <a:endParaRPr lang="ru-RU"/>
        </a:p>
      </dgm:t>
    </dgm:pt>
    <dgm:pt modelId="{A42CDEB4-FF3E-40B1-9D0B-01FFE8D36698}">
      <dgm:prSet phldrT="[Текст]"/>
      <dgm:spPr/>
      <dgm:t>
        <a:bodyPr/>
        <a:lstStyle/>
        <a:p>
          <a:r>
            <a:rPr lang="ru-RU" b="1" i="0" dirty="0" smtClean="0"/>
            <a:t>Используется для: </a:t>
          </a:r>
          <a:r>
            <a:rPr lang="ru-RU" b="0" i="0" dirty="0" smtClean="0"/>
            <a:t>Текстовые данные</a:t>
          </a:r>
          <a:r>
            <a:rPr lang="en-US" b="0" i="0" dirty="0" smtClean="0"/>
            <a:t>; </a:t>
          </a:r>
          <a:r>
            <a:rPr lang="ru-RU" b="0" i="0" dirty="0" smtClean="0"/>
            <a:t>Речевые данные</a:t>
          </a:r>
          <a:r>
            <a:rPr lang="en-US" b="0" i="0" dirty="0" smtClean="0"/>
            <a:t>; </a:t>
          </a:r>
          <a:r>
            <a:rPr lang="ru-RU" b="0" i="0" dirty="0" smtClean="0"/>
            <a:t>Классификация прогнозных задач</a:t>
          </a:r>
          <a:r>
            <a:rPr lang="en-US" b="0" i="0" dirty="0" smtClean="0"/>
            <a:t>; </a:t>
          </a:r>
          <a:r>
            <a:rPr lang="ru-RU" b="0" i="0" dirty="0" smtClean="0"/>
            <a:t>Проблемы прогнозирования регрессии</a:t>
          </a:r>
          <a:r>
            <a:rPr lang="en-US" b="0" i="0" dirty="0" smtClean="0"/>
            <a:t>; </a:t>
          </a:r>
          <a:r>
            <a:rPr lang="ru-RU" b="0" i="0" dirty="0" smtClean="0"/>
            <a:t>Генеративные модели</a:t>
          </a:r>
          <a:endParaRPr lang="ru-RU" dirty="0"/>
        </a:p>
      </dgm:t>
    </dgm:pt>
    <dgm:pt modelId="{6C9A80CE-7EC7-4D2A-B688-4806B73896FE}" type="parTrans" cxnId="{F977D0C7-8C33-4ED1-AAC4-07862DDAC259}">
      <dgm:prSet/>
      <dgm:spPr/>
      <dgm:t>
        <a:bodyPr/>
        <a:lstStyle/>
        <a:p>
          <a:endParaRPr lang="ru-RU"/>
        </a:p>
      </dgm:t>
    </dgm:pt>
    <dgm:pt modelId="{79CDD6F6-3C56-4210-AF3B-3E798FE0D215}" type="sibTrans" cxnId="{F977D0C7-8C33-4ED1-AAC4-07862DDAC259}">
      <dgm:prSet/>
      <dgm:spPr/>
      <dgm:t>
        <a:bodyPr/>
        <a:lstStyle/>
        <a:p>
          <a:endParaRPr lang="ru-RU"/>
        </a:p>
      </dgm:t>
    </dgm:pt>
    <dgm:pt modelId="{23592E07-11A0-431B-91A1-7EF46DB2334E}">
      <dgm:prSet phldrT="[Текст]"/>
      <dgm:spPr/>
      <dgm:t>
        <a:bodyPr/>
        <a:lstStyle/>
        <a:p>
          <a:r>
            <a:rPr lang="ru-RU" b="1" dirty="0" smtClean="0"/>
            <a:t>Типы данных</a:t>
          </a:r>
          <a:r>
            <a:rPr lang="ru-RU" dirty="0" smtClean="0"/>
            <a:t>: </a:t>
          </a:r>
          <a:r>
            <a:rPr lang="ru-RU" b="0" i="0" dirty="0" smtClean="0"/>
            <a:t>Данные изображения</a:t>
          </a:r>
          <a:r>
            <a:rPr lang="en-US" b="0" i="0" dirty="0" smtClean="0"/>
            <a:t>;</a:t>
          </a:r>
          <a:r>
            <a:rPr lang="ru-RU" b="0" i="0" dirty="0" smtClean="0"/>
            <a:t>Текстовые данные</a:t>
          </a:r>
          <a:r>
            <a:rPr lang="en-US" b="0" i="0" dirty="0" smtClean="0"/>
            <a:t>; </a:t>
          </a:r>
          <a:r>
            <a:rPr lang="ru-RU" b="0" i="0" dirty="0" smtClean="0"/>
            <a:t>Данные временного ряда</a:t>
          </a:r>
          <a:r>
            <a:rPr lang="en-US" b="0" i="0" dirty="0" smtClean="0"/>
            <a:t>; </a:t>
          </a:r>
          <a:r>
            <a:rPr lang="ru-RU" b="0" i="0" dirty="0" smtClean="0"/>
            <a:t>Другие типы данных</a:t>
          </a:r>
          <a:endParaRPr lang="ru-RU" dirty="0"/>
        </a:p>
      </dgm:t>
    </dgm:pt>
    <dgm:pt modelId="{1CEA8D91-ED44-45B1-867D-83019392EC36}" type="parTrans" cxnId="{54A2F5A2-EE19-475E-BF63-F60F0EF990F8}">
      <dgm:prSet/>
      <dgm:spPr/>
      <dgm:t>
        <a:bodyPr/>
        <a:lstStyle/>
        <a:p>
          <a:endParaRPr lang="ru-RU"/>
        </a:p>
      </dgm:t>
    </dgm:pt>
    <dgm:pt modelId="{01D80D8C-BAA2-4C26-8855-13FD94CF3A05}" type="sibTrans" cxnId="{54A2F5A2-EE19-475E-BF63-F60F0EF990F8}">
      <dgm:prSet/>
      <dgm:spPr/>
      <dgm:t>
        <a:bodyPr/>
        <a:lstStyle/>
        <a:p>
          <a:endParaRPr lang="ru-RU"/>
        </a:p>
      </dgm:t>
    </dgm:pt>
    <dgm:pt modelId="{894774C5-828F-4F8E-BDFF-FC47DDCFF24E}">
      <dgm:prSet phldrT="[Текст]"/>
      <dgm:spPr/>
      <dgm:t>
        <a:bodyPr/>
        <a:lstStyle/>
        <a:p>
          <a:r>
            <a:rPr lang="ru-RU" b="1" dirty="0" smtClean="0"/>
            <a:t>Типы данных</a:t>
          </a:r>
          <a:r>
            <a:rPr lang="ru-RU" dirty="0" smtClean="0"/>
            <a:t>: </a:t>
          </a:r>
          <a:r>
            <a:rPr lang="ru-RU" b="0" i="0" dirty="0" smtClean="0"/>
            <a:t>Текстовые данные</a:t>
          </a:r>
          <a:r>
            <a:rPr lang="en-US" b="0" i="0" dirty="0" smtClean="0"/>
            <a:t>; </a:t>
          </a:r>
          <a:r>
            <a:rPr lang="ru-RU" b="0" i="0" dirty="0" smtClean="0"/>
            <a:t>Данные временного ряда</a:t>
          </a:r>
          <a:r>
            <a:rPr lang="en-US" b="0" i="0" dirty="0" smtClean="0"/>
            <a:t>; </a:t>
          </a:r>
          <a:r>
            <a:rPr lang="ru-RU" b="0" i="0" dirty="0" smtClean="0"/>
            <a:t>Входные данные последовательности</a:t>
          </a:r>
          <a:endParaRPr lang="ru-RU" dirty="0"/>
        </a:p>
      </dgm:t>
    </dgm:pt>
    <dgm:pt modelId="{E6B2C03F-7EA7-48CF-A480-D4EE057D4CAD}" type="parTrans" cxnId="{517C86A2-AE93-4789-88D0-485906D00590}">
      <dgm:prSet/>
      <dgm:spPr/>
      <dgm:t>
        <a:bodyPr/>
        <a:lstStyle/>
        <a:p>
          <a:endParaRPr lang="ru-RU"/>
        </a:p>
      </dgm:t>
    </dgm:pt>
    <dgm:pt modelId="{C3126005-F2D6-4A9F-AFD8-614F453B2F9F}" type="sibTrans" cxnId="{517C86A2-AE93-4789-88D0-485906D00590}">
      <dgm:prSet/>
      <dgm:spPr/>
      <dgm:t>
        <a:bodyPr/>
        <a:lstStyle/>
        <a:p>
          <a:endParaRPr lang="ru-RU"/>
        </a:p>
      </dgm:t>
    </dgm:pt>
    <dgm:pt modelId="{751E6292-7C1B-483D-85D3-35D08BDDE044}">
      <dgm:prSet phldrT="[Текст]"/>
      <dgm:spPr/>
      <dgm:t>
        <a:bodyPr/>
        <a:lstStyle/>
        <a:p>
          <a:r>
            <a:rPr lang="ru-RU" b="1" dirty="0" smtClean="0"/>
            <a:t>Типы данных</a:t>
          </a:r>
          <a:r>
            <a:rPr lang="ru-RU" dirty="0" smtClean="0"/>
            <a:t>: </a:t>
          </a:r>
          <a:r>
            <a:rPr lang="ru-RU" b="0" i="0" dirty="0" smtClean="0"/>
            <a:t>Данные временного ряда</a:t>
          </a:r>
          <a:endParaRPr lang="ru-RU" dirty="0"/>
        </a:p>
      </dgm:t>
    </dgm:pt>
    <dgm:pt modelId="{82D002D9-05BE-4900-AA36-BAE4EA3E767A}" type="parTrans" cxnId="{FD28D584-57F6-4098-B91D-65F207D46D30}">
      <dgm:prSet/>
      <dgm:spPr/>
      <dgm:t>
        <a:bodyPr/>
        <a:lstStyle/>
        <a:p>
          <a:endParaRPr lang="ru-RU"/>
        </a:p>
      </dgm:t>
    </dgm:pt>
    <dgm:pt modelId="{688CEA6A-27EA-47E2-AA96-CF6B2C2EE2F0}" type="sibTrans" cxnId="{FD28D584-57F6-4098-B91D-65F207D46D30}">
      <dgm:prSet/>
      <dgm:spPr/>
      <dgm:t>
        <a:bodyPr/>
        <a:lstStyle/>
        <a:p>
          <a:endParaRPr lang="ru-RU"/>
        </a:p>
      </dgm:t>
    </dgm:pt>
    <dgm:pt modelId="{E6971E30-2ABD-48C6-B9BD-C8F1332B4202}" type="pres">
      <dgm:prSet presAssocID="{7CAD1791-6348-4C5F-B4AB-ADCAA5E272A1}" presName="Name0" presStyleCnt="0">
        <dgm:presLayoutVars>
          <dgm:dir/>
          <dgm:animLvl val="lvl"/>
          <dgm:resizeHandles val="exact"/>
        </dgm:presLayoutVars>
      </dgm:prSet>
      <dgm:spPr/>
    </dgm:pt>
    <dgm:pt modelId="{925397CB-F58A-4522-8922-092D3847711D}" type="pres">
      <dgm:prSet presAssocID="{DC6CE28E-3C2D-4D7A-9AB7-E1C436E95956}" presName="composite" presStyleCnt="0"/>
      <dgm:spPr/>
    </dgm:pt>
    <dgm:pt modelId="{63A052EC-11EF-4370-BB73-E2E0D5155003}" type="pres">
      <dgm:prSet presAssocID="{DC6CE28E-3C2D-4D7A-9AB7-E1C436E959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08DA22-A771-4700-BAC8-B73BEA30D581}" type="pres">
      <dgm:prSet presAssocID="{DC6CE28E-3C2D-4D7A-9AB7-E1C436E9595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6F2E5D-AFAA-4960-9DE0-59A98D83441B}" type="pres">
      <dgm:prSet presAssocID="{FA4E0F58-011C-4ACF-B56A-D655E896B268}" presName="space" presStyleCnt="0"/>
      <dgm:spPr/>
    </dgm:pt>
    <dgm:pt modelId="{D1490F89-6467-4351-B6F1-BAF21A2FF9AD}" type="pres">
      <dgm:prSet presAssocID="{8DF0015C-C42F-43AD-9040-F25C7CCF3504}" presName="composite" presStyleCnt="0"/>
      <dgm:spPr/>
    </dgm:pt>
    <dgm:pt modelId="{6E8FA056-CC3A-45C1-A420-1C4B3AC6B72B}" type="pres">
      <dgm:prSet presAssocID="{8DF0015C-C42F-43AD-9040-F25C7CCF350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AD71D2-2F56-4BCC-9535-8DEB32C62D75}" type="pres">
      <dgm:prSet presAssocID="{8DF0015C-C42F-43AD-9040-F25C7CCF350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524C70-D1DB-4DF6-85C1-EA6CED0E2B89}" type="pres">
      <dgm:prSet presAssocID="{25E7B206-D9CF-4057-935F-305DE9AA7747}" presName="space" presStyleCnt="0"/>
      <dgm:spPr/>
    </dgm:pt>
    <dgm:pt modelId="{3A830535-679D-4FD1-AFFF-ADDCA7F80F36}" type="pres">
      <dgm:prSet presAssocID="{159730A4-DBC3-4473-BD1C-B5BC8E0FEEBB}" presName="composite" presStyleCnt="0"/>
      <dgm:spPr/>
    </dgm:pt>
    <dgm:pt modelId="{4B7DEF05-9D2B-48D1-B221-46E05CBE1DBC}" type="pres">
      <dgm:prSet presAssocID="{159730A4-DBC3-4473-BD1C-B5BC8E0FEEB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BCCFA7A-C297-4C8D-9B9D-A793682EBAD6}" type="pres">
      <dgm:prSet presAssocID="{159730A4-DBC3-4473-BD1C-B5BC8E0FEEB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77D0C7-8C33-4ED1-AAC4-07862DDAC259}" srcId="{159730A4-DBC3-4473-BD1C-B5BC8E0FEEBB}" destId="{A42CDEB4-FF3E-40B1-9D0B-01FFE8D36698}" srcOrd="1" destOrd="0" parTransId="{6C9A80CE-7EC7-4D2A-B688-4806B73896FE}" sibTransId="{79CDD6F6-3C56-4210-AF3B-3E798FE0D215}"/>
    <dgm:cxn modelId="{33C6CA28-2AA7-49BE-B502-B25BC0B324F0}" srcId="{8DF0015C-C42F-43AD-9040-F25C7CCF3504}" destId="{3FB9FDD9-E837-4CCE-B03E-7DF235D50F3E}" srcOrd="1" destOrd="0" parTransId="{429DF28E-7293-4A57-9AB4-EE84C37C12B7}" sibTransId="{387661E9-ACBA-41D8-AE0C-10F0846A4470}"/>
    <dgm:cxn modelId="{A3A8D8F9-B0CB-4AEB-B8A8-BB8011E7CCEB}" type="presOf" srcId="{8DF0015C-C42F-43AD-9040-F25C7CCF3504}" destId="{6E8FA056-CC3A-45C1-A420-1C4B3AC6B72B}" srcOrd="0" destOrd="0" presId="urn:microsoft.com/office/officeart/2005/8/layout/hList1"/>
    <dgm:cxn modelId="{A81ECA05-7D69-4579-BF3A-93F2551DDBCC}" type="presOf" srcId="{86A0625E-9355-4760-B4CB-F821FB7EC90A}" destId="{0CAD71D2-2F56-4BCC-9535-8DEB32C62D75}" srcOrd="0" destOrd="0" presId="urn:microsoft.com/office/officeart/2005/8/layout/hList1"/>
    <dgm:cxn modelId="{B7684D87-DE2F-4BF0-8D29-37D8C4CD24FC}" srcId="{7CAD1791-6348-4C5F-B4AB-ADCAA5E272A1}" destId="{8DF0015C-C42F-43AD-9040-F25C7CCF3504}" srcOrd="1" destOrd="0" parTransId="{F70A7811-5365-4887-A179-C1C37B7973C7}" sibTransId="{25E7B206-D9CF-4057-935F-305DE9AA7747}"/>
    <dgm:cxn modelId="{76CB6FF3-384E-4C17-918A-923029B5A2A5}" srcId="{DC6CE28E-3C2D-4D7A-9AB7-E1C436E95956}" destId="{1D013E23-497E-4B22-B185-866FA342F344}" srcOrd="0" destOrd="0" parTransId="{8C789DAC-17E2-4E08-9C1C-936280AB187B}" sibTransId="{4A0DA516-37B6-4166-B521-45DEDBE20FA5}"/>
    <dgm:cxn modelId="{ED77C4E8-FF1A-4031-B499-6FD27DFDC69D}" type="presOf" srcId="{23592E07-11A0-431B-91A1-7EF46DB2334E}" destId="{4508DA22-A771-4700-BAC8-B73BEA30D581}" srcOrd="0" destOrd="2" presId="urn:microsoft.com/office/officeart/2005/8/layout/hList1"/>
    <dgm:cxn modelId="{2FCDEDD1-5F0A-479F-95B4-03A548C98A7C}" type="presOf" srcId="{751E6292-7C1B-483D-85D3-35D08BDDE044}" destId="{BBCCFA7A-C297-4C8D-9B9D-A793682EBAD6}" srcOrd="0" destOrd="2" presId="urn:microsoft.com/office/officeart/2005/8/layout/hList1"/>
    <dgm:cxn modelId="{89AE3C26-C6C1-46C6-A87C-8936AFEA028F}" srcId="{8DF0015C-C42F-43AD-9040-F25C7CCF3504}" destId="{86A0625E-9355-4760-B4CB-F821FB7EC90A}" srcOrd="0" destOrd="0" parTransId="{C5D600F7-37C0-4B00-86D0-551DD7079F16}" sibTransId="{B82D2AE7-1112-45A1-B10D-4678A58AB7D1}"/>
    <dgm:cxn modelId="{80461424-287A-4131-A51A-B84B7E8A7AF0}" srcId="{7CAD1791-6348-4C5F-B4AB-ADCAA5E272A1}" destId="{159730A4-DBC3-4473-BD1C-B5BC8E0FEEBB}" srcOrd="2" destOrd="0" parTransId="{2EA1FB29-220B-4895-9BAE-959563A73B05}" sibTransId="{1508B547-0B24-4DD0-85BA-67CF277CCA6F}"/>
    <dgm:cxn modelId="{FD28D584-57F6-4098-B91D-65F207D46D30}" srcId="{159730A4-DBC3-4473-BD1C-B5BC8E0FEEBB}" destId="{751E6292-7C1B-483D-85D3-35D08BDDE044}" srcOrd="2" destOrd="0" parTransId="{82D002D9-05BE-4900-AA36-BAE4EA3E767A}" sibTransId="{688CEA6A-27EA-47E2-AA96-CF6B2C2EE2F0}"/>
    <dgm:cxn modelId="{1FF97ADA-EDEF-4F73-9DA9-A54E89DE8A54}" srcId="{7CAD1791-6348-4C5F-B4AB-ADCAA5E272A1}" destId="{DC6CE28E-3C2D-4D7A-9AB7-E1C436E95956}" srcOrd="0" destOrd="0" parTransId="{241E8B61-355C-4FC8-97B2-319EE1191FC7}" sibTransId="{FA4E0F58-011C-4ACF-B56A-D655E896B268}"/>
    <dgm:cxn modelId="{D366A52F-DA0B-4300-B56B-B743F79580D6}" srcId="{159730A4-DBC3-4473-BD1C-B5BC8E0FEEBB}" destId="{0BEF8C0C-E004-48AA-9F67-C802294E70B6}" srcOrd="0" destOrd="0" parTransId="{11EC9EB2-B5B8-45D6-BB0E-C8F4D32B1AA8}" sibTransId="{D869FB68-A846-4CF0-9632-628A07C609F5}"/>
    <dgm:cxn modelId="{2DA7F0D3-49A8-427C-96FE-A05111505ABD}" type="presOf" srcId="{AD418F62-2FC1-4C79-8404-981604A055FA}" destId="{4508DA22-A771-4700-BAC8-B73BEA30D581}" srcOrd="0" destOrd="1" presId="urn:microsoft.com/office/officeart/2005/8/layout/hList1"/>
    <dgm:cxn modelId="{54A2F5A2-EE19-475E-BF63-F60F0EF990F8}" srcId="{DC6CE28E-3C2D-4D7A-9AB7-E1C436E95956}" destId="{23592E07-11A0-431B-91A1-7EF46DB2334E}" srcOrd="2" destOrd="0" parTransId="{1CEA8D91-ED44-45B1-867D-83019392EC36}" sibTransId="{01D80D8C-BAA2-4C26-8855-13FD94CF3A05}"/>
    <dgm:cxn modelId="{872952A3-0F00-43A4-B6B3-1DC78D843AB9}" type="presOf" srcId="{3FB9FDD9-E837-4CCE-B03E-7DF235D50F3E}" destId="{0CAD71D2-2F56-4BCC-9535-8DEB32C62D75}" srcOrd="0" destOrd="1" presId="urn:microsoft.com/office/officeart/2005/8/layout/hList1"/>
    <dgm:cxn modelId="{517C86A2-AE93-4789-88D0-485906D00590}" srcId="{8DF0015C-C42F-43AD-9040-F25C7CCF3504}" destId="{894774C5-828F-4F8E-BDFF-FC47DDCFF24E}" srcOrd="2" destOrd="0" parTransId="{E6B2C03F-7EA7-48CF-A480-D4EE057D4CAD}" sibTransId="{C3126005-F2D6-4A9F-AFD8-614F453B2F9F}"/>
    <dgm:cxn modelId="{3D3F53F5-6A75-4686-88FB-AE74BA0D4EE8}" type="presOf" srcId="{894774C5-828F-4F8E-BDFF-FC47DDCFF24E}" destId="{0CAD71D2-2F56-4BCC-9535-8DEB32C62D75}" srcOrd="0" destOrd="2" presId="urn:microsoft.com/office/officeart/2005/8/layout/hList1"/>
    <dgm:cxn modelId="{3E6BE382-74EF-41D1-892A-E017A79E116A}" type="presOf" srcId="{DC6CE28E-3C2D-4D7A-9AB7-E1C436E95956}" destId="{63A052EC-11EF-4370-BB73-E2E0D5155003}" srcOrd="0" destOrd="0" presId="urn:microsoft.com/office/officeart/2005/8/layout/hList1"/>
    <dgm:cxn modelId="{D4B5E8A1-2F10-453F-9FA9-DC891B714937}" type="presOf" srcId="{7CAD1791-6348-4C5F-B4AB-ADCAA5E272A1}" destId="{E6971E30-2ABD-48C6-B9BD-C8F1332B4202}" srcOrd="0" destOrd="0" presId="urn:microsoft.com/office/officeart/2005/8/layout/hList1"/>
    <dgm:cxn modelId="{375171A9-57E8-4105-BBB4-8B2E990A3188}" type="presOf" srcId="{159730A4-DBC3-4473-BD1C-B5BC8E0FEEBB}" destId="{4B7DEF05-9D2B-48D1-B221-46E05CBE1DBC}" srcOrd="0" destOrd="0" presId="urn:microsoft.com/office/officeart/2005/8/layout/hList1"/>
    <dgm:cxn modelId="{C2895061-0990-4F9C-8A4F-5BB42749C103}" type="presOf" srcId="{A42CDEB4-FF3E-40B1-9D0B-01FFE8D36698}" destId="{BBCCFA7A-C297-4C8D-9B9D-A793682EBAD6}" srcOrd="0" destOrd="1" presId="urn:microsoft.com/office/officeart/2005/8/layout/hList1"/>
    <dgm:cxn modelId="{798B26D7-356C-40C1-9C53-DE0B417C946E}" srcId="{DC6CE28E-3C2D-4D7A-9AB7-E1C436E95956}" destId="{AD418F62-2FC1-4C79-8404-981604A055FA}" srcOrd="1" destOrd="0" parTransId="{082C81A0-7BDC-4FAD-B0A7-6A4E9193CA8C}" sibTransId="{E482CBE2-3588-4EA5-B743-8CAEF76C7C1F}"/>
    <dgm:cxn modelId="{3F2B4E37-F78F-4715-B340-B31B18193BA8}" type="presOf" srcId="{1D013E23-497E-4B22-B185-866FA342F344}" destId="{4508DA22-A771-4700-BAC8-B73BEA30D581}" srcOrd="0" destOrd="0" presId="urn:microsoft.com/office/officeart/2005/8/layout/hList1"/>
    <dgm:cxn modelId="{3C80CDDC-7755-43A8-B194-8A4DD893E2D5}" type="presOf" srcId="{0BEF8C0C-E004-48AA-9F67-C802294E70B6}" destId="{BBCCFA7A-C297-4C8D-9B9D-A793682EBAD6}" srcOrd="0" destOrd="0" presId="urn:microsoft.com/office/officeart/2005/8/layout/hList1"/>
    <dgm:cxn modelId="{C3170EE1-AFE3-4D9B-9B7D-69308BCAE350}" type="presParOf" srcId="{E6971E30-2ABD-48C6-B9BD-C8F1332B4202}" destId="{925397CB-F58A-4522-8922-092D3847711D}" srcOrd="0" destOrd="0" presId="urn:microsoft.com/office/officeart/2005/8/layout/hList1"/>
    <dgm:cxn modelId="{8F2B0201-D4B5-478B-B04F-19A243D990FF}" type="presParOf" srcId="{925397CB-F58A-4522-8922-092D3847711D}" destId="{63A052EC-11EF-4370-BB73-E2E0D5155003}" srcOrd="0" destOrd="0" presId="urn:microsoft.com/office/officeart/2005/8/layout/hList1"/>
    <dgm:cxn modelId="{01D53E94-76BA-4FCA-B8D9-81BD7A05FF61}" type="presParOf" srcId="{925397CB-F58A-4522-8922-092D3847711D}" destId="{4508DA22-A771-4700-BAC8-B73BEA30D581}" srcOrd="1" destOrd="0" presId="urn:microsoft.com/office/officeart/2005/8/layout/hList1"/>
    <dgm:cxn modelId="{7E520504-8C97-435E-9DC2-AA6573FD16FA}" type="presParOf" srcId="{E6971E30-2ABD-48C6-B9BD-C8F1332B4202}" destId="{FD6F2E5D-AFAA-4960-9DE0-59A98D83441B}" srcOrd="1" destOrd="0" presId="urn:microsoft.com/office/officeart/2005/8/layout/hList1"/>
    <dgm:cxn modelId="{2FDBE458-E90F-4FDE-B36F-8ED12817F798}" type="presParOf" srcId="{E6971E30-2ABD-48C6-B9BD-C8F1332B4202}" destId="{D1490F89-6467-4351-B6F1-BAF21A2FF9AD}" srcOrd="2" destOrd="0" presId="urn:microsoft.com/office/officeart/2005/8/layout/hList1"/>
    <dgm:cxn modelId="{47206652-4B5F-4B95-B64E-BB2B32528618}" type="presParOf" srcId="{D1490F89-6467-4351-B6F1-BAF21A2FF9AD}" destId="{6E8FA056-CC3A-45C1-A420-1C4B3AC6B72B}" srcOrd="0" destOrd="0" presId="urn:microsoft.com/office/officeart/2005/8/layout/hList1"/>
    <dgm:cxn modelId="{56D6A2AE-55ED-4A56-91E6-00B1FB7D4148}" type="presParOf" srcId="{D1490F89-6467-4351-B6F1-BAF21A2FF9AD}" destId="{0CAD71D2-2F56-4BCC-9535-8DEB32C62D75}" srcOrd="1" destOrd="0" presId="urn:microsoft.com/office/officeart/2005/8/layout/hList1"/>
    <dgm:cxn modelId="{DBC64394-67F5-4F72-B5BA-2D6530FCD3EE}" type="presParOf" srcId="{E6971E30-2ABD-48C6-B9BD-C8F1332B4202}" destId="{53524C70-D1DB-4DF6-85C1-EA6CED0E2B89}" srcOrd="3" destOrd="0" presId="urn:microsoft.com/office/officeart/2005/8/layout/hList1"/>
    <dgm:cxn modelId="{80127E4B-A397-4586-96A0-45B95086200F}" type="presParOf" srcId="{E6971E30-2ABD-48C6-B9BD-C8F1332B4202}" destId="{3A830535-679D-4FD1-AFFF-ADDCA7F80F36}" srcOrd="4" destOrd="0" presId="urn:microsoft.com/office/officeart/2005/8/layout/hList1"/>
    <dgm:cxn modelId="{2F64B205-A97E-4C5D-99FC-1D64CF624906}" type="presParOf" srcId="{3A830535-679D-4FD1-AFFF-ADDCA7F80F36}" destId="{4B7DEF05-9D2B-48D1-B221-46E05CBE1DBC}" srcOrd="0" destOrd="0" presId="urn:microsoft.com/office/officeart/2005/8/layout/hList1"/>
    <dgm:cxn modelId="{A87DDDA1-848D-44B8-9C84-B090A5778242}" type="presParOf" srcId="{3A830535-679D-4FD1-AFFF-ADDCA7F80F36}" destId="{BBCCFA7A-C297-4C8D-9B9D-A793682EBA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A052EC-11EF-4370-BB73-E2E0D5155003}">
      <dsp:nvSpPr>
        <dsp:cNvPr id="0" name=""/>
        <dsp:cNvSpPr/>
      </dsp:nvSpPr>
      <dsp:spPr>
        <a:xfrm>
          <a:off x="2681" y="84956"/>
          <a:ext cx="2614004" cy="43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u="none" kern="1200" dirty="0" smtClean="0"/>
            <a:t>MLP</a:t>
          </a:r>
          <a:endParaRPr lang="ru-RU" sz="1500" kern="1200" dirty="0"/>
        </a:p>
      </dsp:txBody>
      <dsp:txXfrm>
        <a:off x="2681" y="84956"/>
        <a:ext cx="2614004" cy="432000"/>
      </dsp:txXfrm>
    </dsp:sp>
    <dsp:sp modelId="{4508DA22-A771-4700-BAC8-B73BEA30D581}">
      <dsp:nvSpPr>
        <dsp:cNvPr id="0" name=""/>
        <dsp:cNvSpPr/>
      </dsp:nvSpPr>
      <dsp:spPr>
        <a:xfrm>
          <a:off x="2681" y="516956"/>
          <a:ext cx="2614004" cy="41072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0" i="0" u="none" kern="1200" dirty="0" smtClean="0"/>
            <a:t>Подходят для задач прогнозирования классификации, когда входам присваивается класс или метка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i="0" kern="1200" dirty="0" smtClean="0"/>
            <a:t>Используется для: </a:t>
          </a:r>
          <a:r>
            <a:rPr lang="ru-RU" sz="1500" b="0" i="0" kern="1200" dirty="0" smtClean="0"/>
            <a:t>Табличные наборы данных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Классификация прогнозных задач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Проблемы прогнозирования регрессии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kern="1200" dirty="0" smtClean="0"/>
            <a:t>Типы данных</a:t>
          </a:r>
          <a:r>
            <a:rPr lang="ru-RU" sz="1500" kern="1200" dirty="0" smtClean="0"/>
            <a:t>: </a:t>
          </a:r>
          <a:r>
            <a:rPr lang="ru-RU" sz="1500" b="0" i="0" kern="1200" dirty="0" smtClean="0"/>
            <a:t>Данные изображения</a:t>
          </a:r>
          <a:r>
            <a:rPr lang="en-US" sz="1500" b="0" i="0" kern="1200" dirty="0" smtClean="0"/>
            <a:t>;</a:t>
          </a:r>
          <a:r>
            <a:rPr lang="ru-RU" sz="1500" b="0" i="0" kern="1200" dirty="0" smtClean="0"/>
            <a:t>Текстовые данные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Данные временного ряда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Другие типы данных</a:t>
          </a:r>
          <a:endParaRPr lang="ru-RU" sz="1500" kern="1200" dirty="0"/>
        </a:p>
      </dsp:txBody>
      <dsp:txXfrm>
        <a:off x="2681" y="516956"/>
        <a:ext cx="2614004" cy="4107206"/>
      </dsp:txXfrm>
    </dsp:sp>
    <dsp:sp modelId="{6E8FA056-CC3A-45C1-A420-1C4B3AC6B72B}">
      <dsp:nvSpPr>
        <dsp:cNvPr id="0" name=""/>
        <dsp:cNvSpPr/>
      </dsp:nvSpPr>
      <dsp:spPr>
        <a:xfrm>
          <a:off x="2982645" y="84956"/>
          <a:ext cx="2614004" cy="432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u="none" kern="1200" dirty="0" smtClean="0"/>
            <a:t>CNN </a:t>
          </a:r>
          <a:endParaRPr lang="ru-RU" sz="1500" kern="1200" dirty="0"/>
        </a:p>
      </dsp:txBody>
      <dsp:txXfrm>
        <a:off x="2982645" y="84956"/>
        <a:ext cx="2614004" cy="432000"/>
      </dsp:txXfrm>
    </dsp:sp>
    <dsp:sp modelId="{0CAD71D2-2F56-4BCC-9535-8DEB32C62D75}">
      <dsp:nvSpPr>
        <dsp:cNvPr id="0" name=""/>
        <dsp:cNvSpPr/>
      </dsp:nvSpPr>
      <dsp:spPr>
        <a:xfrm>
          <a:off x="2982645" y="516956"/>
          <a:ext cx="2614004" cy="41072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0" i="0" u="none" kern="1200" dirty="0" smtClean="0"/>
            <a:t>Преимущество - в их способности развивать внутреннее представление двумерного изображения. В более общем смысле CNN хорошо работают с данными, имеющими пространственную связь. 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i="0" kern="1200" dirty="0" smtClean="0"/>
            <a:t>Используется для: </a:t>
          </a:r>
          <a:r>
            <a:rPr lang="ru-RU" sz="1500" b="0" i="0" kern="1200" dirty="0" smtClean="0"/>
            <a:t>Данные изображения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Классификация прогнозных задач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Проблемы прогнозирования регрессии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kern="1200" dirty="0" smtClean="0"/>
            <a:t>Типы данных</a:t>
          </a:r>
          <a:r>
            <a:rPr lang="ru-RU" sz="1500" kern="1200" dirty="0" smtClean="0"/>
            <a:t>: </a:t>
          </a:r>
          <a:r>
            <a:rPr lang="ru-RU" sz="1500" b="0" i="0" kern="1200" dirty="0" smtClean="0"/>
            <a:t>Текстовые данные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Данные временного ряда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Входные данные последовательности</a:t>
          </a:r>
          <a:endParaRPr lang="ru-RU" sz="1500" kern="1200" dirty="0"/>
        </a:p>
      </dsp:txBody>
      <dsp:txXfrm>
        <a:off x="2982645" y="516956"/>
        <a:ext cx="2614004" cy="4107206"/>
      </dsp:txXfrm>
    </dsp:sp>
    <dsp:sp modelId="{4B7DEF05-9D2B-48D1-B221-46E05CBE1DBC}">
      <dsp:nvSpPr>
        <dsp:cNvPr id="0" name=""/>
        <dsp:cNvSpPr/>
      </dsp:nvSpPr>
      <dsp:spPr>
        <a:xfrm>
          <a:off x="5962610" y="84956"/>
          <a:ext cx="2614004" cy="432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RNN</a:t>
          </a:r>
          <a:endParaRPr lang="ru-RU" sz="1500" kern="1200" dirty="0"/>
        </a:p>
      </dsp:txBody>
      <dsp:txXfrm>
        <a:off x="5962610" y="84956"/>
        <a:ext cx="2614004" cy="432000"/>
      </dsp:txXfrm>
    </dsp:sp>
    <dsp:sp modelId="{BBCCFA7A-C297-4C8D-9B9D-A793682EBAD6}">
      <dsp:nvSpPr>
        <dsp:cNvPr id="0" name=""/>
        <dsp:cNvSpPr/>
      </dsp:nvSpPr>
      <dsp:spPr>
        <a:xfrm>
          <a:off x="5962610" y="516956"/>
          <a:ext cx="2614004" cy="41072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0" i="0" u="none" kern="1200" dirty="0" smtClean="0"/>
            <a:t>Подходят для работы с проблемами прогнозирования последовательности. Например, для машинного перевода, создания подписей к изображениям и </a:t>
          </a:r>
          <a:r>
            <a:rPr lang="ru-RU" sz="1500" b="0" i="0" u="none" kern="1200" dirty="0" err="1" smtClean="0"/>
            <a:t>резюмирования</a:t>
          </a:r>
          <a:r>
            <a:rPr lang="ru-RU" sz="1500" b="0" i="0" u="none" kern="1200" dirty="0" smtClean="0"/>
            <a:t> текста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i="0" kern="1200" dirty="0" smtClean="0"/>
            <a:t>Используется для: </a:t>
          </a:r>
          <a:r>
            <a:rPr lang="ru-RU" sz="1500" b="0" i="0" kern="1200" dirty="0" smtClean="0"/>
            <a:t>Текстовые данные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Речевые данные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Классификация прогнозных задач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Проблемы прогнозирования регрессии</a:t>
          </a:r>
          <a:r>
            <a:rPr lang="en-US" sz="1500" b="0" i="0" kern="1200" dirty="0" smtClean="0"/>
            <a:t>; </a:t>
          </a:r>
          <a:r>
            <a:rPr lang="ru-RU" sz="1500" b="0" i="0" kern="1200" dirty="0" smtClean="0"/>
            <a:t>Генеративные модели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b="1" kern="1200" dirty="0" smtClean="0"/>
            <a:t>Типы данных</a:t>
          </a:r>
          <a:r>
            <a:rPr lang="ru-RU" sz="1500" kern="1200" dirty="0" smtClean="0"/>
            <a:t>: </a:t>
          </a:r>
          <a:r>
            <a:rPr lang="ru-RU" sz="1500" b="0" i="0" kern="1200" dirty="0" smtClean="0"/>
            <a:t>Данные временного ряда</a:t>
          </a:r>
          <a:endParaRPr lang="ru-RU" sz="1500" kern="1200" dirty="0"/>
        </a:p>
      </dsp:txBody>
      <dsp:txXfrm>
        <a:off x="5962610" y="516956"/>
        <a:ext cx="2614004" cy="4107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D1D4-F682-463D-8AEE-468CD8F19674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5472-894F-4E21-8F5A-9B2DD23BD9E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</a:t>
            </a:r>
            <a:r>
              <a:rPr lang="ru-RU" dirty="0" err="1" smtClean="0"/>
              <a:t>нейросетевых</a:t>
            </a:r>
            <a:r>
              <a:rPr lang="ru-RU" dirty="0" smtClean="0"/>
              <a:t> технологий для прогнозирования рейтинга анимационного произведения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 курсу «</a:t>
            </a:r>
            <a:r>
              <a:rPr lang="ru-RU" dirty="0" err="1" smtClean="0"/>
              <a:t>Нейросетевые</a:t>
            </a:r>
            <a:r>
              <a:rPr lang="ru-RU" dirty="0" smtClean="0"/>
              <a:t> технологии» 2022</a:t>
            </a:r>
          </a:p>
          <a:p>
            <a:r>
              <a:rPr lang="ru-RU" sz="1600" dirty="0" smtClean="0"/>
              <a:t>Подготовила </a:t>
            </a:r>
            <a:r>
              <a:rPr lang="ru-RU" sz="1600" dirty="0" err="1" smtClean="0"/>
              <a:t>Топпер</a:t>
            </a:r>
            <a:r>
              <a:rPr lang="ru-RU" sz="1600" dirty="0" smtClean="0"/>
              <a:t> Алина, Б3-08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нейронной сети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23528" y="1628800"/>
          <a:ext cx="8579296" cy="47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lh5.googleusercontent.com/ZohO0OMTXYogTwnNE3UsIBxMchjMOSV9FONTQwpL2mPWYH433aP098odrJ0ROJrDP-CB1Z-jeEZeTkeRiz41UtU43Dcet4Te4LiGBLkKCxvhxaJcnJw8ccGuyJG9a7wueLdqJzweoorrS2Qsa0vrsAim9JQSxt4Xvc1LOzZKNKAwj6JMVnnhIiZi1IVch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905672"/>
            <a:ext cx="4456342" cy="295232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нейронной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326895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</a:t>
            </a:r>
            <a:r>
              <a:rPr lang="ru-RU" dirty="0" smtClean="0"/>
              <a:t>адаче </a:t>
            </a:r>
            <a:r>
              <a:rPr lang="ru-RU" dirty="0"/>
              <a:t>отвечает </a:t>
            </a:r>
            <a:r>
              <a:rPr lang="ru-RU" dirty="0">
                <a:solidFill>
                  <a:srgbClr val="92D050"/>
                </a:solidFill>
              </a:rPr>
              <a:t>Многослойный персептрон </a:t>
            </a:r>
            <a:r>
              <a:rPr lang="ru-RU" dirty="0"/>
              <a:t>(</a:t>
            </a:r>
            <a:r>
              <a:rPr lang="ru-RU" dirty="0" smtClean="0"/>
              <a:t>MLP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— это класс искусственных нейронных сетей, использующий обучение с учителем и он может изучить аппроксимацию нелинейной функции для классификации или регрессии. Различие между классификацией и регрессии состоит в том, что выходная переменная в регрессии является числовой (или непрерывной), тогда как переменная для классификации является категориальной (или дискретной). В условиях поставленной задачи подходит регрессия.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Линейная регрессия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92D050"/>
                </a:solidFill>
              </a:rPr>
              <a:t>Линейная регрессия </a:t>
            </a:r>
            <a:r>
              <a:rPr lang="ru-RU" dirty="0"/>
              <a:t>— это метод статистической регрессии, который используется для прогнозного анализа. </a:t>
            </a:r>
            <a:endParaRPr lang="ru-RU" b="0" dirty="0" smtClean="0"/>
          </a:p>
          <a:p>
            <a:r>
              <a:rPr lang="ru-RU" dirty="0"/>
              <a:t>Выбираем алгоритм линейной регрессии, так как она минимизирует квадрат разницы между фактическими значениями и оценочными значениями модели, подходит для непрерывных значений и имеет хорошую точность для исходного набора данных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это </a:t>
            </a:r>
            <a:r>
              <a:rPr lang="ru-RU" dirty="0" err="1" smtClean="0"/>
              <a:t>нейросеть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352928" cy="50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4.googleusercontent.com/PPHP5CEwyftG_V4GA9sCbr-BIrQXPqM-aJ4-oPN9Wjt4k_m5k1ZmlH3erthZQQOkMrzu6a5LRvYhNVSwAm0STutfi15L5cAIH6_Kd4neyzNzLg9DXaLUq8xsq5SdGfI4cPR0KqZD3oi3b82Qy3EAaJ_qtnzSMLXrR_djgjhjgNxLwOleYwrtvrka0IWY6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5538" y="2348880"/>
            <a:ext cx="3878462" cy="129614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ru-RU" dirty="0" err="1" smtClean="0"/>
              <a:t>гиперпараметров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412776"/>
            <a:ext cx="8640960" cy="151216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качестве </a:t>
            </a:r>
            <a:r>
              <a:rPr lang="ru-RU" dirty="0" smtClean="0"/>
              <a:t>метрика была </a:t>
            </a:r>
            <a:r>
              <a:rPr lang="ru-RU" dirty="0"/>
              <a:t>выбрана функция </a:t>
            </a:r>
            <a:r>
              <a:rPr lang="ru-RU" dirty="0" smtClean="0">
                <a:solidFill>
                  <a:srgbClr val="92D050"/>
                </a:solidFill>
              </a:rPr>
              <a:t>RMSE</a:t>
            </a:r>
            <a:r>
              <a:rPr lang="en-US" dirty="0" smtClean="0"/>
              <a:t>, </a:t>
            </a:r>
            <a:r>
              <a:rPr lang="ru-RU" dirty="0" smtClean="0"/>
              <a:t>т</a:t>
            </a:r>
            <a:r>
              <a:rPr lang="ru-RU" dirty="0"/>
              <a:t>. к. она измеряется в тех же единицах, что и значение ответа, нежели </a:t>
            </a:r>
            <a:r>
              <a:rPr lang="ru-RU" dirty="0" smtClean="0"/>
              <a:t>MSE</a:t>
            </a:r>
            <a:r>
              <a:rPr lang="en-US" dirty="0" smtClean="0"/>
              <a:t> (</a:t>
            </a:r>
            <a:r>
              <a:rPr lang="ru-RU" dirty="0" smtClean="0"/>
              <a:t>измеряется </a:t>
            </a:r>
            <a:r>
              <a:rPr lang="ru-RU" dirty="0"/>
              <a:t>в квадратах переменной отклика.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51520" y="3140968"/>
            <a:ext cx="5904656" cy="31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Пусть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MLP (4,8,1)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Будем изменять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параметр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Learning Rate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lang="ru-RU" sz="2400" dirty="0"/>
              <a:t> контролирует количество распределенной ошибки, с которой обновляются веса </a:t>
            </a:r>
            <a:r>
              <a:rPr lang="ru-RU" sz="2400" dirty="0" smtClean="0"/>
              <a:t>модели (меньшая </a:t>
            </a:r>
            <a:r>
              <a:rPr lang="ru-RU" sz="2400" dirty="0"/>
              <a:t>скорость обучения может позволить модели изучить более оптимальный </a:t>
            </a:r>
            <a:r>
              <a:rPr lang="ru-RU" sz="2400" dirty="0" smtClean="0"/>
              <a:t>набор </a:t>
            </a:r>
            <a:r>
              <a:rPr lang="ru-RU" sz="2400" dirty="0"/>
              <a:t>весов, но обучение может занять значительно больше </a:t>
            </a:r>
            <a:r>
              <a:rPr lang="ru-RU" sz="2400" dirty="0" smtClean="0"/>
              <a:t>времени)</a:t>
            </a:r>
            <a:endParaRPr lang="ru-RU" sz="2400" b="0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940152" y="3645024"/>
          <a:ext cx="2999656" cy="26642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9828"/>
                <a:gridCol w="1499828"/>
              </a:tblGrid>
              <a:tr h="66607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Rate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ru-RU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lang="ru-RU" dirty="0" smtClean="0"/>
                        <a:t>0.1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0.564</a:t>
                      </a:r>
                      <a:endParaRPr lang="ru-RU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lang="ru-RU" dirty="0" smtClean="0"/>
                        <a:t>0.9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  <a:endParaRPr lang="ru-RU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lang="ru-RU" dirty="0" smtClean="0"/>
                        <a:t>0.7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ru-RU" dirty="0" err="1" smtClean="0"/>
              <a:t>гиперпараметров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96470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Изменим количество </a:t>
            </a:r>
            <a:r>
              <a:rPr lang="ru-RU" dirty="0" smtClean="0"/>
              <a:t>нейронов на </a:t>
            </a:r>
            <a:r>
              <a:rPr lang="ru-RU" dirty="0" smtClean="0">
                <a:solidFill>
                  <a:srgbClr val="92D050"/>
                </a:solidFill>
              </a:rPr>
              <a:t>скрытом слое </a:t>
            </a:r>
            <a:r>
              <a:rPr lang="ru-RU" dirty="0"/>
              <a:t>(</a:t>
            </a:r>
            <a:r>
              <a:rPr lang="ru-RU" dirty="0" err="1"/>
              <a:t>hidden</a:t>
            </a:r>
            <a:r>
              <a:rPr lang="ru-RU" dirty="0"/>
              <a:t> </a:t>
            </a:r>
            <a:r>
              <a:rPr lang="ru-RU" dirty="0" err="1"/>
              <a:t>layers</a:t>
            </a:r>
            <a:r>
              <a:rPr lang="ru-RU" dirty="0"/>
              <a:t>), при этом зафиксировав </a:t>
            </a:r>
            <a:r>
              <a:rPr lang="ru-RU" dirty="0" err="1"/>
              <a:t>Learning</a:t>
            </a:r>
            <a:r>
              <a:rPr lang="ru-RU" dirty="0"/>
              <a:t> </a:t>
            </a:r>
            <a:r>
              <a:rPr lang="ru-RU" dirty="0" err="1"/>
              <a:t>Rate</a:t>
            </a:r>
            <a:r>
              <a:rPr lang="ru-RU" dirty="0"/>
              <a:t> = 0.7, </a:t>
            </a:r>
            <a:r>
              <a:rPr lang="ru-RU" dirty="0" err="1"/>
              <a:t>Error</a:t>
            </a:r>
            <a:r>
              <a:rPr lang="ru-RU" dirty="0"/>
              <a:t> = 0.001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39552" y="2492896"/>
          <a:ext cx="7776864" cy="276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MLP (4, 8, 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MLP (4, 9, 1) -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manga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MLP (4, 6, 1) - studio &amp; genre.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MLP (4, 6, 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MLP (4, 12, 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MLP (4, 8, 1) -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manga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MLP (4, 6, 1) - studio &amp; genre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5445224"/>
            <a:ext cx="7673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Таким образом, </a:t>
            </a:r>
            <a:r>
              <a:rPr lang="ru-RU" sz="2400" dirty="0" err="1"/>
              <a:t>гиперпараметры</a:t>
            </a:r>
            <a:r>
              <a:rPr lang="ru-RU" sz="2400" dirty="0"/>
              <a:t> с наилучшей </a:t>
            </a:r>
            <a:r>
              <a:rPr lang="ru-RU" sz="2400" dirty="0" smtClean="0"/>
              <a:t>оценкой: </a:t>
            </a:r>
            <a:endParaRPr lang="en-US" sz="2400" dirty="0" smtClean="0"/>
          </a:p>
          <a:p>
            <a:r>
              <a:rPr lang="ru-RU" sz="2400" dirty="0" smtClean="0"/>
              <a:t>MLP </a:t>
            </a:r>
            <a:r>
              <a:rPr lang="ru-RU" sz="2400" dirty="0"/>
              <a:t>(4, 8, 1). </a:t>
            </a:r>
            <a:endParaRPr lang="en-US" sz="2400" dirty="0" smtClean="0"/>
          </a:p>
          <a:p>
            <a:r>
              <a:rPr lang="ru-RU" sz="2400" dirty="0" err="1" smtClean="0"/>
              <a:t>Learning</a:t>
            </a:r>
            <a:r>
              <a:rPr lang="ru-RU" sz="2400" dirty="0" smtClean="0"/>
              <a:t> </a:t>
            </a:r>
            <a:r>
              <a:rPr lang="ru-RU" sz="2400" dirty="0" err="1"/>
              <a:t>Rate</a:t>
            </a:r>
            <a:r>
              <a:rPr lang="ru-RU" sz="2400" dirty="0"/>
              <a:t> = 0.7. </a:t>
            </a:r>
            <a:r>
              <a:rPr lang="ru-RU" sz="2400" dirty="0" err="1"/>
              <a:t>Max</a:t>
            </a:r>
            <a:r>
              <a:rPr lang="ru-RU" sz="2400" dirty="0"/>
              <a:t> </a:t>
            </a:r>
            <a:r>
              <a:rPr lang="ru-RU" sz="2400" dirty="0" err="1"/>
              <a:t>Error</a:t>
            </a:r>
            <a:r>
              <a:rPr lang="ru-RU" sz="2400" dirty="0"/>
              <a:t> = 0.001.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23528" y="1124744"/>
          <a:ext cx="4320480" cy="5490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0200"/>
                <a:gridCol w="1224136"/>
                <a:gridCol w="1296144"/>
              </a:tblGrid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rating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 rating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8.17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8.67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7.90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7.55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7.28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6.61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7.08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7.25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6.59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7.22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7.41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6.60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6.05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7.27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ru-RU" dirty="0"/>
                    </a:p>
                  </a:txBody>
                  <a:tcPr/>
                </a:tc>
              </a:tr>
              <a:tr h="366039">
                <a:tc>
                  <a:txBody>
                    <a:bodyPr/>
                    <a:lstStyle/>
                    <a:p>
                      <a:r>
                        <a:rPr lang="en-US" dirty="0" smtClean="0"/>
                        <a:t>7.58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636912"/>
            <a:ext cx="4215919" cy="39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Root Mean Square Err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124744"/>
            <a:ext cx="3537739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Визуализация </a:t>
            </a:r>
            <a:r>
              <a:rPr lang="en-US" dirty="0" smtClean="0"/>
              <a:t>android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t="4657"/>
          <a:stretch>
            <a:fillRect/>
          </a:stretch>
        </p:blipFill>
        <p:spPr bwMode="auto">
          <a:xfrm>
            <a:off x="683568" y="1700808"/>
            <a:ext cx="2011912" cy="398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 t="4007"/>
          <a:stretch>
            <a:fillRect/>
          </a:stretch>
        </p:blipFill>
        <p:spPr bwMode="auto">
          <a:xfrm>
            <a:off x="3491880" y="1700808"/>
            <a:ext cx="2011912" cy="401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 t="3544"/>
          <a:stretch>
            <a:fillRect/>
          </a:stretch>
        </p:blipFill>
        <p:spPr bwMode="auto">
          <a:xfrm>
            <a:off x="6228184" y="1700809"/>
            <a:ext cx="201191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>
            <a:stCxn id="4" idx="3"/>
            <a:endCxn id="18434" idx="1"/>
          </p:cNvCxnSpPr>
          <p:nvPr/>
        </p:nvCxnSpPr>
        <p:spPr>
          <a:xfrm>
            <a:off x="2695480" y="3693755"/>
            <a:ext cx="792000" cy="136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8434" idx="3"/>
            <a:endCxn id="18435" idx="1"/>
          </p:cNvCxnSpPr>
          <p:nvPr/>
        </p:nvCxnSpPr>
        <p:spPr>
          <a:xfrm>
            <a:off x="5503792" y="3707356"/>
            <a:ext cx="724392" cy="96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18435" idx="2"/>
            <a:endCxn id="4" idx="2"/>
          </p:cNvCxnSpPr>
          <p:nvPr/>
        </p:nvCxnSpPr>
        <p:spPr>
          <a:xfrm rot="5400000" flipH="1">
            <a:off x="4438554" y="2937672"/>
            <a:ext cx="46555" cy="5544616"/>
          </a:xfrm>
          <a:prstGeom prst="bentConnector3">
            <a:avLst>
              <a:gd name="adj1" fmla="val -49103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https://www.helenkapatsa.ru/linieinaia-rieghriessiia/ </a:t>
            </a:r>
            <a:endParaRPr lang="ru-RU" dirty="0" smtClean="0"/>
          </a:p>
          <a:p>
            <a:r>
              <a:rPr lang="en-US" dirty="0"/>
              <a:t>https://www.helenkapatsa.ru/mnoghosloinyi-piertsieptron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en-US" dirty="0"/>
              <a:t>https://machinelearningmastery.ru/when-to-use-mlp-cnn-and-rnn-neural-networks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en-US" u="sng" dirty="0"/>
              <a:t>https://</a:t>
            </a:r>
            <a:r>
              <a:rPr lang="en-US" u="sng" dirty="0" smtClean="0"/>
              <a:t>blogs.oracle.com/developers/post/introduction-to-machine-learning-and-neural-networks-for-java-developers</a:t>
            </a:r>
            <a:endParaRPr lang="ru-RU" u="sng" dirty="0" smtClean="0"/>
          </a:p>
          <a:p>
            <a:r>
              <a:rPr lang="en-US" u="sng" dirty="0"/>
              <a:t>https://habr.com/ru/post/460711/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219256" cy="4205064"/>
          </a:xfrm>
        </p:spPr>
        <p:txBody>
          <a:bodyPr>
            <a:normAutofit fontScale="77500" lnSpcReduction="20000"/>
          </a:bodyPr>
          <a:lstStyle/>
          <a:p>
            <a:r>
              <a:rPr lang="ru-RU" sz="3100" dirty="0" smtClean="0">
                <a:solidFill>
                  <a:srgbClr val="92D050"/>
                </a:solidFill>
              </a:rPr>
              <a:t>Общая задача: </a:t>
            </a:r>
            <a:r>
              <a:rPr lang="ru-RU" sz="3100" dirty="0" smtClean="0"/>
              <a:t>Создать приложение для прогнозирования рейтинга произведения по наименьшему возможному числу параметров, но с приемлемой точностью.</a:t>
            </a:r>
          </a:p>
          <a:p>
            <a:r>
              <a:rPr lang="ru-RU" sz="3100" dirty="0" smtClean="0">
                <a:solidFill>
                  <a:srgbClr val="92D050"/>
                </a:solidFill>
              </a:rPr>
              <a:t>Подзадача: </a:t>
            </a:r>
            <a:r>
              <a:rPr lang="ru-RU" sz="3100" dirty="0" smtClean="0"/>
              <a:t>По </a:t>
            </a:r>
            <a:r>
              <a:rPr lang="ru-RU" sz="3100" dirty="0"/>
              <a:t>табличным данным требуется спрогнозировать рейтинг. Для этого имеющиеся данные </a:t>
            </a:r>
            <a:r>
              <a:rPr lang="ru-RU" sz="3100" dirty="0" err="1"/>
              <a:t>аппроксимируются</a:t>
            </a:r>
            <a:r>
              <a:rPr lang="ru-RU" sz="3100" dirty="0"/>
              <a:t>, так как у нас не полная информация, то есть ни в одном временном периоде никогда не будут использованы все возможные оценки. Спрогнозировать данные можно как с помощью методов математической статистики, так и с помощью нейронных сетей. Объединим эти два способа, что сделает результат более точным.</a:t>
            </a:r>
            <a:endParaRPr lang="ru-RU" sz="3100" b="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7504" y="1916832"/>
            <a:ext cx="2088232" cy="10801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92D050"/>
                </a:solidFill>
              </a:rPr>
              <a:t>Реализация кода</a:t>
            </a:r>
            <a:endParaRPr lang="ru-RU" sz="2000" dirty="0"/>
          </a:p>
        </p:txBody>
      </p:sp>
      <p:cxnSp>
        <p:nvCxnSpPr>
          <p:cNvPr id="6" name="Прямая со стрелкой 5"/>
          <p:cNvCxnSpPr>
            <a:stCxn id="4" idx="6"/>
            <a:endCxn id="9" idx="2"/>
          </p:cNvCxnSpPr>
          <p:nvPr/>
        </p:nvCxnSpPr>
        <p:spPr>
          <a:xfrm>
            <a:off x="2195736" y="2456892"/>
            <a:ext cx="1008112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203848" y="1700808"/>
            <a:ext cx="2088232" cy="151216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92D050"/>
                </a:solidFill>
              </a:rPr>
              <a:t>Работа с </a:t>
            </a:r>
            <a:r>
              <a:rPr lang="en-US" sz="2000" dirty="0" err="1" smtClean="0">
                <a:solidFill>
                  <a:srgbClr val="92D050"/>
                </a:solidFill>
              </a:rPr>
              <a:t>json</a:t>
            </a:r>
            <a:r>
              <a:rPr lang="en-US" sz="2000" dirty="0" smtClean="0">
                <a:solidFill>
                  <a:srgbClr val="92D050"/>
                </a:solidFill>
              </a:rPr>
              <a:t> – </a:t>
            </a:r>
            <a:r>
              <a:rPr lang="ru-RU" sz="2000" dirty="0" smtClean="0">
                <a:solidFill>
                  <a:srgbClr val="92D050"/>
                </a:solidFill>
              </a:rPr>
              <a:t>создание </a:t>
            </a:r>
            <a:r>
              <a:rPr lang="ru-RU" sz="2000" dirty="0" err="1" smtClean="0">
                <a:solidFill>
                  <a:srgbClr val="92D050"/>
                </a:solidFill>
              </a:rPr>
              <a:t>датасета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06084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</a:rPr>
              <a:t>http - </a:t>
            </a:r>
            <a:r>
              <a:rPr lang="ru-RU" sz="1600" dirty="0" smtClean="0">
                <a:solidFill>
                  <a:srgbClr val="92D050"/>
                </a:solidFill>
              </a:rPr>
              <a:t>запрос</a:t>
            </a:r>
            <a:endParaRPr lang="ru-RU" sz="1600" dirty="0">
              <a:solidFill>
                <a:srgbClr val="92D050"/>
              </a:solidFill>
            </a:endParaRPr>
          </a:p>
        </p:txBody>
      </p:sp>
      <p:cxnSp>
        <p:nvCxnSpPr>
          <p:cNvPr id="13" name="Прямая со стрелкой 12"/>
          <p:cNvCxnSpPr>
            <a:stCxn id="9" idx="6"/>
            <a:endCxn id="14" idx="2"/>
          </p:cNvCxnSpPr>
          <p:nvPr/>
        </p:nvCxnSpPr>
        <p:spPr>
          <a:xfrm>
            <a:off x="5292080" y="2456892"/>
            <a:ext cx="108012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372200" y="1412776"/>
            <a:ext cx="2520280" cy="20882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92D050"/>
                </a:solidFill>
              </a:rPr>
              <a:t>Реализация модели, мат.статистика и создание </a:t>
            </a:r>
            <a:r>
              <a:rPr lang="en-US" sz="2000" dirty="0" err="1" smtClean="0">
                <a:solidFill>
                  <a:srgbClr val="92D050"/>
                </a:solidFill>
              </a:rPr>
              <a:t>json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2060848"/>
            <a:ext cx="110472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92D050"/>
                </a:solidFill>
              </a:rPr>
              <a:t>Чтение </a:t>
            </a:r>
            <a:r>
              <a:rPr lang="en-US" sz="1600" dirty="0" err="1" smtClean="0">
                <a:solidFill>
                  <a:srgbClr val="92D050"/>
                </a:solidFill>
              </a:rPr>
              <a:t>csv</a:t>
            </a:r>
            <a:endParaRPr lang="ru-RU" sz="1600" dirty="0">
              <a:solidFill>
                <a:srgbClr val="92D050"/>
              </a:solidFill>
            </a:endParaRPr>
          </a:p>
        </p:txBody>
      </p:sp>
      <p:cxnSp>
        <p:nvCxnSpPr>
          <p:cNvPr id="45" name="Прямая со стрелкой 44"/>
          <p:cNvCxnSpPr>
            <a:stCxn id="14" idx="4"/>
            <a:endCxn id="46" idx="0"/>
          </p:cNvCxnSpPr>
          <p:nvPr/>
        </p:nvCxnSpPr>
        <p:spPr>
          <a:xfrm>
            <a:off x="7632340" y="3501008"/>
            <a:ext cx="0" cy="108012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516216" y="4581128"/>
            <a:ext cx="2232248" cy="201622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92D050"/>
                </a:solidFill>
              </a:rPr>
              <a:t>Приложение получает </a:t>
            </a:r>
            <a:r>
              <a:rPr lang="en-US" sz="2000" dirty="0" err="1" smtClean="0">
                <a:solidFill>
                  <a:srgbClr val="92D050"/>
                </a:solidFill>
              </a:rPr>
              <a:t>json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ru-RU" sz="2000" dirty="0" smtClean="0">
                <a:solidFill>
                  <a:srgbClr val="92D050"/>
                </a:solidFill>
              </a:rPr>
              <a:t>с сервера</a:t>
            </a:r>
            <a:endParaRPr lang="ru-RU" sz="2000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7603842" y="3709526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Передаем</a:t>
            </a:r>
          </a:p>
          <a:p>
            <a:r>
              <a:rPr lang="ru-RU" dirty="0" smtClean="0">
                <a:solidFill>
                  <a:srgbClr val="92D050"/>
                </a:solidFill>
              </a:rPr>
              <a:t> на сервер</a:t>
            </a:r>
            <a:endParaRPr lang="ru-RU" dirty="0">
              <a:solidFill>
                <a:srgbClr val="92D050"/>
              </a:solidFill>
            </a:endParaRPr>
          </a:p>
        </p:txBody>
      </p:sp>
      <p:cxnSp>
        <p:nvCxnSpPr>
          <p:cNvPr id="61" name="Прямая со стрелкой 60"/>
          <p:cNvCxnSpPr>
            <a:stCxn id="46" idx="2"/>
            <a:endCxn id="62" idx="6"/>
          </p:cNvCxnSpPr>
          <p:nvPr/>
        </p:nvCxnSpPr>
        <p:spPr>
          <a:xfrm flipH="1" flipV="1">
            <a:off x="5652120" y="5553236"/>
            <a:ext cx="864096" cy="3600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3419872" y="4509120"/>
            <a:ext cx="2232248" cy="20882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92D050"/>
                </a:solidFill>
              </a:rPr>
              <a:t>Работаем с </a:t>
            </a:r>
            <a:r>
              <a:rPr lang="en-US" sz="2000" dirty="0" err="1" smtClean="0">
                <a:solidFill>
                  <a:srgbClr val="92D050"/>
                </a:solidFill>
              </a:rPr>
              <a:t>json</a:t>
            </a:r>
            <a:r>
              <a:rPr lang="en-US" sz="2000" dirty="0" smtClean="0">
                <a:solidFill>
                  <a:srgbClr val="92D050"/>
                </a:solidFill>
              </a:rPr>
              <a:t> </a:t>
            </a:r>
            <a:r>
              <a:rPr lang="ru-RU" sz="2000" dirty="0" smtClean="0">
                <a:solidFill>
                  <a:srgbClr val="92D050"/>
                </a:solidFill>
              </a:rPr>
              <a:t>для вычисления конечной формулы</a:t>
            </a:r>
            <a:endParaRPr lang="ru-RU" sz="2000" dirty="0"/>
          </a:p>
        </p:txBody>
      </p:sp>
      <p:cxnSp>
        <p:nvCxnSpPr>
          <p:cNvPr id="85" name="Прямая со стрелкой 84"/>
          <p:cNvCxnSpPr>
            <a:stCxn id="62" idx="2"/>
            <a:endCxn id="90" idx="6"/>
          </p:cNvCxnSpPr>
          <p:nvPr/>
        </p:nvCxnSpPr>
        <p:spPr>
          <a:xfrm flipH="1">
            <a:off x="2771800" y="5553236"/>
            <a:ext cx="648072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Овал 89"/>
          <p:cNvSpPr/>
          <p:nvPr/>
        </p:nvSpPr>
        <p:spPr>
          <a:xfrm>
            <a:off x="179512" y="5013176"/>
            <a:ext cx="2592288" cy="10801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rgbClr val="92D050"/>
                </a:solidFill>
              </a:rPr>
              <a:t>Предсказание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348498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 сайта “</a:t>
            </a:r>
            <a:r>
              <a:rPr lang="ru-RU" u="sng" dirty="0"/>
              <a:t>https://jikan.moe/</a:t>
            </a:r>
            <a:r>
              <a:rPr lang="ru-RU" dirty="0"/>
              <a:t>” </a:t>
            </a:r>
            <a:r>
              <a:rPr lang="ru-RU" dirty="0" smtClean="0"/>
              <a:t>с помощью </a:t>
            </a:r>
            <a:r>
              <a:rPr lang="en-US" dirty="0" smtClean="0"/>
              <a:t>http-</a:t>
            </a:r>
            <a:r>
              <a:rPr lang="ru-RU" dirty="0" smtClean="0"/>
              <a:t>запроса извлекли </a:t>
            </a:r>
            <a:r>
              <a:rPr lang="ru-RU" dirty="0" err="1"/>
              <a:t>json</a:t>
            </a:r>
            <a:r>
              <a:rPr lang="ru-RU" dirty="0"/>
              <a:t> объекты, содержащие в себе необходимую информацию об вышедших </a:t>
            </a:r>
            <a:r>
              <a:rPr lang="ru-RU" dirty="0" smtClean="0"/>
              <a:t>аниме</a:t>
            </a:r>
            <a:r>
              <a:rPr lang="en-US" dirty="0" smtClean="0"/>
              <a:t> </a:t>
            </a:r>
            <a:r>
              <a:rPr lang="ru-RU" dirty="0" smtClean="0"/>
              <a:t>по сезонам: </a:t>
            </a:r>
            <a:r>
              <a:rPr lang="ru-RU" dirty="0"/>
              <a:t>рейтинг, студия производитель, ведущий жанр и рейтинг соответствующей </a:t>
            </a:r>
            <a:r>
              <a:rPr lang="ru-RU" dirty="0" err="1"/>
              <a:t>манги</a:t>
            </a:r>
            <a:r>
              <a:rPr lang="ru-RU" dirty="0" smtClean="0"/>
              <a:t>. </a:t>
            </a:r>
          </a:p>
          <a:p>
            <a:r>
              <a:rPr lang="ru-RU" b="0" dirty="0" smtClean="0"/>
              <a:t>Для всех атрибутов была произведена очистка данных, а также если хотя бы один атрибут для </a:t>
            </a:r>
            <a:r>
              <a:rPr lang="ru-RU" b="0" dirty="0" err="1" smtClean="0"/>
              <a:t>тайтла</a:t>
            </a:r>
            <a:r>
              <a:rPr lang="ru-RU" b="0" dirty="0" smtClean="0"/>
              <a:t> был неизвестен, то он не включался в конечный </a:t>
            </a:r>
            <a:r>
              <a:rPr lang="ru-RU" b="0" dirty="0" err="1" smtClean="0"/>
              <a:t>датасет</a:t>
            </a:r>
            <a:r>
              <a:rPr lang="ru-RU" b="0" dirty="0" smtClean="0"/>
              <a:t>.</a:t>
            </a:r>
          </a:p>
          <a:p>
            <a:r>
              <a:rPr lang="ru-RU" dirty="0" smtClean="0"/>
              <a:t>Все данные для соответствующего столбца обладают одинаковым типом.</a:t>
            </a:r>
            <a:endParaRPr lang="ru-RU" b="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Математические методы (параметры жанр/студия)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556792"/>
            <a:ext cx="8856984" cy="4419872"/>
          </a:xfrm>
        </p:spPr>
        <p:txBody>
          <a:bodyPr>
            <a:noAutofit/>
          </a:bodyPr>
          <a:lstStyle/>
          <a:p>
            <a:r>
              <a:rPr lang="ru-RU" sz="2000" dirty="0" smtClean="0"/>
              <a:t>Рассмотрим на примере параметра «жанр»</a:t>
            </a:r>
          </a:p>
          <a:p>
            <a:pPr marL="514350" indent="-514350">
              <a:buAutoNum type="arabicParenR"/>
            </a:pPr>
            <a:r>
              <a:rPr lang="en-US" sz="2000" dirty="0" smtClean="0"/>
              <a:t>If </a:t>
            </a:r>
            <a:r>
              <a:rPr lang="en-US" sz="2000" dirty="0" err="1" smtClean="0"/>
              <a:t>len</a:t>
            </a:r>
            <a:r>
              <a:rPr lang="en-US" sz="2000" dirty="0" smtClean="0"/>
              <a:t>(genres) &gt; 1: </a:t>
            </a:r>
            <a:r>
              <a:rPr lang="ru-RU" sz="2000" dirty="0" smtClean="0"/>
              <a:t>на каждой итерации в пункте 1) и 2) суммируем дисперсии для каждого жанра и считаем их количество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 marL="914400" lvl="1" indent="-514350">
              <a:buFont typeface="Arial" pitchFamily="34" charset="0"/>
              <a:buAutoNum type="arabicParenR"/>
            </a:pPr>
            <a:r>
              <a:rPr lang="en-US" sz="2000" dirty="0" smtClean="0"/>
              <a:t>if </a:t>
            </a:r>
            <a:r>
              <a:rPr lang="en-US" sz="2000" dirty="0" err="1" smtClean="0"/>
              <a:t>len</a:t>
            </a:r>
            <a:r>
              <a:rPr lang="en-US" sz="2000" dirty="0" smtClean="0"/>
              <a:t>(genres) &gt;= 6: </a:t>
            </a:r>
            <a:r>
              <a:rPr lang="ru-RU" sz="2000" dirty="0" smtClean="0"/>
              <a:t>с помощью нейронной сети предсказываем рейтинг конкретного жанра (</a:t>
            </a:r>
            <a:r>
              <a:rPr lang="ru-RU" sz="2000" dirty="0" smtClean="0"/>
              <a:t>Например, «комедия» в 2020: 7.2; 2021 – 6.8; 2022 - ? -</a:t>
            </a:r>
            <a:r>
              <a:rPr lang="en-US" sz="2000" dirty="0" smtClean="0"/>
              <a:t>&gt;</a:t>
            </a:r>
            <a:r>
              <a:rPr lang="ru-RU" sz="2000" dirty="0" smtClean="0"/>
              <a:t> 6.7</a:t>
            </a:r>
            <a:r>
              <a:rPr lang="ru-RU" sz="2000" dirty="0" smtClean="0"/>
              <a:t>). Вычисляем дисперсию между предсказанной оценкой и существующих</a:t>
            </a:r>
            <a:r>
              <a:rPr lang="en-US" sz="2000" dirty="0" smtClean="0"/>
              <a:t>;</a:t>
            </a:r>
          </a:p>
          <a:p>
            <a:pPr marL="914400" lvl="1" indent="-514350">
              <a:buAutoNum type="arabicParenR"/>
            </a:pPr>
            <a:r>
              <a:rPr lang="en-US" sz="2000" dirty="0" smtClean="0"/>
              <a:t>If </a:t>
            </a:r>
            <a:r>
              <a:rPr lang="en-US" sz="2000" dirty="0" err="1" smtClean="0"/>
              <a:t>len</a:t>
            </a:r>
            <a:r>
              <a:rPr lang="en-US" sz="2000" dirty="0" smtClean="0"/>
              <a:t>(genres) &lt; 6:</a:t>
            </a:r>
            <a:r>
              <a:rPr lang="ru-RU" sz="2000" dirty="0" smtClean="0"/>
              <a:t> предсказанный рейтинг есть среднее арифметическое для «комедии». Дисперсия вычисляется между средним арифметическим и действительной оценкой</a:t>
            </a:r>
            <a:r>
              <a:rPr lang="en-US" sz="2000" dirty="0" smtClean="0"/>
              <a:t>;</a:t>
            </a:r>
          </a:p>
          <a:p>
            <a:pPr marL="457200" indent="-457200">
              <a:buAutoNum type="arabicParenR" startAt="2"/>
            </a:pPr>
            <a:r>
              <a:rPr lang="en-US" sz="2000" dirty="0" smtClean="0"/>
              <a:t>If </a:t>
            </a:r>
            <a:r>
              <a:rPr lang="en-US" sz="2000" dirty="0" err="1" smtClean="0"/>
              <a:t>len</a:t>
            </a:r>
            <a:r>
              <a:rPr lang="en-US" sz="2000" dirty="0" smtClean="0"/>
              <a:t>(genres) == 1: </a:t>
            </a:r>
            <a:r>
              <a:rPr lang="ru-RU" sz="2000" dirty="0" smtClean="0"/>
              <a:t>предсказанный рейтинг есть действительный рейтинг, а дисперсия – отношение суммы всех дисперсий к их количеству, вычисленных в пункте 1).</a:t>
            </a:r>
            <a:r>
              <a:rPr lang="en-US" sz="2000" dirty="0" smtClean="0"/>
              <a:t>  </a:t>
            </a:r>
            <a:endParaRPr lang="ru-RU" sz="2000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5661248"/>
            <a:ext cx="5906791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Математические методы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(параметр </a:t>
            </a:r>
            <a:r>
              <a:rPr lang="ru-RU" dirty="0" err="1" smtClean="0"/>
              <a:t>манги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8064896" cy="3384376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Для выявления веса параметр</a:t>
            </a:r>
            <a:r>
              <a:rPr lang="ru-RU" sz="2800" dirty="0"/>
              <a:t>а</a:t>
            </a:r>
            <a:r>
              <a:rPr lang="ru-RU" sz="2800" dirty="0" smtClean="0"/>
              <a:t> строим графики зависимости оценок аниме и </a:t>
            </a:r>
            <a:r>
              <a:rPr lang="ru-RU" sz="2800" dirty="0" err="1" smtClean="0"/>
              <a:t>манги</a:t>
            </a:r>
            <a:r>
              <a:rPr lang="ru-RU" sz="2800" dirty="0" smtClean="0"/>
              <a:t>. Для них нужно построить аппроксимирующую функцию, чтобы предсказать дисперсию для рейтинга </a:t>
            </a:r>
            <a:r>
              <a:rPr lang="ru-RU" sz="2800" dirty="0" err="1" smtClean="0"/>
              <a:t>манги</a:t>
            </a:r>
            <a:r>
              <a:rPr lang="ru-RU" sz="2800" dirty="0" smtClean="0"/>
              <a:t> в сезоне, который предсказываем.</a:t>
            </a:r>
          </a:p>
          <a:p>
            <a:r>
              <a:rPr lang="ru-RU" sz="2800" dirty="0" smtClean="0"/>
              <a:t>С помощью </a:t>
            </a:r>
            <a:r>
              <a:rPr lang="ru-RU" sz="2800" dirty="0" smtClean="0">
                <a:solidFill>
                  <a:srgbClr val="92D050"/>
                </a:solidFill>
              </a:rPr>
              <a:t>Метода наименьших квадратов </a:t>
            </a:r>
            <a:r>
              <a:rPr lang="ru-RU" sz="2800" dirty="0" smtClean="0"/>
              <a:t>(МНК):  ищем такую функцию, чтобы сумма квадратов отклонений была как можно меньше. 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085184"/>
            <a:ext cx="878342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Математические методы (параметр рейтинга </a:t>
            </a:r>
            <a:r>
              <a:rPr lang="ru-RU" dirty="0" err="1" smtClean="0"/>
              <a:t>манги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916832"/>
            <a:ext cx="8147248" cy="283691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Аппроксимирующая функция: </a:t>
            </a:r>
            <a:r>
              <a:rPr lang="en-US" dirty="0" smtClean="0">
                <a:solidFill>
                  <a:srgbClr val="92D050"/>
                </a:solidFill>
              </a:rPr>
              <a:t>f(x) = a*x + b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ru-RU" dirty="0" smtClean="0"/>
              <a:t>    где а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r>
              <a:rPr lang="ru-RU" dirty="0" smtClean="0"/>
              <a:t> – коэффициент для рейтинга </a:t>
            </a:r>
            <a:r>
              <a:rPr lang="ru-RU" dirty="0" err="1" smtClean="0"/>
              <a:t>манги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	С </a:t>
            </a:r>
            <a:r>
              <a:rPr lang="ru-RU" dirty="0"/>
              <a:t>помощью нейронной сети с линейной регрессией предсказываем коэффициенты </a:t>
            </a:r>
            <a:r>
              <a:rPr lang="ru-RU" dirty="0" err="1"/>
              <a:t>a</a:t>
            </a:r>
            <a:r>
              <a:rPr lang="ru-RU" dirty="0"/>
              <a:t> и </a:t>
            </a:r>
            <a:r>
              <a:rPr lang="ru-RU" dirty="0" err="1"/>
              <a:t>b</a:t>
            </a:r>
            <a:r>
              <a:rPr lang="ru-RU" dirty="0"/>
              <a:t> для аппроксимирующей линейной функции на следующий, неизвестный, сезон.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Итоговая формула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Manga = (score * a + b) * |1- Vmanga</a:t>
            </a:r>
            <a:r>
              <a:rPr lang="it-IT" dirty="0" smtClean="0"/>
              <a:t>|</a:t>
            </a:r>
            <a:endParaRPr lang="ru-RU" dirty="0" smtClean="0"/>
          </a:p>
          <a:p>
            <a:r>
              <a:rPr lang="en-US" dirty="0"/>
              <a:t>Studio = score * |1- </a:t>
            </a:r>
            <a:r>
              <a:rPr lang="en-US" dirty="0" err="1"/>
              <a:t>Vstudio</a:t>
            </a:r>
            <a:r>
              <a:rPr lang="en-US" dirty="0" smtClean="0"/>
              <a:t>|</a:t>
            </a:r>
            <a:endParaRPr lang="ru-RU" dirty="0" smtClean="0"/>
          </a:p>
          <a:p>
            <a:r>
              <a:rPr lang="en-US" dirty="0"/>
              <a:t>Genre = score * |1- </a:t>
            </a:r>
            <a:r>
              <a:rPr lang="en-US" dirty="0" err="1"/>
              <a:t>Vgenre</a:t>
            </a:r>
            <a:r>
              <a:rPr lang="en-US" dirty="0" smtClean="0"/>
              <a:t>|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=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Res </a:t>
            </a:r>
            <a:r>
              <a:rPr lang="en-US" dirty="0">
                <a:solidFill>
                  <a:srgbClr val="92D050"/>
                </a:solidFill>
              </a:rPr>
              <a:t>= (</a:t>
            </a:r>
            <a:r>
              <a:rPr lang="en-US" dirty="0" err="1">
                <a:solidFill>
                  <a:srgbClr val="92D050"/>
                </a:solidFill>
              </a:rPr>
              <a:t>manga+studio+genre</a:t>
            </a:r>
            <a:r>
              <a:rPr lang="en-US" dirty="0">
                <a:solidFill>
                  <a:srgbClr val="92D050"/>
                </a:solidFill>
              </a:rPr>
              <a:t>)/(|1-Vmanga</a:t>
            </a:r>
            <a:r>
              <a:rPr lang="en-US" dirty="0" smtClean="0">
                <a:solidFill>
                  <a:srgbClr val="92D050"/>
                </a:solidFill>
              </a:rPr>
              <a:t>|+    |</a:t>
            </a:r>
            <a:r>
              <a:rPr lang="en-US" dirty="0">
                <a:solidFill>
                  <a:srgbClr val="92D050"/>
                </a:solidFill>
              </a:rPr>
              <a:t>1-Vstudio|+|1-Vgenre|)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dirty="0" smtClean="0"/>
              <a:t>Выбор нейронной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4797152"/>
            <a:ext cx="8291264" cy="144016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Наиболее </a:t>
            </a:r>
            <a:r>
              <a:rPr lang="ru-RU" dirty="0"/>
              <a:t>часто используемыми алгоритмами являлись многослойный персептрон (MLP), рекуррентные нейронные сети (RNN), </a:t>
            </a:r>
            <a:r>
              <a:rPr lang="ru-RU" dirty="0" err="1"/>
              <a:t>сверточные</a:t>
            </a:r>
            <a:r>
              <a:rPr lang="ru-RU" dirty="0"/>
              <a:t> нейронные сети (CNN)</a:t>
            </a:r>
          </a:p>
        </p:txBody>
      </p:sp>
      <p:pic>
        <p:nvPicPr>
          <p:cNvPr id="7170" name="Picture 2" descr="https://lh4.googleusercontent.com/45lFaVgm7xFUHrCn-9A9_6-2ZIU1OTNBbfaKFFU7fAWJoBAxDBmQVQzxqa3uIvdq7Usl9QAn_yYszHrt9iRBE8Cy4f4Q2HEXsgopGawE9T0Z9NvpWq5cjq5CgcEOQxHD63r7xe-Z66s37dtM5KswJJ_jT9SEL8KiPXTI5KRy2SdWiR2X84nAjKFakfCGd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6048672" cy="3451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1041</Words>
  <Application>Microsoft Office PowerPoint</Application>
  <PresentationFormat>Экран 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Применение нейросетевых технологий для прогнозирования рейтинга анимационного произведения  </vt:lpstr>
      <vt:lpstr>Постановка задачи</vt:lpstr>
      <vt:lpstr>Этапы разработки</vt:lpstr>
      <vt:lpstr>Создание датасета</vt:lpstr>
      <vt:lpstr>Математические методы (параметры жанр/студия)</vt:lpstr>
      <vt:lpstr>Математические методы  (параметр манги)</vt:lpstr>
      <vt:lpstr>Математические методы (параметр рейтинга манги)</vt:lpstr>
      <vt:lpstr>Итоговая формула</vt:lpstr>
      <vt:lpstr>Выбор нейронной сети</vt:lpstr>
      <vt:lpstr>Выбор нейронной сети</vt:lpstr>
      <vt:lpstr>Выбор нейронной сети</vt:lpstr>
      <vt:lpstr>Линейная регрессия</vt:lpstr>
      <vt:lpstr>Почему именно это нейросеть?</vt:lpstr>
      <vt:lpstr>Настройка гиперпараметров</vt:lpstr>
      <vt:lpstr>Настройка гиперпараметров</vt:lpstr>
      <vt:lpstr>Результаты</vt:lpstr>
      <vt:lpstr>Визуализация android приложения</vt:lpstr>
      <vt:lpstr>Список источников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нейросетевых технологий для прогнозирования рейтинга анимационного произведения  </dc:title>
  <dc:creator>MSI</dc:creator>
  <cp:lastModifiedBy>MSI</cp:lastModifiedBy>
  <cp:revision>1</cp:revision>
  <dcterms:created xsi:type="dcterms:W3CDTF">2023-01-27T08:45:54Z</dcterms:created>
  <dcterms:modified xsi:type="dcterms:W3CDTF">2023-01-27T17:06:13Z</dcterms:modified>
</cp:coreProperties>
</file>