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 id="2147483815" r:id="rId2"/>
  </p:sldMasterIdLst>
  <p:notesMasterIdLst>
    <p:notesMasterId r:id="rId18"/>
  </p:notesMasterIdLst>
  <p:sldIdLst>
    <p:sldId id="256" r:id="rId3"/>
    <p:sldId id="1054" r:id="rId4"/>
    <p:sldId id="1353" r:id="rId5"/>
    <p:sldId id="1055" r:id="rId6"/>
    <p:sldId id="1346" r:id="rId7"/>
    <p:sldId id="1347" r:id="rId8"/>
    <p:sldId id="1348" r:id="rId9"/>
    <p:sldId id="1354" r:id="rId10"/>
    <p:sldId id="1349" r:id="rId11"/>
    <p:sldId id="1351" r:id="rId12"/>
    <p:sldId id="1357" r:id="rId13"/>
    <p:sldId id="1355" r:id="rId14"/>
    <p:sldId id="1350" r:id="rId15"/>
    <p:sldId id="1358" r:id="rId16"/>
    <p:sldId id="1356" r:id="rId17"/>
  </p:sldIdLst>
  <p:sldSz cx="12192000" cy="6858000"/>
  <p:notesSz cx="6797675" cy="992663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guide id="3" orient="horz" pos="3127">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6FD"/>
    <a:srgbClr val="000000"/>
    <a:srgbClr val="FF6600"/>
    <a:srgbClr val="FFCCCC"/>
    <a:srgbClr val="FF3300"/>
    <a:srgbClr val="FFCC33"/>
    <a:srgbClr val="FFFF99"/>
    <a:srgbClr val="FFFFFF"/>
    <a:srgbClr val="FF0000"/>
    <a:srgbClr val="CC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89" autoAdjust="0"/>
    <p:restoredTop sz="96197" autoAdjust="0"/>
  </p:normalViewPr>
  <p:slideViewPr>
    <p:cSldViewPr>
      <p:cViewPr varScale="1">
        <p:scale>
          <a:sx n="119" d="100"/>
          <a:sy n="119" d="100"/>
        </p:scale>
        <p:origin x="872" y="176"/>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9" d="100"/>
        <a:sy n="79" d="100"/>
      </p:scale>
      <p:origin x="0" y="0"/>
    </p:cViewPr>
  </p:sorterViewPr>
  <p:notesViewPr>
    <p:cSldViewPr>
      <p:cViewPr varScale="1">
        <p:scale>
          <a:sx n="77" d="100"/>
          <a:sy n="77" d="100"/>
        </p:scale>
        <p:origin x="4080" y="120"/>
      </p:cViewPr>
      <p:guideLst>
        <p:guide orient="horz" pos="3108"/>
        <p:guide pos="2122"/>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5861" cy="496332"/>
          </a:xfrm>
          <a:prstGeom prst="rect">
            <a:avLst/>
          </a:prstGeom>
        </p:spPr>
        <p:txBody>
          <a:bodyPr vert="horz" lIns="95548" tIns="47774" rIns="95548" bIns="47774" rtlCol="0"/>
          <a:lstStyle>
            <a:lvl1pPr algn="l" fontAlgn="auto">
              <a:spcBef>
                <a:spcPts val="0"/>
              </a:spcBef>
              <a:spcAft>
                <a:spcPts val="0"/>
              </a:spcAft>
              <a:defRPr sz="1200">
                <a:latin typeface="+mn-lt"/>
                <a:ea typeface="+mn-ea"/>
              </a:defRPr>
            </a:lvl1pPr>
          </a:lstStyle>
          <a:p>
            <a:pPr>
              <a:defRPr/>
            </a:pPr>
            <a:endParaRPr lang="ja-JP" altLang="en-US" dirty="0"/>
          </a:p>
        </p:txBody>
      </p:sp>
      <p:sp>
        <p:nvSpPr>
          <p:cNvPr id="3" name="日付プレースホルダー 2"/>
          <p:cNvSpPr>
            <a:spLocks noGrp="1"/>
          </p:cNvSpPr>
          <p:nvPr>
            <p:ph type="dt" idx="1"/>
          </p:nvPr>
        </p:nvSpPr>
        <p:spPr>
          <a:xfrm>
            <a:off x="3850295" y="0"/>
            <a:ext cx="2945861" cy="496332"/>
          </a:xfrm>
          <a:prstGeom prst="rect">
            <a:avLst/>
          </a:prstGeom>
        </p:spPr>
        <p:txBody>
          <a:bodyPr vert="horz" lIns="95548" tIns="47774" rIns="95548" bIns="47774" rtlCol="0"/>
          <a:lstStyle>
            <a:lvl1pPr algn="r" fontAlgn="auto">
              <a:spcBef>
                <a:spcPts val="0"/>
              </a:spcBef>
              <a:spcAft>
                <a:spcPts val="0"/>
              </a:spcAft>
              <a:defRPr sz="1200" smtClean="0">
                <a:latin typeface="+mn-lt"/>
                <a:ea typeface="+mn-ea"/>
              </a:defRPr>
            </a:lvl1pPr>
          </a:lstStyle>
          <a:p>
            <a:pPr>
              <a:defRPr/>
            </a:pPr>
            <a:fld id="{CCFD7F8B-3ABE-45BC-95B0-4EBA1BEE43CF}" type="datetimeFigureOut">
              <a:rPr lang="ja-JP" altLang="en-US"/>
              <a:pPr>
                <a:defRPr/>
              </a:pPr>
              <a:t>2025/1/11</a:t>
            </a:fld>
            <a:endParaRPr lang="ja-JP" altLang="en-US" dirty="0"/>
          </a:p>
        </p:txBody>
      </p:sp>
      <p:sp>
        <p:nvSpPr>
          <p:cNvPr id="4" name="スライド イメージ プレースホルダー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5548" tIns="47774" rIns="95548" bIns="47774" rtlCol="0" anchor="ctr"/>
          <a:lstStyle/>
          <a:p>
            <a:pPr lvl="0"/>
            <a:endParaRPr lang="ja-JP" altLang="en-US" noProof="0" dirty="0"/>
          </a:p>
        </p:txBody>
      </p:sp>
      <p:sp>
        <p:nvSpPr>
          <p:cNvPr id="5" name="ノート プレースホルダー 4"/>
          <p:cNvSpPr>
            <a:spLocks noGrp="1"/>
          </p:cNvSpPr>
          <p:nvPr>
            <p:ph type="body" sz="quarter" idx="3"/>
          </p:nvPr>
        </p:nvSpPr>
        <p:spPr>
          <a:xfrm>
            <a:off x="679465" y="4715155"/>
            <a:ext cx="5438748" cy="4466987"/>
          </a:xfrm>
          <a:prstGeom prst="rect">
            <a:avLst/>
          </a:prstGeom>
        </p:spPr>
        <p:txBody>
          <a:bodyPr vert="horz" lIns="95548" tIns="47774" rIns="95548" bIns="47774"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2" y="9428766"/>
            <a:ext cx="2945861" cy="496332"/>
          </a:xfrm>
          <a:prstGeom prst="rect">
            <a:avLst/>
          </a:prstGeom>
        </p:spPr>
        <p:txBody>
          <a:bodyPr vert="horz" lIns="95548" tIns="47774" rIns="95548" bIns="47774" rtlCol="0" anchor="b"/>
          <a:lstStyle>
            <a:lvl1pPr algn="l" fontAlgn="auto">
              <a:spcBef>
                <a:spcPts val="0"/>
              </a:spcBef>
              <a:spcAft>
                <a:spcPts val="0"/>
              </a:spcAft>
              <a:defRPr sz="1200">
                <a:latin typeface="+mn-lt"/>
                <a:ea typeface="+mn-ea"/>
              </a:defRPr>
            </a:lvl1pPr>
          </a:lstStyle>
          <a:p>
            <a:pPr>
              <a:defRPr/>
            </a:pPr>
            <a:endParaRPr lang="ja-JP" altLang="en-US" dirty="0"/>
          </a:p>
        </p:txBody>
      </p:sp>
      <p:sp>
        <p:nvSpPr>
          <p:cNvPr id="7" name="スライド番号プレースホルダー 6"/>
          <p:cNvSpPr>
            <a:spLocks noGrp="1"/>
          </p:cNvSpPr>
          <p:nvPr>
            <p:ph type="sldNum" sz="quarter" idx="5"/>
          </p:nvPr>
        </p:nvSpPr>
        <p:spPr>
          <a:xfrm>
            <a:off x="3850295" y="9428766"/>
            <a:ext cx="2945861" cy="496332"/>
          </a:xfrm>
          <a:prstGeom prst="rect">
            <a:avLst/>
          </a:prstGeom>
        </p:spPr>
        <p:txBody>
          <a:bodyPr vert="horz" lIns="95548" tIns="47774" rIns="95548" bIns="47774" rtlCol="0" anchor="b"/>
          <a:lstStyle>
            <a:lvl1pPr algn="r" fontAlgn="auto">
              <a:spcBef>
                <a:spcPts val="0"/>
              </a:spcBef>
              <a:spcAft>
                <a:spcPts val="0"/>
              </a:spcAft>
              <a:defRPr sz="1200" smtClean="0">
                <a:latin typeface="+mn-lt"/>
                <a:ea typeface="+mn-ea"/>
              </a:defRPr>
            </a:lvl1pPr>
          </a:lstStyle>
          <a:p>
            <a:pPr>
              <a:defRPr/>
            </a:pPr>
            <a:fld id="{8F058EFF-C3C9-4DED-BACD-12EF4A259851}" type="slidenum">
              <a:rPr lang="ja-JP" altLang="en-US"/>
              <a:pPr>
                <a:defRPr/>
              </a:pPr>
              <a:t>‹#›</a:t>
            </a:fld>
            <a:endParaRPr lang="ja-JP" altLang="en-US" dirty="0"/>
          </a:p>
        </p:txBody>
      </p:sp>
    </p:spTree>
    <p:extLst>
      <p:ext uri="{BB962C8B-B14F-4D97-AF65-F5344CB8AC3E}">
        <p14:creationId xmlns:p14="http://schemas.microsoft.com/office/powerpoint/2010/main" val="17932456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4538"/>
            <a:ext cx="6616700" cy="37226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058EFF-C3C9-4DED-BACD-12EF4A259851}"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88969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2025/1/11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10239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2025/1/11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490722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2025/1/11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821175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cxnSp>
        <p:nvCxnSpPr>
          <p:cNvPr id="4" name="Straight Connector 7"/>
          <p:cNvCxnSpPr/>
          <p:nvPr/>
        </p:nvCxnSpPr>
        <p:spPr>
          <a:xfrm>
            <a:off x="914400" y="339883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8" name="Slide Number Placeholder 5">
            <a:extLst>
              <a:ext uri="{FF2B5EF4-FFF2-40B4-BE49-F238E27FC236}">
                <a16:creationId xmlns:a16="http://schemas.microsoft.com/office/drawing/2014/main" id="{090652A4-5D46-0C42-AA05-CC2371D27A01}"/>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210409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369D8A6E-82A3-F04B-99BC-BE719295A6E4}"/>
              </a:ext>
            </a:extLst>
          </p:cNvPr>
          <p:cNvSpPr>
            <a:spLocks noGrp="1"/>
          </p:cNvSpPr>
          <p:nvPr>
            <p:ph type="title"/>
          </p:nvPr>
        </p:nvSpPr>
        <p:spPr>
          <a:xfrm>
            <a:off x="609600" y="383754"/>
            <a:ext cx="10972800" cy="746548"/>
          </a:xfrm>
          <a:prstGeom prst="rect">
            <a:avLst/>
          </a:prstGeom>
        </p:spPr>
        <p:txBody>
          <a:bodyPr vert="horz" lIns="91440" tIns="45720" rIns="91440" bIns="45720" rtlCol="0" anchor="ctr">
            <a:noAutofit/>
          </a:bodyPr>
          <a:lstStyle/>
          <a:p>
            <a:r>
              <a:rPr lang="ja-JP" altLang="en-US" dirty="0"/>
              <a:t>マスター タイトルの書式設定</a:t>
            </a:r>
            <a:endParaRPr lang="en-US" dirty="0"/>
          </a:p>
        </p:txBody>
      </p:sp>
      <p:sp>
        <p:nvSpPr>
          <p:cNvPr id="8" name="Text Placeholder 2">
            <a:extLst>
              <a:ext uri="{FF2B5EF4-FFF2-40B4-BE49-F238E27FC236}">
                <a16:creationId xmlns:a16="http://schemas.microsoft.com/office/drawing/2014/main" id="{68645C95-6FE7-B74C-A131-90BAFC5ABE98}"/>
              </a:ext>
            </a:extLst>
          </p:cNvPr>
          <p:cNvSpPr>
            <a:spLocks noGrp="1"/>
          </p:cNvSpPr>
          <p:nvPr>
            <p:ph idx="1"/>
          </p:nvPr>
        </p:nvSpPr>
        <p:spPr bwMode="auto">
          <a:xfrm>
            <a:off x="609600" y="1196976"/>
            <a:ext cx="109728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10" name="Slide Number Placeholder 5">
            <a:extLst>
              <a:ext uri="{FF2B5EF4-FFF2-40B4-BE49-F238E27FC236}">
                <a16:creationId xmlns:a16="http://schemas.microsoft.com/office/drawing/2014/main" id="{A6FA1BD2-39AC-234F-AE6D-2840F7EAD61D}"/>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51215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7" name="Slide Number Placeholder 5">
            <a:extLst>
              <a:ext uri="{FF2B5EF4-FFF2-40B4-BE49-F238E27FC236}">
                <a16:creationId xmlns:a16="http://schemas.microsoft.com/office/drawing/2014/main" id="{6788C881-76BB-7B49-8659-3AEADBC653F3}"/>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723978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cxnSp>
        <p:nvCxnSpPr>
          <p:cNvPr id="4" name="Straight Connector 6"/>
          <p:cNvCxnSpPr/>
          <p:nvPr/>
        </p:nvCxnSpPr>
        <p:spPr>
          <a:xfrm>
            <a:off x="975784" y="459898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63084" y="2362201"/>
            <a:ext cx="10363200" cy="2200275"/>
          </a:xfrm>
        </p:spPr>
        <p:txBody>
          <a:bodyPr anchor="b"/>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63084" y="4626865"/>
            <a:ext cx="103632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6E4262F-03E2-4320-B081-4380DB196E99}" type="slidenum">
              <a:rPr lang="ja-JP" altLang="en-US"/>
              <a:pPr>
                <a:defRPr/>
              </a:pPr>
              <a:t>‹#›</a:t>
            </a:fld>
            <a:endParaRPr lang="ja-JP" altLang="en-US" dirty="0"/>
          </a:p>
        </p:txBody>
      </p:sp>
    </p:spTree>
    <p:extLst>
      <p:ext uri="{BB962C8B-B14F-4D97-AF65-F5344CB8AC3E}">
        <p14:creationId xmlns:p14="http://schemas.microsoft.com/office/powerpoint/2010/main" val="263100420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B61BB9D-2227-41DA-A0F6-D81D3D077730}" type="slidenum">
              <a:rPr lang="ja-JP" altLang="en-US"/>
              <a:pPr>
                <a:defRPr/>
              </a:pPr>
              <a:t>‹#›</a:t>
            </a:fld>
            <a:endParaRPr lang="ja-JP" altLang="en-US" dirty="0"/>
          </a:p>
        </p:txBody>
      </p:sp>
    </p:spTree>
    <p:extLst>
      <p:ext uri="{BB962C8B-B14F-4D97-AF65-F5344CB8AC3E}">
        <p14:creationId xmlns:p14="http://schemas.microsoft.com/office/powerpoint/2010/main" val="1824140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cxnSp>
        <p:nvCxnSpPr>
          <p:cNvPr id="7" name="Straight Connector 10"/>
          <p:cNvCxnSpPr/>
          <p:nvPr/>
        </p:nvCxnSpPr>
        <p:spPr>
          <a:xfrm rot="5400000">
            <a:off x="3742796" y="4045480"/>
            <a:ext cx="470852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09600" y="2438400"/>
            <a:ext cx="5242560" cy="3951288"/>
          </a:xfrm>
        </p:spPr>
        <p:txBody>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eiryo UI" panose="020B0604030504040204" pitchFamily="50" charset="-128"/>
                <a:ea typeface="Meiryo UI" panose="020B0604030504040204" pitchFamily="50" charset="-128"/>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39840" y="2438400"/>
            <a:ext cx="5242560" cy="3951288"/>
          </a:xfrm>
        </p:spPr>
        <p:txBody>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6"/>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9" name="Footer Placeholder 7"/>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10" name="Slide Number Placeholder 8"/>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8E5F65EC-1A04-4A46-96E6-1E6665D62479}" type="slidenum">
              <a:rPr lang="ja-JP" altLang="en-US"/>
              <a:pPr>
                <a:defRPr/>
              </a:pPr>
              <a:t>‹#›</a:t>
            </a:fld>
            <a:endParaRPr lang="ja-JP" altLang="en-US" dirty="0"/>
          </a:p>
        </p:txBody>
      </p:sp>
    </p:spTree>
    <p:extLst>
      <p:ext uri="{BB962C8B-B14F-4D97-AF65-F5344CB8AC3E}">
        <p14:creationId xmlns:p14="http://schemas.microsoft.com/office/powerpoint/2010/main" val="2409549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a:p>
        </p:txBody>
      </p:sp>
      <p:sp>
        <p:nvSpPr>
          <p:cNvPr id="6" name="Slide Number Placeholder 5">
            <a:extLst>
              <a:ext uri="{FF2B5EF4-FFF2-40B4-BE49-F238E27FC236}">
                <a16:creationId xmlns:a16="http://schemas.microsoft.com/office/drawing/2014/main" id="{D686AD9A-CCE1-0E41-9CBE-A9D604A14783}"/>
              </a:ext>
            </a:extLst>
          </p:cNvPr>
          <p:cNvSpPr>
            <a:spLocks noGrp="1"/>
          </p:cNvSpPr>
          <p:nvPr>
            <p:ph type="sldNum" sz="quarter" idx="4"/>
          </p:nvPr>
        </p:nvSpPr>
        <p:spPr>
          <a:xfrm>
            <a:off x="10488488" y="6474246"/>
            <a:ext cx="1422400" cy="310940"/>
          </a:xfrm>
          <a:prstGeom prst="rect">
            <a:avLst/>
          </a:prstGeom>
        </p:spPr>
        <p:txBody>
          <a:bodyPr anchor="ctr"/>
          <a:lstStyle>
            <a:lvl1pPr algn="r">
              <a:defRPr sz="2400"/>
            </a:lvl1pPr>
          </a:lstStyle>
          <a:p>
            <a:pPr algn="r">
              <a:defRPr/>
            </a:pPr>
            <a:fld id="{E17FD244-5B26-4792-B537-EF0BE56E30E9}" type="slidenum">
              <a:rPr lang="ja-JP" altLang="en-US" smtClean="0"/>
              <a:pPr>
                <a:defRPr/>
              </a:pPr>
              <a:t>‹#›</a:t>
            </a:fld>
            <a:endParaRPr lang="ja-JP" altLang="en-US" dirty="0"/>
          </a:p>
        </p:txBody>
      </p:sp>
    </p:spTree>
    <p:extLst>
      <p:ext uri="{BB962C8B-B14F-4D97-AF65-F5344CB8AC3E}">
        <p14:creationId xmlns:p14="http://schemas.microsoft.com/office/powerpoint/2010/main" val="3526892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25F1B3C-00AB-B14B-8558-AD26F0716004}"/>
              </a:ext>
            </a:extLst>
          </p:cNvPr>
          <p:cNvSpPr>
            <a:spLocks noGrp="1"/>
          </p:cNvSpPr>
          <p:nvPr>
            <p:ph type="sldNum" sz="quarter" idx="4"/>
          </p:nvPr>
        </p:nvSpPr>
        <p:spPr>
          <a:xfrm>
            <a:off x="10488488" y="6474246"/>
            <a:ext cx="1422400" cy="310940"/>
          </a:xfrm>
          <a:prstGeom prst="rect">
            <a:avLst/>
          </a:prstGeom>
        </p:spPr>
        <p:txBody>
          <a:bodyPr anchor="ctr"/>
          <a:lstStyle>
            <a:lvl1pPr algn="r">
              <a:defRPr sz="2400"/>
            </a:lvl1pPr>
          </a:lstStyle>
          <a:p>
            <a:pPr algn="r">
              <a:defRPr/>
            </a:pPr>
            <a:fld id="{E17FD244-5B26-4792-B537-EF0BE56E30E9}" type="slidenum">
              <a:rPr lang="ja-JP" altLang="en-US" smtClean="0"/>
              <a:pPr>
                <a:defRPr/>
              </a:pPr>
              <a:t>‹#›</a:t>
            </a:fld>
            <a:endParaRPr lang="ja-JP" altLang="en-US" dirty="0"/>
          </a:p>
        </p:txBody>
      </p:sp>
    </p:spTree>
    <p:extLst>
      <p:ext uri="{BB962C8B-B14F-4D97-AF65-F5344CB8AC3E}">
        <p14:creationId xmlns:p14="http://schemas.microsoft.com/office/powerpoint/2010/main" val="296141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2025/1/11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94433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cxnSp>
        <p:nvCxnSpPr>
          <p:cNvPr id="5" name="Straight Connector 8"/>
          <p:cNvCxnSpPr/>
          <p:nvPr/>
        </p:nvCxnSpPr>
        <p:spPr>
          <a:xfrm rot="5400000">
            <a:off x="911754" y="3580343"/>
            <a:ext cx="557847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792080"/>
            <a:ext cx="2852928" cy="1261872"/>
          </a:xfrm>
        </p:spPr>
        <p:txBody>
          <a:bodyPr anchor="b">
            <a:noAutofit/>
          </a:bodyPr>
          <a:lstStyle>
            <a:lvl1pPr algn="l">
              <a:defRPr sz="2400" b="0">
                <a:latin typeface="メイリオ" panose="020B0604030504040204" pitchFamily="50" charset="-128"/>
                <a:ea typeface="メイリオ" panose="020B0604030504040204"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atin typeface="メイリオ" panose="020B0604030504040204" pitchFamily="50" charset="-128"/>
                <a:ea typeface="メイリオ" panose="020B0604030504040204" pitchFamily="50" charset="-128"/>
              </a:defRPr>
            </a:lvl1pPr>
            <a:lvl2pPr>
              <a:defRPr sz="2800">
                <a:latin typeface="メイリオ" panose="020B0604030504040204" pitchFamily="50" charset="-128"/>
                <a:ea typeface="メイリオ" panose="020B0604030504040204" pitchFamily="50" charset="-128"/>
              </a:defRPr>
            </a:lvl2pPr>
            <a:lvl3pPr>
              <a:defRPr sz="2400">
                <a:latin typeface="メイリオ" panose="020B0604030504040204" pitchFamily="50" charset="-128"/>
                <a:ea typeface="メイリオ" panose="020B0604030504040204" pitchFamily="50" charset="-128"/>
              </a:defRPr>
            </a:lvl3pPr>
            <a:lvl4pPr>
              <a:defRPr sz="2000">
                <a:latin typeface="メイリオ" panose="020B0604030504040204" pitchFamily="50" charset="-128"/>
                <a:ea typeface="メイリオ" panose="020B0604030504040204" pitchFamily="50" charset="-128"/>
              </a:defRPr>
            </a:lvl4pPr>
            <a:lvl5pPr>
              <a:defRPr sz="2000">
                <a:latin typeface="メイリオ" panose="020B0604030504040204" pitchFamily="50" charset="-128"/>
                <a:ea typeface="メイリオ" panose="020B0604030504040204"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atin typeface="メイリオ" panose="020B0604030504040204" pitchFamily="50" charset="-128"/>
                <a:ea typeface="メイリオ"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Date Placeholder 4"/>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7" name="Footer Placeholder 5"/>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8" name="Slide Number Placeholder 6"/>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177F6FCF-DF90-483E-9CCD-FC12825C1C5C}" type="slidenum">
              <a:rPr lang="ja-JP" altLang="en-US"/>
              <a:pPr>
                <a:defRPr/>
              </a:pPr>
              <a:t>‹#›</a:t>
            </a:fld>
            <a:endParaRPr lang="ja-JP" altLang="en-US" dirty="0"/>
          </a:p>
        </p:txBody>
      </p:sp>
    </p:spTree>
    <p:extLst>
      <p:ext uri="{BB962C8B-B14F-4D97-AF65-F5344CB8AC3E}">
        <p14:creationId xmlns:p14="http://schemas.microsoft.com/office/powerpoint/2010/main" val="4034275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lstStyle>
            <a:lvl1pPr algn="l">
              <a:defRPr sz="2400" b="0">
                <a:latin typeface="メイリオ" panose="020B0604030504040204" pitchFamily="50" charset="-128"/>
                <a:ea typeface="メイリオ" panose="020B0604030504040204" pitchFamily="50" charset="-128"/>
              </a:defRPr>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atin typeface="メイリオ" panose="020B0604030504040204" pitchFamily="50" charset="-128"/>
                <a:ea typeface="メイリオ"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dirty="0"/>
              <a:t>アイコンをクリックして図を追加</a:t>
            </a:r>
            <a:endParaRPr lang="en-US" noProof="0"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atin typeface="メイリオ" panose="020B0604030504040204" pitchFamily="50" charset="-128"/>
                <a:ea typeface="メイリオ"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91D886A5-10A6-4E6E-9044-914DD37CDD8B}" type="slidenum">
              <a:rPr lang="ja-JP" altLang="en-US"/>
              <a:pPr>
                <a:defRPr/>
              </a:pPr>
              <a:t>‹#›</a:t>
            </a:fld>
            <a:endParaRPr lang="ja-JP" altLang="en-US" dirty="0"/>
          </a:p>
        </p:txBody>
      </p:sp>
    </p:spTree>
    <p:extLst>
      <p:ext uri="{BB962C8B-B14F-4D97-AF65-F5344CB8AC3E}">
        <p14:creationId xmlns:p14="http://schemas.microsoft.com/office/powerpoint/2010/main" val="877900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5"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6"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CB0F11E-65DD-443D-9A53-FC717275ED88}" type="slidenum">
              <a:rPr lang="ja-JP" altLang="en-US"/>
              <a:pPr>
                <a:defRPr/>
              </a:pPr>
              <a:t>‹#›</a:t>
            </a:fld>
            <a:endParaRPr lang="ja-JP" altLang="en-US" dirty="0"/>
          </a:p>
        </p:txBody>
      </p:sp>
    </p:spTree>
    <p:extLst>
      <p:ext uri="{BB962C8B-B14F-4D97-AF65-F5344CB8AC3E}">
        <p14:creationId xmlns:p14="http://schemas.microsoft.com/office/powerpoint/2010/main" val="1647329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5"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6"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B03B3897-3F40-4E7B-863F-EBDE7C2216A3}" type="slidenum">
              <a:rPr lang="ja-JP" altLang="en-US"/>
              <a:pPr>
                <a:defRPr/>
              </a:pPr>
              <a:t>‹#›</a:t>
            </a:fld>
            <a:endParaRPr lang="ja-JP" altLang="en-US" dirty="0"/>
          </a:p>
        </p:txBody>
      </p:sp>
    </p:spTree>
    <p:extLst>
      <p:ext uri="{BB962C8B-B14F-4D97-AF65-F5344CB8AC3E}">
        <p14:creationId xmlns:p14="http://schemas.microsoft.com/office/powerpoint/2010/main" val="168181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2025/1/11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75943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2025/1/11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06063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1733E518-4B2E-46CC-A779-D7A67A1295D7}" type="datetimeFigureOut">
              <a:rPr kumimoji="1" lang="ja-JP" altLang="en-US" smtClean="0"/>
              <a:t>2025/1/11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219569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1733E518-4B2E-46CC-A779-D7A67A1295D7}" type="datetimeFigureOut">
              <a:rPr kumimoji="1" lang="ja-JP" altLang="en-US" smtClean="0"/>
              <a:t>2025/1/11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91018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733E518-4B2E-46CC-A779-D7A67A1295D7}" type="datetimeFigureOut">
              <a:rPr kumimoji="1" lang="ja-JP" altLang="en-US" smtClean="0"/>
              <a:t>2025/1/11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209209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2025/1/11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61901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2025/1/11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17971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3E518-4B2E-46CC-A779-D7A67A1295D7}" type="datetimeFigureOut">
              <a:rPr kumimoji="1" lang="ja-JP" altLang="en-US" smtClean="0"/>
              <a:t>2025/1/11</a:t>
            </a:fld>
            <a:endParaRPr kumimoji="1" lang="ja-JP" altLang="en-US"/>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4045756733"/>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ctr" defTabSz="914400" rtl="0" eaLnBrk="1" latinLnBrk="0" hangingPunct="1">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メイリオ" panose="020B0604030504040204" pitchFamily="50" charset="-128"/>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3754"/>
            <a:ext cx="10972800" cy="746548"/>
          </a:xfrm>
          <a:prstGeom prst="rect">
            <a:avLst/>
          </a:prstGeom>
        </p:spPr>
        <p:txBody>
          <a:bodyPr vert="horz" lIns="91440" tIns="45720" rIns="91440" bIns="45720" rtlCol="0" anchor="ctr">
            <a:noAutofit/>
          </a:bodyPr>
          <a:lstStyle/>
          <a:p>
            <a:r>
              <a:rPr lang="ja-JP" altLang="en-US" dirty="0"/>
              <a:t>マスター タイトルの書式設定</a:t>
            </a:r>
            <a:endParaRPr lang="en-US" dirty="0"/>
          </a:p>
        </p:txBody>
      </p:sp>
      <p:sp>
        <p:nvSpPr>
          <p:cNvPr id="1028" name="Text Placeholder 2"/>
          <p:cNvSpPr>
            <a:spLocks noGrp="1"/>
          </p:cNvSpPr>
          <p:nvPr>
            <p:ph type="body" idx="1"/>
          </p:nvPr>
        </p:nvSpPr>
        <p:spPr bwMode="auto">
          <a:xfrm>
            <a:off x="609600" y="1196976"/>
            <a:ext cx="10972800" cy="48723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pic>
        <p:nvPicPr>
          <p:cNvPr id="7" name="図 6">
            <a:extLst>
              <a:ext uri="{FF2B5EF4-FFF2-40B4-BE49-F238E27FC236}">
                <a16:creationId xmlns:a16="http://schemas.microsoft.com/office/drawing/2014/main" id="{729E6558-D426-9A46-82EF-B3B3AC26E9F8}"/>
              </a:ext>
            </a:extLst>
          </p:cNvPr>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a:off x="47328" y="5969550"/>
            <a:ext cx="899568" cy="780758"/>
          </a:xfrm>
          <a:prstGeom prst="rect">
            <a:avLst/>
          </a:prstGeom>
        </p:spPr>
      </p:pic>
      <p:sp>
        <p:nvSpPr>
          <p:cNvPr id="13" name="Slide Number Placeholder 5">
            <a:extLst>
              <a:ext uri="{FF2B5EF4-FFF2-40B4-BE49-F238E27FC236}">
                <a16:creationId xmlns:a16="http://schemas.microsoft.com/office/drawing/2014/main" id="{6156B7EC-567C-EE43-A357-CEFC05CAFAD5}"/>
              </a:ext>
            </a:extLst>
          </p:cNvPr>
          <p:cNvSpPr>
            <a:spLocks noGrp="1"/>
          </p:cNvSpPr>
          <p:nvPr>
            <p:ph type="sldNum" sz="quarter" idx="4"/>
          </p:nvPr>
        </p:nvSpPr>
        <p:spPr>
          <a:xfrm>
            <a:off x="10769600" y="6359929"/>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pic>
        <p:nvPicPr>
          <p:cNvPr id="11" name="図 10" descr="テキスト が含まれている画像&#10;&#10;自動的に生成された説明">
            <a:extLst>
              <a:ext uri="{FF2B5EF4-FFF2-40B4-BE49-F238E27FC236}">
                <a16:creationId xmlns:a16="http://schemas.microsoft.com/office/drawing/2014/main" id="{1D30CF15-DE2E-A056-F1F4-896C4BF67871}"/>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20336" y="58637"/>
            <a:ext cx="2965484" cy="620118"/>
          </a:xfrm>
          <a:prstGeom prst="rect">
            <a:avLst/>
          </a:prstGeom>
        </p:spPr>
      </p:pic>
    </p:spTree>
    <p:extLst>
      <p:ext uri="{BB962C8B-B14F-4D97-AF65-F5344CB8AC3E}">
        <p14:creationId xmlns:p14="http://schemas.microsoft.com/office/powerpoint/2010/main" val="1554818081"/>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hf hdr="0" ftr="0" dt="0"/>
  <p:txStyles>
    <p:titleStyle>
      <a:lvl1pPr algn="l" rtl="0" eaLnBrk="1" fontAlgn="base" hangingPunct="1">
        <a:spcBef>
          <a:spcPct val="0"/>
        </a:spcBef>
        <a:spcAft>
          <a:spcPct val="0"/>
        </a:spcAft>
        <a:defRPr kumimoji="1" sz="4000" b="1" kern="1200" spc="-100">
          <a:solidFill>
            <a:schemeClr val="tx2"/>
          </a:solidFill>
          <a:latin typeface="Meiryo UI" panose="020B0604030504040204" pitchFamily="50" charset="-128"/>
          <a:ea typeface="Meiryo UI" panose="020B0604030504040204" pitchFamily="50" charset="-128"/>
          <a:cs typeface="+mj-cs"/>
        </a:defRPr>
      </a:lvl1pPr>
      <a:lvl2pPr algn="l" rtl="0" eaLnBrk="1" fontAlgn="base" hangingPunct="1">
        <a:spcBef>
          <a:spcPct val="0"/>
        </a:spcBef>
        <a:spcAft>
          <a:spcPct val="0"/>
        </a:spcAft>
        <a:defRPr kumimoji="1" sz="3200">
          <a:solidFill>
            <a:schemeClr val="tx2"/>
          </a:solidFill>
          <a:latin typeface="Arial" charset="0"/>
          <a:ea typeface="ＭＳ Ｐゴシック" charset="-128"/>
        </a:defRPr>
      </a:lvl2pPr>
      <a:lvl3pPr algn="l" rtl="0" eaLnBrk="1" fontAlgn="base" hangingPunct="1">
        <a:spcBef>
          <a:spcPct val="0"/>
        </a:spcBef>
        <a:spcAft>
          <a:spcPct val="0"/>
        </a:spcAft>
        <a:defRPr kumimoji="1" sz="3200">
          <a:solidFill>
            <a:schemeClr val="tx2"/>
          </a:solidFill>
          <a:latin typeface="Arial" charset="0"/>
          <a:ea typeface="ＭＳ Ｐゴシック" charset="-128"/>
        </a:defRPr>
      </a:lvl3pPr>
      <a:lvl4pPr algn="l" rtl="0" eaLnBrk="1" fontAlgn="base" hangingPunct="1">
        <a:spcBef>
          <a:spcPct val="0"/>
        </a:spcBef>
        <a:spcAft>
          <a:spcPct val="0"/>
        </a:spcAft>
        <a:defRPr kumimoji="1" sz="3200">
          <a:solidFill>
            <a:schemeClr val="tx2"/>
          </a:solidFill>
          <a:latin typeface="Arial" charset="0"/>
          <a:ea typeface="ＭＳ Ｐゴシック" charset="-128"/>
        </a:defRPr>
      </a:lvl4pPr>
      <a:lvl5pPr algn="l" rtl="0" eaLnBrk="1" fontAlgn="base" hangingPunct="1">
        <a:spcBef>
          <a:spcPct val="0"/>
        </a:spcBef>
        <a:spcAft>
          <a:spcPct val="0"/>
        </a:spcAf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defRPr kumimoji="1" sz="3200">
          <a:solidFill>
            <a:schemeClr val="tx2"/>
          </a:solidFill>
          <a:latin typeface="Arial" charset="0"/>
          <a:ea typeface="ＭＳ Ｐゴシック" charset="-128"/>
        </a:defRPr>
      </a:lvl9pPr>
    </p:titleStyle>
    <p:body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github.com/toppers/hakoniwa-core-cpp-client/tree/main/math" TargetMode="Externa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0.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9.png"/><Relationship Id="rId17" Type="http://schemas.openxmlformats.org/officeDocument/2006/relationships/image" Target="../media/image14.svg"/><Relationship Id="rId2" Type="http://schemas.openxmlformats.org/officeDocument/2006/relationships/image" Target="../media/image15.png"/><Relationship Id="rId16"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9.png"/><Relationship Id="rId11" Type="http://schemas.openxmlformats.org/officeDocument/2006/relationships/image" Target="../media/image8.svg"/><Relationship Id="rId5" Type="http://schemas.openxmlformats.org/officeDocument/2006/relationships/image" Target="../media/image18.svg"/><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github.com/toppers/hakoniwa-core-cpp/blob/main/src/include/hako_simevent.hpp" TargetMode="External"/><Relationship Id="rId7" Type="http://schemas.openxmlformats.org/officeDocument/2006/relationships/hyperlink" Target="https://github.com/toppers/hakoniwa-core-cpp/blob/main/sample/base-procs/hako-cmd/src/hako_cmd.cpp" TargetMode="External"/><Relationship Id="rId2" Type="http://schemas.openxmlformats.org/officeDocument/2006/relationships/hyperlink" Target="https://github.com/toppers/hakoniwa-core-cpp/tree/main" TargetMode="External"/><Relationship Id="rId1" Type="http://schemas.openxmlformats.org/officeDocument/2006/relationships/slideLayout" Target="../slideLayouts/slideLayout13.xml"/><Relationship Id="rId6" Type="http://schemas.openxmlformats.org/officeDocument/2006/relationships/hyperlink" Target="https://github.com/toppers/hakoniwa-core-cpp-client/blob/main/src/include/hako_asset.h" TargetMode="External"/><Relationship Id="rId11" Type="http://schemas.openxmlformats.org/officeDocument/2006/relationships/image" Target="../media/image18.svg"/><Relationship Id="rId5" Type="http://schemas.openxmlformats.org/officeDocument/2006/relationships/hyperlink" Target="https://github.com/toppers/hakoniwa-core-cpp-client/blob/main/src/include/hako_conductor.h" TargetMode="External"/><Relationship Id="rId10" Type="http://schemas.openxmlformats.org/officeDocument/2006/relationships/image" Target="../media/image17.png"/><Relationship Id="rId4" Type="http://schemas.openxmlformats.org/officeDocument/2006/relationships/hyperlink" Target="https://github.com/toppers/hakoniwa-core-cpp-client/tree/main" TargetMode="External"/><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4B9703-55CC-C646-A671-AE94BFE5F3C7}"/>
              </a:ext>
            </a:extLst>
          </p:cNvPr>
          <p:cNvSpPr txBox="1"/>
          <p:nvPr/>
        </p:nvSpPr>
        <p:spPr>
          <a:xfrm>
            <a:off x="99532" y="692696"/>
            <a:ext cx="11992936" cy="2800767"/>
          </a:xfrm>
          <a:prstGeom prst="rect">
            <a:avLst/>
          </a:prstGeom>
          <a:noFill/>
        </p:spPr>
        <p:txBody>
          <a:bodyPr wrap="square" rtlCol="0">
            <a:spAutoFit/>
          </a:bodyPr>
          <a:lstStyle/>
          <a:p>
            <a:pPr algn="ctr"/>
            <a:r>
              <a:rPr lang="ja-JP" altLang="en-US" sz="8800" b="1">
                <a:solidFill>
                  <a:schemeClr val="tx2"/>
                </a:solidFill>
                <a:latin typeface="Meiryo UI" panose="020B0604030504040204" pitchFamily="50" charset="-128"/>
                <a:ea typeface="Meiryo UI" panose="020B0604030504040204" pitchFamily="50" charset="-128"/>
              </a:rPr>
              <a:t>箱庭</a:t>
            </a:r>
            <a:r>
              <a:rPr lang="en-US" altLang="ja-JP" sz="8800" b="1" dirty="0">
                <a:solidFill>
                  <a:schemeClr val="tx2"/>
                </a:solidFill>
                <a:latin typeface="Meiryo UI" panose="020B0604030504040204" pitchFamily="50" charset="-128"/>
                <a:ea typeface="Meiryo UI" panose="020B0604030504040204" pitchFamily="50" charset="-128"/>
              </a:rPr>
              <a:t>(Hakoniwa)</a:t>
            </a:r>
          </a:p>
          <a:p>
            <a:pPr algn="ctr"/>
            <a:r>
              <a:rPr lang="en-US" altLang="ja-JP" sz="8800" b="1" dirty="0">
                <a:solidFill>
                  <a:schemeClr val="tx2"/>
                </a:solidFill>
                <a:latin typeface="Meiryo UI" panose="020B0604030504040204" pitchFamily="50" charset="-128"/>
                <a:ea typeface="Meiryo UI" panose="020B0604030504040204" pitchFamily="50" charset="-128"/>
              </a:rPr>
              <a:t>Time</a:t>
            </a:r>
          </a:p>
        </p:txBody>
      </p:sp>
      <p:sp>
        <p:nvSpPr>
          <p:cNvPr id="7" name="サブタイトル 2">
            <a:extLst>
              <a:ext uri="{FF2B5EF4-FFF2-40B4-BE49-F238E27FC236}">
                <a16:creationId xmlns:a16="http://schemas.microsoft.com/office/drawing/2014/main" id="{E72BE950-95B0-AC48-96CB-C4F601B64158}"/>
              </a:ext>
            </a:extLst>
          </p:cNvPr>
          <p:cNvSpPr>
            <a:spLocks noGrp="1"/>
          </p:cNvSpPr>
          <p:nvPr>
            <p:ph type="subTitle" idx="1"/>
          </p:nvPr>
        </p:nvSpPr>
        <p:spPr>
          <a:xfrm>
            <a:off x="8544272" y="3717032"/>
            <a:ext cx="3240360" cy="2880320"/>
          </a:xfrm>
        </p:spPr>
        <p:txBody>
          <a:bodyPr/>
          <a:lstStyle/>
          <a:p>
            <a:pPr algn="r"/>
            <a:r>
              <a:rPr lang="ja-JP" altLang="en-US"/>
              <a:t>合同会社箱庭ラボ</a:t>
            </a:r>
            <a:endParaRPr lang="en-US" altLang="ja-JP" dirty="0"/>
          </a:p>
          <a:p>
            <a:pPr algn="r"/>
            <a:r>
              <a:rPr kumimoji="1" lang="ja-JP" altLang="en-US"/>
              <a:t>　森崇、平鍋</a:t>
            </a:r>
            <a:endParaRPr kumimoji="1" lang="en-US" altLang="ja-JP"/>
          </a:p>
          <a:p>
            <a:pPr algn="r"/>
            <a:r>
              <a:rPr lang="en-US" altLang="ja-JP"/>
              <a:t>2024/9/26</a:t>
            </a:r>
            <a:endParaRPr kumimoji="1" lang="en-US" altLang="ja-JP" dirty="0"/>
          </a:p>
        </p:txBody>
      </p:sp>
      <p:pic>
        <p:nvPicPr>
          <p:cNvPr id="3" name="図 2" descr="ロゴ&#10;&#10;自動的に生成された説明">
            <a:extLst>
              <a:ext uri="{FF2B5EF4-FFF2-40B4-BE49-F238E27FC236}">
                <a16:creationId xmlns:a16="http://schemas.microsoft.com/office/drawing/2014/main" id="{290C06D1-C71A-BC83-329C-E32E70A00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52" y="3723038"/>
            <a:ext cx="936104" cy="939287"/>
          </a:xfrm>
          <a:prstGeom prst="rect">
            <a:avLst/>
          </a:prstGeom>
        </p:spPr>
      </p:pic>
    </p:spTree>
    <p:extLst>
      <p:ext uri="{BB962C8B-B14F-4D97-AF65-F5344CB8AC3E}">
        <p14:creationId xmlns:p14="http://schemas.microsoft.com/office/powerpoint/2010/main" val="694679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DD8716-B232-92DA-FB41-B24F9138265D}"/>
              </a:ext>
            </a:extLst>
          </p:cNvPr>
          <p:cNvSpPr>
            <a:spLocks noGrp="1"/>
          </p:cNvSpPr>
          <p:nvPr>
            <p:ph type="title"/>
          </p:nvPr>
        </p:nvSpPr>
        <p:spPr>
          <a:xfrm>
            <a:off x="0" y="0"/>
            <a:ext cx="10972800" cy="746548"/>
          </a:xfrm>
        </p:spPr>
        <p:txBody>
          <a:bodyPr/>
          <a:lstStyle/>
          <a:p>
            <a:r>
              <a:rPr kumimoji="1" lang="ja-JP" altLang="en-US"/>
              <a:t>厳密な定義と証明</a:t>
            </a:r>
          </a:p>
        </p:txBody>
      </p:sp>
      <p:sp>
        <p:nvSpPr>
          <p:cNvPr id="3" name="コンテンツ プレースホルダー 2">
            <a:extLst>
              <a:ext uri="{FF2B5EF4-FFF2-40B4-BE49-F238E27FC236}">
                <a16:creationId xmlns:a16="http://schemas.microsoft.com/office/drawing/2014/main" id="{2285456E-0E32-9C7C-6992-73C1417739E7}"/>
              </a:ext>
            </a:extLst>
          </p:cNvPr>
          <p:cNvSpPr>
            <a:spLocks noGrp="1"/>
          </p:cNvSpPr>
          <p:nvPr>
            <p:ph idx="1"/>
          </p:nvPr>
        </p:nvSpPr>
        <p:spPr>
          <a:xfrm>
            <a:off x="551384" y="758653"/>
            <a:ext cx="10972800" cy="1302195"/>
          </a:xfrm>
        </p:spPr>
        <p:txBody>
          <a:bodyPr/>
          <a:lstStyle/>
          <a:p>
            <a:r>
              <a:rPr kumimoji="1" lang="ja-JP" altLang="en-US" sz="2400"/>
              <a:t>箱庭時刻同期の定義：</a:t>
            </a:r>
            <a:endParaRPr kumimoji="1" lang="en-US" altLang="ja-JP" sz="2400" dirty="0"/>
          </a:p>
          <a:p>
            <a:pPr lvl="1"/>
            <a:r>
              <a:rPr kumimoji="1" lang="ja-JP" altLang="en-US" sz="2000"/>
              <a:t>箱庭アセットの全ての時刻が、最大許容時間範囲内で時間のズレがないこと</a:t>
            </a:r>
            <a:endParaRPr lang="en-US" altLang="ja-JP" sz="2000" dirty="0"/>
          </a:p>
          <a:p>
            <a:r>
              <a:rPr kumimoji="1" lang="ja-JP" altLang="en-US" sz="2400"/>
              <a:t>数式で表すと：</a:t>
            </a:r>
            <a:endParaRPr kumimoji="1" lang="en-US" altLang="ja-JP" sz="2400" dirty="0"/>
          </a:p>
        </p:txBody>
      </p:sp>
      <p:sp>
        <p:nvSpPr>
          <p:cNvPr id="4" name="スライド番号プレースホルダー 3">
            <a:extLst>
              <a:ext uri="{FF2B5EF4-FFF2-40B4-BE49-F238E27FC236}">
                <a16:creationId xmlns:a16="http://schemas.microsoft.com/office/drawing/2014/main" id="{FA9765EC-26CB-E186-92E2-0508F7855EAA}"/>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10</a:t>
            </a:fld>
            <a:endParaRPr lang="ja-JP" altLang="en-US" sz="2800" dirty="0">
              <a:latin typeface="Meiryo UI" panose="020B0604030504040204" pitchFamily="34" charset="-128"/>
              <a:ea typeface="Meiryo UI" panose="020B0604030504040204" pitchFamily="34" charset="-128"/>
            </a:endParaRPr>
          </a:p>
        </p:txBody>
      </p:sp>
      <p:pic>
        <p:nvPicPr>
          <p:cNvPr id="14" name="図 13">
            <a:extLst>
              <a:ext uri="{FF2B5EF4-FFF2-40B4-BE49-F238E27FC236}">
                <a16:creationId xmlns:a16="http://schemas.microsoft.com/office/drawing/2014/main" id="{C85EEA56-6649-F737-7F76-DBA4867FEDD5}"/>
              </a:ext>
            </a:extLst>
          </p:cNvPr>
          <p:cNvPicPr>
            <a:picLocks noChangeAspect="1"/>
          </p:cNvPicPr>
          <p:nvPr/>
        </p:nvPicPr>
        <p:blipFill>
          <a:blip r:embed="rId2"/>
          <a:stretch>
            <a:fillRect/>
          </a:stretch>
        </p:blipFill>
        <p:spPr>
          <a:xfrm>
            <a:off x="335360" y="2204864"/>
            <a:ext cx="10122985" cy="1080120"/>
          </a:xfrm>
          <a:prstGeom prst="rect">
            <a:avLst/>
          </a:prstGeom>
        </p:spPr>
      </p:pic>
      <p:grpSp>
        <p:nvGrpSpPr>
          <p:cNvPr id="37" name="グループ化 36">
            <a:extLst>
              <a:ext uri="{FF2B5EF4-FFF2-40B4-BE49-F238E27FC236}">
                <a16:creationId xmlns:a16="http://schemas.microsoft.com/office/drawing/2014/main" id="{1477BB0C-E588-CA89-92EF-8F06D7181327}"/>
              </a:ext>
            </a:extLst>
          </p:cNvPr>
          <p:cNvGrpSpPr/>
          <p:nvPr/>
        </p:nvGrpSpPr>
        <p:grpSpPr>
          <a:xfrm>
            <a:off x="911424" y="3356992"/>
            <a:ext cx="10999464" cy="2939054"/>
            <a:chOff x="911424" y="3683559"/>
            <a:chExt cx="10999464" cy="2939054"/>
          </a:xfrm>
        </p:grpSpPr>
        <p:sp>
          <p:nvSpPr>
            <p:cNvPr id="15" name="テキスト ボックス 14">
              <a:extLst>
                <a:ext uri="{FF2B5EF4-FFF2-40B4-BE49-F238E27FC236}">
                  <a16:creationId xmlns:a16="http://schemas.microsoft.com/office/drawing/2014/main" id="{36296924-4A6E-CF63-531D-B6CEFF3B7B29}"/>
                </a:ext>
              </a:extLst>
            </p:cNvPr>
            <p:cNvSpPr txBox="1"/>
            <p:nvPr/>
          </p:nvSpPr>
          <p:spPr>
            <a:xfrm>
              <a:off x="2574009" y="3707740"/>
              <a:ext cx="3449983" cy="369332"/>
            </a:xfrm>
            <a:prstGeom prst="rect">
              <a:avLst/>
            </a:prstGeom>
            <a:noFill/>
          </p:spPr>
          <p:txBody>
            <a:bodyPr wrap="none" rtlCol="0">
              <a:spAutoFit/>
            </a:bodyPr>
            <a:lstStyle/>
            <a:p>
              <a:r>
                <a:rPr kumimoji="1" lang="ja-JP" altLang="en-US"/>
                <a:t>アセット</a:t>
              </a:r>
              <a:r>
                <a:rPr kumimoji="1" lang="en-US" altLang="ja-JP"/>
                <a:t>(i)</a:t>
              </a:r>
              <a:r>
                <a:rPr kumimoji="1" lang="ja-JP" altLang="en-US"/>
                <a:t>時刻カウントアップ規則</a:t>
              </a:r>
            </a:p>
          </p:txBody>
        </p:sp>
        <p:pic>
          <p:nvPicPr>
            <p:cNvPr id="17" name="図 16">
              <a:extLst>
                <a:ext uri="{FF2B5EF4-FFF2-40B4-BE49-F238E27FC236}">
                  <a16:creationId xmlns:a16="http://schemas.microsoft.com/office/drawing/2014/main" id="{978DDE53-A029-663D-A5D1-C7648132AC1D}"/>
                </a:ext>
              </a:extLst>
            </p:cNvPr>
            <p:cNvPicPr>
              <a:picLocks noChangeAspect="1"/>
            </p:cNvPicPr>
            <p:nvPr/>
          </p:nvPicPr>
          <p:blipFill>
            <a:blip r:embed="rId3"/>
            <a:stretch>
              <a:fillRect/>
            </a:stretch>
          </p:blipFill>
          <p:spPr>
            <a:xfrm>
              <a:off x="2590472" y="4378066"/>
              <a:ext cx="2857456" cy="369331"/>
            </a:xfrm>
            <a:prstGeom prst="rect">
              <a:avLst/>
            </a:prstGeom>
          </p:spPr>
        </p:pic>
        <p:sp>
          <p:nvSpPr>
            <p:cNvPr id="18" name="テキスト ボックス 17">
              <a:extLst>
                <a:ext uri="{FF2B5EF4-FFF2-40B4-BE49-F238E27FC236}">
                  <a16:creationId xmlns:a16="http://schemas.microsoft.com/office/drawing/2014/main" id="{C0DD118B-7395-96EF-05DE-1C23DD26B0A9}"/>
                </a:ext>
              </a:extLst>
            </p:cNvPr>
            <p:cNvSpPr txBox="1"/>
            <p:nvPr/>
          </p:nvSpPr>
          <p:spPr>
            <a:xfrm>
              <a:off x="911424" y="4437112"/>
              <a:ext cx="1082348" cy="307777"/>
            </a:xfrm>
            <a:prstGeom prst="rect">
              <a:avLst/>
            </a:prstGeom>
            <a:noFill/>
          </p:spPr>
          <p:txBody>
            <a:bodyPr wrap="none" rtlCol="0">
              <a:spAutoFit/>
            </a:bodyPr>
            <a:lstStyle/>
            <a:p>
              <a:r>
                <a:rPr kumimoji="1" lang="ja-JP" altLang="en-US" sz="1400"/>
                <a:t>想定新時刻</a:t>
              </a:r>
            </a:p>
          </p:txBody>
        </p:sp>
        <p:pic>
          <p:nvPicPr>
            <p:cNvPr id="19" name="図 18">
              <a:extLst>
                <a:ext uri="{FF2B5EF4-FFF2-40B4-BE49-F238E27FC236}">
                  <a16:creationId xmlns:a16="http://schemas.microsoft.com/office/drawing/2014/main" id="{018502CD-0BF4-0BB1-BEEB-051C01C88130}"/>
                </a:ext>
              </a:extLst>
            </p:cNvPr>
            <p:cNvPicPr>
              <a:picLocks noChangeAspect="1"/>
            </p:cNvPicPr>
            <p:nvPr/>
          </p:nvPicPr>
          <p:blipFill>
            <a:blip r:embed="rId4"/>
            <a:stretch>
              <a:fillRect/>
            </a:stretch>
          </p:blipFill>
          <p:spPr>
            <a:xfrm>
              <a:off x="2101148" y="5072020"/>
              <a:ext cx="4498908" cy="805252"/>
            </a:xfrm>
            <a:prstGeom prst="rect">
              <a:avLst/>
            </a:prstGeom>
          </p:spPr>
        </p:pic>
        <p:sp>
          <p:nvSpPr>
            <p:cNvPr id="20" name="テキスト ボックス 19">
              <a:extLst>
                <a:ext uri="{FF2B5EF4-FFF2-40B4-BE49-F238E27FC236}">
                  <a16:creationId xmlns:a16="http://schemas.microsoft.com/office/drawing/2014/main" id="{D9FFC7C0-17BD-70BF-D6B3-08E08F0E3238}"/>
                </a:ext>
              </a:extLst>
            </p:cNvPr>
            <p:cNvSpPr txBox="1"/>
            <p:nvPr/>
          </p:nvSpPr>
          <p:spPr>
            <a:xfrm>
              <a:off x="911424" y="5229200"/>
              <a:ext cx="1082348" cy="307777"/>
            </a:xfrm>
            <a:prstGeom prst="rect">
              <a:avLst/>
            </a:prstGeom>
            <a:noFill/>
          </p:spPr>
          <p:txBody>
            <a:bodyPr wrap="none" rtlCol="0">
              <a:spAutoFit/>
            </a:bodyPr>
            <a:lstStyle/>
            <a:p>
              <a:r>
                <a:rPr lang="ja-JP" altLang="en-US" sz="1400"/>
                <a:t>確定</a:t>
              </a:r>
              <a:r>
                <a:rPr kumimoji="1" lang="ja-JP" altLang="en-US" sz="1400"/>
                <a:t>新時刻</a:t>
              </a:r>
            </a:p>
          </p:txBody>
        </p:sp>
        <p:sp>
          <p:nvSpPr>
            <p:cNvPr id="21" name="テキスト ボックス 20">
              <a:extLst>
                <a:ext uri="{FF2B5EF4-FFF2-40B4-BE49-F238E27FC236}">
                  <a16:creationId xmlns:a16="http://schemas.microsoft.com/office/drawing/2014/main" id="{182D4C6D-10F0-3EAF-8B30-A63F8CF78245}"/>
                </a:ext>
              </a:extLst>
            </p:cNvPr>
            <p:cNvSpPr txBox="1"/>
            <p:nvPr/>
          </p:nvSpPr>
          <p:spPr>
            <a:xfrm>
              <a:off x="7589938" y="3701830"/>
              <a:ext cx="2898550" cy="369332"/>
            </a:xfrm>
            <a:prstGeom prst="rect">
              <a:avLst/>
            </a:prstGeom>
            <a:noFill/>
          </p:spPr>
          <p:txBody>
            <a:bodyPr wrap="none" rtlCol="0">
              <a:spAutoFit/>
            </a:bodyPr>
            <a:lstStyle/>
            <a:p>
              <a:r>
                <a:rPr kumimoji="1" lang="ja-JP" altLang="en-US"/>
                <a:t>コア時刻カウントアップ規則</a:t>
              </a:r>
            </a:p>
          </p:txBody>
        </p:sp>
        <p:sp>
          <p:nvSpPr>
            <p:cNvPr id="22" name="テキスト ボックス 21">
              <a:extLst>
                <a:ext uri="{FF2B5EF4-FFF2-40B4-BE49-F238E27FC236}">
                  <a16:creationId xmlns:a16="http://schemas.microsoft.com/office/drawing/2014/main" id="{C799D951-4112-D561-DD01-26B773F9BE19}"/>
                </a:ext>
              </a:extLst>
            </p:cNvPr>
            <p:cNvSpPr txBox="1"/>
            <p:nvPr/>
          </p:nvSpPr>
          <p:spPr>
            <a:xfrm>
              <a:off x="954031" y="6145559"/>
              <a:ext cx="1021433" cy="477054"/>
            </a:xfrm>
            <a:prstGeom prst="rect">
              <a:avLst/>
            </a:prstGeom>
            <a:noFill/>
          </p:spPr>
          <p:txBody>
            <a:bodyPr wrap="none" rtlCol="0">
              <a:spAutoFit/>
            </a:bodyPr>
            <a:lstStyle/>
            <a:p>
              <a:pPr algn="ctr"/>
              <a:r>
                <a:rPr kumimoji="1" lang="ja-JP" altLang="en-US" sz="1400"/>
                <a:t>保存則</a:t>
              </a:r>
              <a:endParaRPr kumimoji="1" lang="en-US" altLang="ja-JP" sz="1400"/>
            </a:p>
            <a:p>
              <a:pPr algn="ctr"/>
              <a:r>
                <a:rPr lang="en-US" altLang="ja-JP" sz="1100"/>
                <a:t>(</a:t>
              </a:r>
              <a:r>
                <a:rPr lang="ja-JP" altLang="en-US" sz="1100"/>
                <a:t>任意の時刻</a:t>
              </a:r>
              <a:r>
                <a:rPr lang="en-US" altLang="ja-JP" sz="1100"/>
                <a:t>t)</a:t>
              </a:r>
              <a:endParaRPr kumimoji="1" lang="ja-JP" altLang="en-US" sz="1100"/>
            </a:p>
          </p:txBody>
        </p:sp>
        <p:pic>
          <p:nvPicPr>
            <p:cNvPr id="23" name="図 22">
              <a:extLst>
                <a:ext uri="{FF2B5EF4-FFF2-40B4-BE49-F238E27FC236}">
                  <a16:creationId xmlns:a16="http://schemas.microsoft.com/office/drawing/2014/main" id="{0D831CAC-D52F-BBC3-7765-A178EEF04038}"/>
                </a:ext>
              </a:extLst>
            </p:cNvPr>
            <p:cNvPicPr>
              <a:picLocks noChangeAspect="1"/>
            </p:cNvPicPr>
            <p:nvPr/>
          </p:nvPicPr>
          <p:blipFill>
            <a:blip r:embed="rId5"/>
            <a:stretch>
              <a:fillRect/>
            </a:stretch>
          </p:blipFill>
          <p:spPr>
            <a:xfrm>
              <a:off x="2711623" y="6121486"/>
              <a:ext cx="2271179" cy="475866"/>
            </a:xfrm>
            <a:prstGeom prst="rect">
              <a:avLst/>
            </a:prstGeom>
          </p:spPr>
        </p:pic>
        <p:pic>
          <p:nvPicPr>
            <p:cNvPr id="24" name="図 23">
              <a:extLst>
                <a:ext uri="{FF2B5EF4-FFF2-40B4-BE49-F238E27FC236}">
                  <a16:creationId xmlns:a16="http://schemas.microsoft.com/office/drawing/2014/main" id="{7198B146-89FC-3FE4-136E-A20FA0179606}"/>
                </a:ext>
              </a:extLst>
            </p:cNvPr>
            <p:cNvPicPr>
              <a:picLocks noChangeAspect="1"/>
            </p:cNvPicPr>
            <p:nvPr/>
          </p:nvPicPr>
          <p:blipFill>
            <a:blip r:embed="rId6"/>
            <a:stretch>
              <a:fillRect/>
            </a:stretch>
          </p:blipFill>
          <p:spPr>
            <a:xfrm>
              <a:off x="7614083" y="4221088"/>
              <a:ext cx="2857456" cy="382336"/>
            </a:xfrm>
            <a:prstGeom prst="rect">
              <a:avLst/>
            </a:prstGeom>
          </p:spPr>
        </p:pic>
        <p:sp>
          <p:nvSpPr>
            <p:cNvPr id="28" name="正方形/長方形 27">
              <a:extLst>
                <a:ext uri="{FF2B5EF4-FFF2-40B4-BE49-F238E27FC236}">
                  <a16:creationId xmlns:a16="http://schemas.microsoft.com/office/drawing/2014/main" id="{D06948C4-D79F-F724-8D72-C9DFC07AB158}"/>
                </a:ext>
              </a:extLst>
            </p:cNvPr>
            <p:cNvSpPr/>
            <p:nvPr/>
          </p:nvSpPr>
          <p:spPr>
            <a:xfrm>
              <a:off x="992312" y="3701830"/>
              <a:ext cx="10918576" cy="2895522"/>
            </a:xfrm>
            <a:prstGeom prst="rect">
              <a:avLst/>
            </a:prstGeom>
            <a:noFill/>
            <a:ln>
              <a:solidFill>
                <a:schemeClr val="bg1">
                  <a:lumMod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30" name="直線コネクタ 29">
              <a:extLst>
                <a:ext uri="{FF2B5EF4-FFF2-40B4-BE49-F238E27FC236}">
                  <a16:creationId xmlns:a16="http://schemas.microsoft.com/office/drawing/2014/main" id="{CC1513B2-5501-6A07-4C3B-B2BF4136774E}"/>
                </a:ext>
              </a:extLst>
            </p:cNvPr>
            <p:cNvCxnSpPr/>
            <p:nvPr/>
          </p:nvCxnSpPr>
          <p:spPr>
            <a:xfrm>
              <a:off x="992312" y="4071162"/>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E5DDA48E-BEB2-3393-AF7C-61F62ECE0BA1}"/>
                </a:ext>
              </a:extLst>
            </p:cNvPr>
            <p:cNvCxnSpPr/>
            <p:nvPr/>
          </p:nvCxnSpPr>
          <p:spPr>
            <a:xfrm>
              <a:off x="983432" y="5085184"/>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EFEAD3D2-7D75-95F1-A9CB-90183128BA0A}"/>
                </a:ext>
              </a:extLst>
            </p:cNvPr>
            <p:cNvCxnSpPr/>
            <p:nvPr/>
          </p:nvCxnSpPr>
          <p:spPr>
            <a:xfrm>
              <a:off x="974552" y="6099206"/>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C1BF361-E8C0-2F89-1E79-F50044F15612}"/>
                </a:ext>
              </a:extLst>
            </p:cNvPr>
            <p:cNvCxnSpPr>
              <a:cxnSpLocks/>
            </p:cNvCxnSpPr>
            <p:nvPr/>
          </p:nvCxnSpPr>
          <p:spPr>
            <a:xfrm flipV="1">
              <a:off x="6744072" y="3701830"/>
              <a:ext cx="0" cy="29137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A5FCC4EC-09F7-1A39-41F9-884E3ADB76F9}"/>
                </a:ext>
              </a:extLst>
            </p:cNvPr>
            <p:cNvCxnSpPr>
              <a:cxnSpLocks/>
            </p:cNvCxnSpPr>
            <p:nvPr/>
          </p:nvCxnSpPr>
          <p:spPr>
            <a:xfrm flipV="1">
              <a:off x="2054460" y="3683559"/>
              <a:ext cx="0" cy="29137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40" name="図 39">
            <a:extLst>
              <a:ext uri="{FF2B5EF4-FFF2-40B4-BE49-F238E27FC236}">
                <a16:creationId xmlns:a16="http://schemas.microsoft.com/office/drawing/2014/main" id="{F79EB643-9174-165B-9FDA-340E13C15460}"/>
              </a:ext>
            </a:extLst>
          </p:cNvPr>
          <p:cNvPicPr>
            <a:picLocks noChangeAspect="1"/>
          </p:cNvPicPr>
          <p:nvPr/>
        </p:nvPicPr>
        <p:blipFill>
          <a:blip r:embed="rId7"/>
          <a:stretch>
            <a:fillRect/>
          </a:stretch>
        </p:blipFill>
        <p:spPr>
          <a:xfrm>
            <a:off x="9192344" y="1740851"/>
            <a:ext cx="2059380" cy="275551"/>
          </a:xfrm>
          <a:prstGeom prst="rect">
            <a:avLst/>
          </a:prstGeom>
        </p:spPr>
      </p:pic>
      <p:pic>
        <p:nvPicPr>
          <p:cNvPr id="42" name="図 41">
            <a:extLst>
              <a:ext uri="{FF2B5EF4-FFF2-40B4-BE49-F238E27FC236}">
                <a16:creationId xmlns:a16="http://schemas.microsoft.com/office/drawing/2014/main" id="{4B961D25-C9CB-75AD-0BD3-6E12D7DC9772}"/>
              </a:ext>
            </a:extLst>
          </p:cNvPr>
          <p:cNvPicPr>
            <a:picLocks noChangeAspect="1"/>
          </p:cNvPicPr>
          <p:nvPr/>
        </p:nvPicPr>
        <p:blipFill>
          <a:blip r:embed="rId8"/>
          <a:stretch>
            <a:fillRect/>
          </a:stretch>
        </p:blipFill>
        <p:spPr>
          <a:xfrm>
            <a:off x="9247855" y="2105409"/>
            <a:ext cx="2638025" cy="230647"/>
          </a:xfrm>
          <a:prstGeom prst="rect">
            <a:avLst/>
          </a:prstGeom>
        </p:spPr>
      </p:pic>
      <p:pic>
        <p:nvPicPr>
          <p:cNvPr id="6" name="図 5">
            <a:extLst>
              <a:ext uri="{FF2B5EF4-FFF2-40B4-BE49-F238E27FC236}">
                <a16:creationId xmlns:a16="http://schemas.microsoft.com/office/drawing/2014/main" id="{D22C1A27-79FB-5832-91FC-5792DDFF9A1B}"/>
              </a:ext>
            </a:extLst>
          </p:cNvPr>
          <p:cNvPicPr>
            <a:picLocks noChangeAspect="1"/>
          </p:cNvPicPr>
          <p:nvPr/>
        </p:nvPicPr>
        <p:blipFill>
          <a:blip r:embed="rId9"/>
          <a:stretch>
            <a:fillRect/>
          </a:stretch>
        </p:blipFill>
        <p:spPr>
          <a:xfrm>
            <a:off x="6801360" y="4848785"/>
            <a:ext cx="5038354" cy="848040"/>
          </a:xfrm>
          <a:prstGeom prst="rect">
            <a:avLst/>
          </a:prstGeom>
        </p:spPr>
      </p:pic>
      <p:pic>
        <p:nvPicPr>
          <p:cNvPr id="8" name="図 7">
            <a:extLst>
              <a:ext uri="{FF2B5EF4-FFF2-40B4-BE49-F238E27FC236}">
                <a16:creationId xmlns:a16="http://schemas.microsoft.com/office/drawing/2014/main" id="{F22B50B5-DC04-7C00-4581-B4DAFD58EBEB}"/>
              </a:ext>
            </a:extLst>
          </p:cNvPr>
          <p:cNvPicPr>
            <a:picLocks noChangeAspect="1"/>
          </p:cNvPicPr>
          <p:nvPr/>
        </p:nvPicPr>
        <p:blipFill>
          <a:blip r:embed="rId10"/>
          <a:stretch>
            <a:fillRect/>
          </a:stretch>
        </p:blipFill>
        <p:spPr>
          <a:xfrm>
            <a:off x="7348046" y="5865872"/>
            <a:ext cx="2920688" cy="393169"/>
          </a:xfrm>
          <a:prstGeom prst="rect">
            <a:avLst/>
          </a:prstGeom>
        </p:spPr>
      </p:pic>
      <p:pic>
        <p:nvPicPr>
          <p:cNvPr id="9" name="図 8">
            <a:extLst>
              <a:ext uri="{FF2B5EF4-FFF2-40B4-BE49-F238E27FC236}">
                <a16:creationId xmlns:a16="http://schemas.microsoft.com/office/drawing/2014/main" id="{7507BE4F-BCFE-0D21-7826-041B1586DF0A}"/>
              </a:ext>
            </a:extLst>
          </p:cNvPr>
          <p:cNvPicPr>
            <a:picLocks noChangeAspect="1"/>
          </p:cNvPicPr>
          <p:nvPr/>
        </p:nvPicPr>
        <p:blipFill>
          <a:blip r:embed="rId11"/>
          <a:stretch>
            <a:fillRect/>
          </a:stretch>
        </p:blipFill>
        <p:spPr>
          <a:xfrm>
            <a:off x="7464152" y="4293096"/>
            <a:ext cx="3312363" cy="444116"/>
          </a:xfrm>
          <a:prstGeom prst="rect">
            <a:avLst/>
          </a:prstGeom>
        </p:spPr>
      </p:pic>
    </p:spTree>
    <p:extLst>
      <p:ext uri="{BB962C8B-B14F-4D97-AF65-F5344CB8AC3E}">
        <p14:creationId xmlns:p14="http://schemas.microsoft.com/office/powerpoint/2010/main" val="127963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2B63FBC-4CE9-B4FC-8468-4E0C1A65E2E3}"/>
              </a:ext>
            </a:extLst>
          </p:cNvPr>
          <p:cNvSpPr>
            <a:spLocks noGrp="1"/>
          </p:cNvSpPr>
          <p:nvPr>
            <p:ph type="title"/>
          </p:nvPr>
        </p:nvSpPr>
        <p:spPr/>
        <p:txBody>
          <a:bodyPr/>
          <a:lstStyle/>
          <a:p>
            <a:r>
              <a:rPr lang="ja-JP" altLang="en-US"/>
              <a:t>導出される結論</a:t>
            </a:r>
          </a:p>
        </p:txBody>
      </p:sp>
      <p:sp>
        <p:nvSpPr>
          <p:cNvPr id="2" name="スライド番号プレースホルダー 1">
            <a:extLst>
              <a:ext uri="{FF2B5EF4-FFF2-40B4-BE49-F238E27FC236}">
                <a16:creationId xmlns:a16="http://schemas.microsoft.com/office/drawing/2014/main" id="{8C91FE29-04C4-06E9-DC7B-1E96BC4609E6}"/>
              </a:ext>
            </a:extLst>
          </p:cNvPr>
          <p:cNvSpPr>
            <a:spLocks noGrp="1"/>
          </p:cNvSpPr>
          <p:nvPr>
            <p:ph type="sldNum" sz="quarter" idx="4"/>
          </p:nvPr>
        </p:nvSpPr>
        <p:spPr/>
        <p:txBody>
          <a:bodyPr/>
          <a:lstStyle/>
          <a:p>
            <a:pPr algn="r">
              <a:defRPr/>
            </a:pPr>
            <a:fld id="{E17FD244-5B26-4792-B537-EF0BE56E30E9}" type="slidenum">
              <a:rPr lang="ja-JP" altLang="en-US" smtClean="0"/>
              <a:pPr algn="r">
                <a:defRPr/>
              </a:pPr>
              <a:t>11</a:t>
            </a:fld>
            <a:endParaRPr lang="ja-JP" altLang="en-US" dirty="0"/>
          </a:p>
        </p:txBody>
      </p:sp>
      <p:sp>
        <p:nvSpPr>
          <p:cNvPr id="6" name="テキスト ボックス 5">
            <a:extLst>
              <a:ext uri="{FF2B5EF4-FFF2-40B4-BE49-F238E27FC236}">
                <a16:creationId xmlns:a16="http://schemas.microsoft.com/office/drawing/2014/main" id="{CE7C0E13-8E41-ABD4-A64C-8E8FA2157AE5}"/>
              </a:ext>
            </a:extLst>
          </p:cNvPr>
          <p:cNvSpPr txBox="1"/>
          <p:nvPr/>
        </p:nvSpPr>
        <p:spPr>
          <a:xfrm>
            <a:off x="1895011" y="1445567"/>
            <a:ext cx="10015877" cy="1200329"/>
          </a:xfrm>
          <a:prstGeom prst="rect">
            <a:avLst/>
          </a:prstGeom>
          <a:noFill/>
        </p:spPr>
        <p:txBody>
          <a:bodyPr wrap="square" rtlCol="0">
            <a:spAutoFit/>
          </a:bodyPr>
          <a:lstStyle/>
          <a:p>
            <a:r>
              <a:rPr kumimoji="1" lang="ja-JP" altLang="en-US" sz="2400">
                <a:latin typeface="Meiryo UI" panose="020B0604030504040204" pitchFamily="34" charset="-128"/>
                <a:ea typeface="Meiryo UI" panose="020B0604030504040204" pitchFamily="34" charset="-128"/>
              </a:rPr>
              <a:t>任意のウォール時刻</a:t>
            </a:r>
            <a:r>
              <a:rPr kumimoji="1" lang="en-US" altLang="ja-JP" sz="2400">
                <a:latin typeface="Meiryo UI" panose="020B0604030504040204" pitchFamily="34" charset="-128"/>
                <a:ea typeface="Meiryo UI" panose="020B0604030504040204" pitchFamily="34" charset="-128"/>
              </a:rPr>
              <a:t> </a:t>
            </a:r>
            <a:r>
              <a:rPr kumimoji="1" lang="en-US" altLang="ja-JP" sz="2400" i="1">
                <a:latin typeface="Times New Roman" panose="02020603050405020304" pitchFamily="18" charset="0"/>
                <a:ea typeface="Meiryo UI" panose="020B0604030504040204" pitchFamily="34" charset="-128"/>
                <a:cs typeface="Times New Roman" panose="02020603050405020304" pitchFamily="18" charset="0"/>
              </a:rPr>
              <a:t>t</a:t>
            </a:r>
            <a:r>
              <a:rPr kumimoji="1" lang="en-US" altLang="ja-JP" sz="2400">
                <a:latin typeface="Meiryo UI" panose="020B0604030504040204" pitchFamily="34" charset="-128"/>
                <a:ea typeface="Meiryo UI" panose="020B0604030504040204" pitchFamily="34" charset="-128"/>
              </a:rPr>
              <a:t> </a:t>
            </a:r>
            <a:r>
              <a:rPr kumimoji="1" lang="ja-JP" altLang="en-US" sz="2400">
                <a:latin typeface="Meiryo UI" panose="020B0604030504040204" pitchFamily="34" charset="-128"/>
                <a:ea typeface="Meiryo UI" panose="020B0604030504040204" pitchFamily="34" charset="-128"/>
              </a:rPr>
              <a:t>において、コアのシミュレーション時刻は、最も進んだアセット時刻より遅れておらず、最も遅れたアセット時刻より最大許容遅延時間を超えて進んでいない。</a:t>
            </a:r>
          </a:p>
        </p:txBody>
      </p:sp>
      <p:sp>
        <p:nvSpPr>
          <p:cNvPr id="7" name="テキスト ボックス 6">
            <a:extLst>
              <a:ext uri="{FF2B5EF4-FFF2-40B4-BE49-F238E27FC236}">
                <a16:creationId xmlns:a16="http://schemas.microsoft.com/office/drawing/2014/main" id="{5930380E-0044-D269-F1D2-E83780243A3B}"/>
              </a:ext>
            </a:extLst>
          </p:cNvPr>
          <p:cNvSpPr txBox="1"/>
          <p:nvPr/>
        </p:nvSpPr>
        <p:spPr>
          <a:xfrm>
            <a:off x="1402080" y="1676400"/>
            <a:ext cx="312906" cy="369332"/>
          </a:xfrm>
          <a:prstGeom prst="rect">
            <a:avLst/>
          </a:prstGeom>
          <a:solidFill>
            <a:schemeClr val="bg1">
              <a:lumMod val="65000"/>
            </a:schemeClr>
          </a:solidFill>
          <a:ln>
            <a:noFill/>
          </a:ln>
        </p:spPr>
        <p:txBody>
          <a:bodyPr wrap="none" rtlCol="0">
            <a:spAutoFit/>
          </a:bodyPr>
          <a:lstStyle/>
          <a:p>
            <a:r>
              <a:rPr kumimoji="1" lang="en-US" altLang="ja-JP">
                <a:solidFill>
                  <a:schemeClr val="bg1"/>
                </a:solidFill>
              </a:rPr>
              <a:t>1</a:t>
            </a:r>
            <a:endParaRPr kumimoji="1" lang="ja-JP" altLang="en-US">
              <a:solidFill>
                <a:schemeClr val="bg1"/>
              </a:solidFill>
            </a:endParaRPr>
          </a:p>
        </p:txBody>
      </p:sp>
      <p:sp>
        <p:nvSpPr>
          <p:cNvPr id="8" name="テキスト ボックス 7">
            <a:extLst>
              <a:ext uri="{FF2B5EF4-FFF2-40B4-BE49-F238E27FC236}">
                <a16:creationId xmlns:a16="http://schemas.microsoft.com/office/drawing/2014/main" id="{1491211A-ED19-4625-CC88-B38F9A86FC58}"/>
              </a:ext>
            </a:extLst>
          </p:cNvPr>
          <p:cNvSpPr txBox="1"/>
          <p:nvPr/>
        </p:nvSpPr>
        <p:spPr>
          <a:xfrm>
            <a:off x="1402080" y="4005064"/>
            <a:ext cx="312906" cy="369332"/>
          </a:xfrm>
          <a:prstGeom prst="rect">
            <a:avLst/>
          </a:prstGeom>
          <a:solidFill>
            <a:schemeClr val="bg1">
              <a:lumMod val="65000"/>
            </a:schemeClr>
          </a:solidFill>
          <a:ln>
            <a:noFill/>
          </a:ln>
        </p:spPr>
        <p:txBody>
          <a:bodyPr wrap="none" rtlCol="0">
            <a:spAutoFit/>
          </a:bodyPr>
          <a:lstStyle/>
          <a:p>
            <a:r>
              <a:rPr lang="en-US" altLang="ja-JP">
                <a:solidFill>
                  <a:schemeClr val="bg1"/>
                </a:solidFill>
              </a:rPr>
              <a:t>2</a:t>
            </a:r>
            <a:endParaRPr kumimoji="1" lang="ja-JP" altLang="en-US">
              <a:solidFill>
                <a:schemeClr val="bg1"/>
              </a:solidFill>
            </a:endParaRPr>
          </a:p>
        </p:txBody>
      </p:sp>
      <p:sp>
        <p:nvSpPr>
          <p:cNvPr id="9" name="テキスト ボックス 8">
            <a:extLst>
              <a:ext uri="{FF2B5EF4-FFF2-40B4-BE49-F238E27FC236}">
                <a16:creationId xmlns:a16="http://schemas.microsoft.com/office/drawing/2014/main" id="{A4FC4DA1-E8A2-F6BA-D83C-A06DCE195443}"/>
              </a:ext>
            </a:extLst>
          </p:cNvPr>
          <p:cNvSpPr txBox="1"/>
          <p:nvPr/>
        </p:nvSpPr>
        <p:spPr>
          <a:xfrm>
            <a:off x="1931644" y="3776567"/>
            <a:ext cx="8708070" cy="830997"/>
          </a:xfrm>
          <a:prstGeom prst="rect">
            <a:avLst/>
          </a:prstGeom>
          <a:noFill/>
        </p:spPr>
        <p:txBody>
          <a:bodyPr wrap="square" rtlCol="0">
            <a:spAutoFit/>
          </a:bodyPr>
          <a:lstStyle/>
          <a:p>
            <a:r>
              <a:rPr kumimoji="1" lang="ja-JP" altLang="en-US" sz="2400">
                <a:latin typeface="Meiryo UI" panose="020B0604030504040204" pitchFamily="34" charset="-128"/>
                <a:ea typeface="Meiryo UI" panose="020B0604030504040204" pitchFamily="34" charset="-128"/>
              </a:rPr>
              <a:t>任意のウォール時刻</a:t>
            </a:r>
            <a:r>
              <a:rPr kumimoji="1" lang="en-US" altLang="ja-JP" sz="2400">
                <a:latin typeface="Meiryo UI" panose="020B0604030504040204" pitchFamily="34" charset="-128"/>
                <a:ea typeface="Meiryo UI" panose="020B0604030504040204" pitchFamily="34" charset="-128"/>
              </a:rPr>
              <a:t> </a:t>
            </a:r>
            <a:r>
              <a:rPr kumimoji="1" lang="en-US" altLang="ja-JP" sz="2400" i="1">
                <a:latin typeface="Times New Roman" panose="02020603050405020304" pitchFamily="18" charset="0"/>
                <a:ea typeface="Meiryo UI" panose="020B0604030504040204" pitchFamily="34" charset="-128"/>
                <a:cs typeface="Times New Roman" panose="02020603050405020304" pitchFamily="18" charset="0"/>
              </a:rPr>
              <a:t>t</a:t>
            </a:r>
            <a:r>
              <a:rPr kumimoji="1" lang="en-US" altLang="ja-JP" sz="2400">
                <a:latin typeface="Meiryo UI" panose="020B0604030504040204" pitchFamily="34" charset="-128"/>
                <a:ea typeface="Meiryo UI" panose="020B0604030504040204" pitchFamily="34" charset="-128"/>
              </a:rPr>
              <a:t> </a:t>
            </a:r>
            <a:r>
              <a:rPr kumimoji="1" lang="ja-JP" altLang="en-US" sz="2400">
                <a:latin typeface="Meiryo UI" panose="020B0604030504040204" pitchFamily="34" charset="-128"/>
                <a:ea typeface="Meiryo UI" panose="020B0604030504040204" pitchFamily="34" charset="-128"/>
              </a:rPr>
              <a:t>において、</a:t>
            </a:r>
            <a:r>
              <a:rPr lang="ja-JP" altLang="en-US" sz="2400" b="0" i="0">
                <a:solidFill>
                  <a:srgbClr val="1F2328"/>
                </a:solidFill>
                <a:effectLst/>
                <a:latin typeface="Meiryo UI" panose="020B0604030504040204" pitchFamily="34" charset="-128"/>
                <a:ea typeface="Meiryo UI" panose="020B0604030504040204" pitchFamily="34" charset="-128"/>
              </a:rPr>
              <a:t>どんなアセットのペア </a:t>
            </a:r>
            <a:r>
              <a:rPr lang="en-US" altLang="ja-JP" sz="2400" b="0" i="0">
                <a:solidFill>
                  <a:srgbClr val="1F2328"/>
                </a:solidFill>
                <a:effectLst/>
                <a:latin typeface="Meiryo UI" panose="020B0604030504040204" pitchFamily="34" charset="-128"/>
                <a:ea typeface="Meiryo UI" panose="020B0604030504040204" pitchFamily="34" charset="-128"/>
              </a:rPr>
              <a:t>(i,j) </a:t>
            </a:r>
            <a:r>
              <a:rPr lang="ja-JP" altLang="en-US" sz="2400" b="0" i="0">
                <a:solidFill>
                  <a:srgbClr val="1F2328"/>
                </a:solidFill>
                <a:effectLst/>
                <a:latin typeface="Meiryo UI" panose="020B0604030504040204" pitchFamily="34" charset="-128"/>
                <a:ea typeface="Meiryo UI" panose="020B0604030504040204" pitchFamily="34" charset="-128"/>
              </a:rPr>
              <a:t>を選んでも、シミュレーション時刻差は最大許容時間以内である。</a:t>
            </a:r>
          </a:p>
        </p:txBody>
      </p:sp>
      <p:sp>
        <p:nvSpPr>
          <p:cNvPr id="11" name="テキスト ボックス 10">
            <a:extLst>
              <a:ext uri="{FF2B5EF4-FFF2-40B4-BE49-F238E27FC236}">
                <a16:creationId xmlns:a16="http://schemas.microsoft.com/office/drawing/2014/main" id="{44C27A42-D959-6FE7-7E6E-9A9FB2C88CE8}"/>
              </a:ext>
            </a:extLst>
          </p:cNvPr>
          <p:cNvSpPr txBox="1"/>
          <p:nvPr/>
        </p:nvSpPr>
        <p:spPr>
          <a:xfrm>
            <a:off x="2351584" y="6159008"/>
            <a:ext cx="7712368" cy="369332"/>
          </a:xfrm>
          <a:prstGeom prst="rect">
            <a:avLst/>
          </a:prstGeom>
          <a:noFill/>
        </p:spPr>
        <p:txBody>
          <a:bodyPr wrap="none" rtlCol="0">
            <a:spAutoFit/>
          </a:bodyPr>
          <a:lstStyle/>
          <a:p>
            <a:r>
              <a:rPr kumimoji="1" lang="ja-JP" altLang="en-US"/>
              <a:t>参照： </a:t>
            </a:r>
            <a:r>
              <a:rPr kumimoji="1" lang="en-US" altLang="ja-JP" dirty="0">
                <a:hlinkClick r:id="rId2"/>
              </a:rPr>
              <a:t>https://github.com/toppers/hakoniwa-core-cpp-client/tree/main/math</a:t>
            </a:r>
            <a:endParaRPr kumimoji="1" lang="en-US" altLang="ja-JP" dirty="0"/>
          </a:p>
        </p:txBody>
      </p:sp>
      <p:pic>
        <p:nvPicPr>
          <p:cNvPr id="4" name="図 3">
            <a:extLst>
              <a:ext uri="{FF2B5EF4-FFF2-40B4-BE49-F238E27FC236}">
                <a16:creationId xmlns:a16="http://schemas.microsoft.com/office/drawing/2014/main" id="{493BC00F-AE93-6FAE-D341-C7D5E93254EB}"/>
              </a:ext>
            </a:extLst>
          </p:cNvPr>
          <p:cNvPicPr>
            <a:picLocks noChangeAspect="1"/>
          </p:cNvPicPr>
          <p:nvPr/>
        </p:nvPicPr>
        <p:blipFill>
          <a:blip r:embed="rId3"/>
          <a:stretch>
            <a:fillRect/>
          </a:stretch>
        </p:blipFill>
        <p:spPr>
          <a:xfrm>
            <a:off x="2855640" y="2776632"/>
            <a:ext cx="6632398" cy="652367"/>
          </a:xfrm>
          <a:prstGeom prst="rect">
            <a:avLst/>
          </a:prstGeom>
        </p:spPr>
      </p:pic>
      <p:pic>
        <p:nvPicPr>
          <p:cNvPr id="12" name="図 11">
            <a:extLst>
              <a:ext uri="{FF2B5EF4-FFF2-40B4-BE49-F238E27FC236}">
                <a16:creationId xmlns:a16="http://schemas.microsoft.com/office/drawing/2014/main" id="{10A21067-0E91-1C4B-5A8F-9BFE7AEDC0B1}"/>
              </a:ext>
            </a:extLst>
          </p:cNvPr>
          <p:cNvPicPr>
            <a:picLocks noChangeAspect="1"/>
          </p:cNvPicPr>
          <p:nvPr/>
        </p:nvPicPr>
        <p:blipFill>
          <a:blip r:embed="rId4"/>
          <a:stretch>
            <a:fillRect/>
          </a:stretch>
        </p:blipFill>
        <p:spPr>
          <a:xfrm>
            <a:off x="3287688" y="5174266"/>
            <a:ext cx="5617850" cy="558990"/>
          </a:xfrm>
          <a:prstGeom prst="rect">
            <a:avLst/>
          </a:prstGeom>
        </p:spPr>
      </p:pic>
    </p:spTree>
    <p:extLst>
      <p:ext uri="{BB962C8B-B14F-4D97-AF65-F5344CB8AC3E}">
        <p14:creationId xmlns:p14="http://schemas.microsoft.com/office/powerpoint/2010/main" val="1684578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211BF-07AC-2BFF-4623-A029B4A83F52}"/>
            </a:ext>
          </a:extLst>
        </p:cNvPr>
        <p:cNvGrpSpPr/>
        <p:nvPr/>
      </p:nvGrpSpPr>
      <p:grpSpPr>
        <a:xfrm>
          <a:off x="0" y="0"/>
          <a:ext cx="0" cy="0"/>
          <a:chOff x="0" y="0"/>
          <a:chExt cx="0" cy="0"/>
        </a:xfrm>
      </p:grpSpPr>
      <p:sp>
        <p:nvSpPr>
          <p:cNvPr id="60" name="タイトル 59">
            <a:extLst>
              <a:ext uri="{FF2B5EF4-FFF2-40B4-BE49-F238E27FC236}">
                <a16:creationId xmlns:a16="http://schemas.microsoft.com/office/drawing/2014/main" id="{7AFEF29C-9A83-FE88-D0DB-40984ACBBBCC}"/>
              </a:ext>
            </a:extLst>
          </p:cNvPr>
          <p:cNvSpPr>
            <a:spLocks noGrp="1"/>
          </p:cNvSpPr>
          <p:nvPr>
            <p:ph type="title"/>
          </p:nvPr>
        </p:nvSpPr>
        <p:spPr/>
        <p:txBody>
          <a:bodyPr/>
          <a:lstStyle/>
          <a:p>
            <a:r>
              <a:rPr lang="ja-JP" altLang="en-US"/>
              <a:t>シミュレーション時刻の分布</a:t>
            </a:r>
          </a:p>
        </p:txBody>
      </p:sp>
      <p:sp>
        <p:nvSpPr>
          <p:cNvPr id="2" name="スライド番号プレースホルダー 1">
            <a:extLst>
              <a:ext uri="{FF2B5EF4-FFF2-40B4-BE49-F238E27FC236}">
                <a16:creationId xmlns:a16="http://schemas.microsoft.com/office/drawing/2014/main" id="{CF7777A7-B57D-B5E3-A768-BA17461A533A}"/>
              </a:ext>
            </a:extLst>
          </p:cNvPr>
          <p:cNvSpPr>
            <a:spLocks noGrp="1"/>
          </p:cNvSpPr>
          <p:nvPr>
            <p:ph type="sldNum" sz="quarter" idx="4"/>
          </p:nvPr>
        </p:nvSpPr>
        <p:spPr/>
        <p:txBody>
          <a:bodyPr/>
          <a:lstStyle/>
          <a:p>
            <a:pPr algn="r">
              <a:defRPr/>
            </a:pPr>
            <a:fld id="{E17FD244-5B26-4792-B537-EF0BE56E30E9}" type="slidenum">
              <a:rPr lang="ja-JP" altLang="en-US" smtClean="0"/>
              <a:pPr algn="r">
                <a:defRPr/>
              </a:pPr>
              <a:t>12</a:t>
            </a:fld>
            <a:endParaRPr lang="ja-JP" altLang="en-US" dirty="0"/>
          </a:p>
        </p:txBody>
      </p:sp>
      <p:grpSp>
        <p:nvGrpSpPr>
          <p:cNvPr id="63" name="グループ化 62">
            <a:extLst>
              <a:ext uri="{FF2B5EF4-FFF2-40B4-BE49-F238E27FC236}">
                <a16:creationId xmlns:a16="http://schemas.microsoft.com/office/drawing/2014/main" id="{125350E5-7815-E5B4-EB5F-C27B484622BA}"/>
              </a:ext>
            </a:extLst>
          </p:cNvPr>
          <p:cNvGrpSpPr/>
          <p:nvPr/>
        </p:nvGrpSpPr>
        <p:grpSpPr>
          <a:xfrm>
            <a:off x="1271464" y="1390036"/>
            <a:ext cx="9073009" cy="4870616"/>
            <a:chOff x="3143161" y="2132856"/>
            <a:chExt cx="6820838" cy="3158466"/>
          </a:xfrm>
        </p:grpSpPr>
        <p:grpSp>
          <p:nvGrpSpPr>
            <p:cNvPr id="17" name="グループ化 16">
              <a:extLst>
                <a:ext uri="{FF2B5EF4-FFF2-40B4-BE49-F238E27FC236}">
                  <a16:creationId xmlns:a16="http://schemas.microsoft.com/office/drawing/2014/main" id="{10D1E3BD-0E20-A8DA-322D-55678BCE9A9E}"/>
                </a:ext>
              </a:extLst>
            </p:cNvPr>
            <p:cNvGrpSpPr/>
            <p:nvPr/>
          </p:nvGrpSpPr>
          <p:grpSpPr>
            <a:xfrm>
              <a:off x="3143161" y="2132856"/>
              <a:ext cx="6820838" cy="3158466"/>
              <a:chOff x="3143161" y="2204864"/>
              <a:chExt cx="6820838" cy="3158466"/>
            </a:xfrm>
          </p:grpSpPr>
          <p:sp>
            <p:nvSpPr>
              <p:cNvPr id="64" name="正方形/長方形 63">
                <a:extLst>
                  <a:ext uri="{FF2B5EF4-FFF2-40B4-BE49-F238E27FC236}">
                    <a16:creationId xmlns:a16="http://schemas.microsoft.com/office/drawing/2014/main" id="{3F8E8A93-3F33-EF25-0A6E-039462A788C0}"/>
                  </a:ext>
                </a:extLst>
              </p:cNvPr>
              <p:cNvSpPr/>
              <p:nvPr/>
            </p:nvSpPr>
            <p:spPr>
              <a:xfrm>
                <a:off x="3924944" y="2335894"/>
                <a:ext cx="1648967" cy="2318044"/>
              </a:xfrm>
              <a:prstGeom prst="rect">
                <a:avLst/>
              </a:prstGeom>
              <a:solidFill>
                <a:schemeClr val="bg1">
                  <a:lumMod val="85000"/>
                </a:schemeClr>
              </a:solidFill>
              <a:ln>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116" name="正方形/長方形 115">
                <a:extLst>
                  <a:ext uri="{FF2B5EF4-FFF2-40B4-BE49-F238E27FC236}">
                    <a16:creationId xmlns:a16="http://schemas.microsoft.com/office/drawing/2014/main" id="{F95A3242-B2A4-D139-D830-BAB05E39FE7D}"/>
                  </a:ext>
                </a:extLst>
              </p:cNvPr>
              <p:cNvSpPr/>
              <p:nvPr/>
            </p:nvSpPr>
            <p:spPr>
              <a:xfrm>
                <a:off x="4900997" y="2417333"/>
                <a:ext cx="678178" cy="2098432"/>
              </a:xfrm>
              <a:prstGeom prst="rect">
                <a:avLst/>
              </a:prstGeom>
              <a:solidFill>
                <a:schemeClr val="bg1">
                  <a:lumMod val="95000"/>
                </a:schemeClr>
              </a:solidFill>
              <a:ln>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88" name="直線矢印コネクタ 87">
                <a:extLst>
                  <a:ext uri="{FF2B5EF4-FFF2-40B4-BE49-F238E27FC236}">
                    <a16:creationId xmlns:a16="http://schemas.microsoft.com/office/drawing/2014/main" id="{ABE94D25-B188-BEA1-50BB-2B6D1C45FF1F}"/>
                  </a:ext>
                </a:extLst>
              </p:cNvPr>
              <p:cNvCxnSpPr>
                <a:cxnSpLocks/>
              </p:cNvCxnSpPr>
              <p:nvPr/>
            </p:nvCxnSpPr>
            <p:spPr>
              <a:xfrm>
                <a:off x="3143161" y="2548175"/>
                <a:ext cx="3600910" cy="26021"/>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681A63F8-49A0-7786-94B4-77C8395A6761}"/>
                  </a:ext>
                </a:extLst>
              </p:cNvPr>
              <p:cNvSpPr txBox="1"/>
              <p:nvPr/>
            </p:nvSpPr>
            <p:spPr>
              <a:xfrm>
                <a:off x="5696349" y="2204864"/>
                <a:ext cx="2350960"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 </a:t>
                </a:r>
                <a:r>
                  <a:rPr kumimoji="1" lang="en-US" altLang="ja-JP" sz="2400">
                    <a:latin typeface="Times New Roman" panose="02020603050405020304" pitchFamily="18" charset="0"/>
                    <a:cs typeface="Times New Roman" panose="02020603050405020304" pitchFamily="18" charset="0"/>
                  </a:rPr>
                  <a:t>(simulation time)  </a:t>
                </a:r>
                <a:endParaRPr kumimoji="1" lang="ja-JP" altLang="en-US" sz="2400">
                  <a:latin typeface="Times New Roman" panose="02020603050405020304" pitchFamily="18" charset="0"/>
                  <a:cs typeface="Times New Roman" panose="02020603050405020304" pitchFamily="18" charset="0"/>
                </a:endParaRPr>
              </a:p>
            </p:txBody>
          </p:sp>
          <p:sp>
            <p:nvSpPr>
              <p:cNvPr id="90" name="円/楕円 89">
                <a:extLst>
                  <a:ext uri="{FF2B5EF4-FFF2-40B4-BE49-F238E27FC236}">
                    <a16:creationId xmlns:a16="http://schemas.microsoft.com/office/drawing/2014/main" id="{A27ED4FF-7CF0-F709-F4F7-B28A00D0694B}"/>
                  </a:ext>
                </a:extLst>
              </p:cNvPr>
              <p:cNvSpPr/>
              <p:nvPr/>
            </p:nvSpPr>
            <p:spPr>
              <a:xfrm>
                <a:off x="4119764" y="2730001"/>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1" name="円/楕円 90">
                <a:extLst>
                  <a:ext uri="{FF2B5EF4-FFF2-40B4-BE49-F238E27FC236}">
                    <a16:creationId xmlns:a16="http://schemas.microsoft.com/office/drawing/2014/main" id="{827A6BB7-8653-C156-AAF2-81B8B27F68E3}"/>
                  </a:ext>
                </a:extLst>
              </p:cNvPr>
              <p:cNvSpPr/>
              <p:nvPr/>
            </p:nvSpPr>
            <p:spPr>
              <a:xfrm>
                <a:off x="4463162" y="2984794"/>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2" name="円/楕円 91">
                <a:extLst>
                  <a:ext uri="{FF2B5EF4-FFF2-40B4-BE49-F238E27FC236}">
                    <a16:creationId xmlns:a16="http://schemas.microsoft.com/office/drawing/2014/main" id="{EAA408B0-E5AA-81EE-A21A-3C7F6D09F9F9}"/>
                  </a:ext>
                </a:extLst>
              </p:cNvPr>
              <p:cNvSpPr/>
              <p:nvPr/>
            </p:nvSpPr>
            <p:spPr>
              <a:xfrm>
                <a:off x="3917681" y="3257453"/>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3" name="円/楕円 92">
                <a:extLst>
                  <a:ext uri="{FF2B5EF4-FFF2-40B4-BE49-F238E27FC236}">
                    <a16:creationId xmlns:a16="http://schemas.microsoft.com/office/drawing/2014/main" id="{F91622EC-01B8-C886-F364-F66966F5F3B4}"/>
                  </a:ext>
                </a:extLst>
              </p:cNvPr>
              <p:cNvSpPr/>
              <p:nvPr/>
            </p:nvSpPr>
            <p:spPr>
              <a:xfrm>
                <a:off x="4191772" y="3851380"/>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4" name="円/楕円 93">
                <a:extLst>
                  <a:ext uri="{FF2B5EF4-FFF2-40B4-BE49-F238E27FC236}">
                    <a16:creationId xmlns:a16="http://schemas.microsoft.com/office/drawing/2014/main" id="{0AEF87C7-E5ED-61F7-D228-96D43AEEE142}"/>
                  </a:ext>
                </a:extLst>
              </p:cNvPr>
              <p:cNvSpPr/>
              <p:nvPr/>
            </p:nvSpPr>
            <p:spPr>
              <a:xfrm>
                <a:off x="4799855" y="4135615"/>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5" name="円/楕円 94">
                <a:extLst>
                  <a:ext uri="{FF2B5EF4-FFF2-40B4-BE49-F238E27FC236}">
                    <a16:creationId xmlns:a16="http://schemas.microsoft.com/office/drawing/2014/main" id="{CD28278B-7AC7-CF1B-2A2B-4C005EBED749}"/>
                  </a:ext>
                </a:extLst>
              </p:cNvPr>
              <p:cNvSpPr/>
              <p:nvPr/>
            </p:nvSpPr>
            <p:spPr>
              <a:xfrm>
                <a:off x="5104533" y="3555900"/>
                <a:ext cx="144017" cy="144016"/>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6" name="テキスト ボックス 95">
                <a:extLst>
                  <a:ext uri="{FF2B5EF4-FFF2-40B4-BE49-F238E27FC236}">
                    <a16:creationId xmlns:a16="http://schemas.microsoft.com/office/drawing/2014/main" id="{ED8E9997-0A82-4D46-5454-A354C49B1C8D}"/>
                  </a:ext>
                </a:extLst>
              </p:cNvPr>
              <p:cNvSpPr txBox="1"/>
              <p:nvPr/>
            </p:nvSpPr>
            <p:spPr>
              <a:xfrm>
                <a:off x="5133752" y="3347700"/>
                <a:ext cx="375281"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c</a:t>
                </a:r>
                <a:endParaRPr kumimoji="1" lang="ja-JP" altLang="en-US" sz="2400" baseline="-25000">
                  <a:latin typeface="Times New Roman" panose="02020603050405020304" pitchFamily="18" charset="0"/>
                  <a:cs typeface="Times New Roman" panose="02020603050405020304" pitchFamily="18" charset="0"/>
                </a:endParaRPr>
              </a:p>
            </p:txBody>
          </p:sp>
          <p:sp>
            <p:nvSpPr>
              <p:cNvPr id="97" name="テキスト ボックス 96">
                <a:extLst>
                  <a:ext uri="{FF2B5EF4-FFF2-40B4-BE49-F238E27FC236}">
                    <a16:creationId xmlns:a16="http://schemas.microsoft.com/office/drawing/2014/main" id="{86187B39-C9EE-8541-8BF6-BB20CA5A91EA}"/>
                  </a:ext>
                </a:extLst>
              </p:cNvPr>
              <p:cNvSpPr txBox="1"/>
              <p:nvPr/>
            </p:nvSpPr>
            <p:spPr>
              <a:xfrm>
                <a:off x="4210332" y="2570906"/>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lang="en-US" altLang="ja-JP" sz="2400" b="1" i="1" baseline="-25000">
                    <a:latin typeface="Times New Roman" panose="02020603050405020304" pitchFamily="18" charset="0"/>
                    <a:cs typeface="Times New Roman" panose="02020603050405020304" pitchFamily="18" charset="0"/>
                  </a:rPr>
                  <a:t>1</a:t>
                </a:r>
                <a:endParaRPr kumimoji="1" lang="ja-JP" altLang="en-US" sz="2400" baseline="-25000">
                  <a:latin typeface="Times New Roman" panose="02020603050405020304" pitchFamily="18" charset="0"/>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8F873064-E17E-88BB-46BE-BA75BA5000C5}"/>
                  </a:ext>
                </a:extLst>
              </p:cNvPr>
              <p:cNvSpPr txBox="1"/>
              <p:nvPr/>
            </p:nvSpPr>
            <p:spPr>
              <a:xfrm>
                <a:off x="4535170" y="2858562"/>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lang="en-US" altLang="ja-JP" sz="2400" b="1" i="1" baseline="-25000">
                    <a:latin typeface="Times New Roman" panose="02020603050405020304" pitchFamily="18" charset="0"/>
                    <a:cs typeface="Times New Roman" panose="02020603050405020304" pitchFamily="18" charset="0"/>
                  </a:rPr>
                  <a:t>2</a:t>
                </a:r>
                <a:endParaRPr kumimoji="1" lang="ja-JP" altLang="en-US" sz="2400" baseline="-25000">
                  <a:latin typeface="Times New Roman" panose="02020603050405020304" pitchFamily="18" charset="0"/>
                  <a:cs typeface="Times New Roman" panose="02020603050405020304" pitchFamily="18" charset="0"/>
                </a:endParaRPr>
              </a:p>
            </p:txBody>
          </p:sp>
          <p:sp>
            <p:nvSpPr>
              <p:cNvPr id="99" name="テキスト ボックス 98">
                <a:extLst>
                  <a:ext uri="{FF2B5EF4-FFF2-40B4-BE49-F238E27FC236}">
                    <a16:creationId xmlns:a16="http://schemas.microsoft.com/office/drawing/2014/main" id="{CC368E00-D15E-AA7E-8ABB-D7C7997EA1FB}"/>
                  </a:ext>
                </a:extLst>
              </p:cNvPr>
              <p:cNvSpPr txBox="1"/>
              <p:nvPr/>
            </p:nvSpPr>
            <p:spPr>
              <a:xfrm>
                <a:off x="3965134" y="3161363"/>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3</a:t>
                </a:r>
                <a:endParaRPr kumimoji="1" lang="ja-JP" altLang="en-US" sz="2400" baseline="-25000">
                  <a:latin typeface="Times New Roman" panose="02020603050405020304" pitchFamily="18" charset="0"/>
                  <a:cs typeface="Times New Roman" panose="02020603050405020304" pitchFamily="18" charset="0"/>
                </a:endParaRPr>
              </a:p>
            </p:txBody>
          </p:sp>
          <p:sp>
            <p:nvSpPr>
              <p:cNvPr id="100" name="テキスト ボックス 99">
                <a:extLst>
                  <a:ext uri="{FF2B5EF4-FFF2-40B4-BE49-F238E27FC236}">
                    <a16:creationId xmlns:a16="http://schemas.microsoft.com/office/drawing/2014/main" id="{72846EF9-930E-3395-1FE1-50AB92EB8E5D}"/>
                  </a:ext>
                </a:extLst>
              </p:cNvPr>
              <p:cNvSpPr txBox="1"/>
              <p:nvPr/>
            </p:nvSpPr>
            <p:spPr>
              <a:xfrm>
                <a:off x="4867574" y="4005064"/>
                <a:ext cx="365384" cy="299378"/>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n</a:t>
                </a:r>
                <a:endParaRPr kumimoji="1" lang="ja-JP" altLang="en-US" sz="2400" baseline="-25000">
                  <a:latin typeface="Times New Roman" panose="02020603050405020304" pitchFamily="18" charset="0"/>
                  <a:cs typeface="Times New Roman" panose="02020603050405020304" pitchFamily="18" charset="0"/>
                </a:endParaRPr>
              </a:p>
            </p:txBody>
          </p:sp>
          <p:sp>
            <p:nvSpPr>
              <p:cNvPr id="101" name="テキスト ボックス 100">
                <a:extLst>
                  <a:ext uri="{FF2B5EF4-FFF2-40B4-BE49-F238E27FC236}">
                    <a16:creationId xmlns:a16="http://schemas.microsoft.com/office/drawing/2014/main" id="{21CC8753-0E03-C301-33F1-B158EBEFA5DB}"/>
                  </a:ext>
                </a:extLst>
              </p:cNvPr>
              <p:cNvSpPr txBox="1"/>
              <p:nvPr/>
            </p:nvSpPr>
            <p:spPr>
              <a:xfrm>
                <a:off x="4331056" y="3707740"/>
                <a:ext cx="358199"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a:t>
                </a:r>
                <a:endParaRPr kumimoji="1" lang="ja-JP" altLang="en-US" sz="2400" baseline="-25000">
                  <a:latin typeface="Times New Roman" panose="02020603050405020304" pitchFamily="18" charset="0"/>
                  <a:cs typeface="Times New Roman" panose="02020603050405020304" pitchFamily="18" charset="0"/>
                </a:endParaRPr>
              </a:p>
            </p:txBody>
          </p:sp>
          <p:grpSp>
            <p:nvGrpSpPr>
              <p:cNvPr id="104" name="グループ化 103">
                <a:extLst>
                  <a:ext uri="{FF2B5EF4-FFF2-40B4-BE49-F238E27FC236}">
                    <a16:creationId xmlns:a16="http://schemas.microsoft.com/office/drawing/2014/main" id="{73EECE32-35A9-C52F-C640-AAC59A0F5295}"/>
                  </a:ext>
                </a:extLst>
              </p:cNvPr>
              <p:cNvGrpSpPr/>
              <p:nvPr/>
            </p:nvGrpSpPr>
            <p:grpSpPr>
              <a:xfrm>
                <a:off x="3557277" y="3326219"/>
                <a:ext cx="2009371" cy="2037111"/>
                <a:chOff x="3667216" y="2380114"/>
                <a:chExt cx="879804" cy="2037111"/>
              </a:xfrm>
            </p:grpSpPr>
            <p:cxnSp>
              <p:nvCxnSpPr>
                <p:cNvPr id="105" name="直線矢印コネクタ 104">
                  <a:extLst>
                    <a:ext uri="{FF2B5EF4-FFF2-40B4-BE49-F238E27FC236}">
                      <a16:creationId xmlns:a16="http://schemas.microsoft.com/office/drawing/2014/main" id="{9A414986-5F56-54A8-B70E-746065597CC4}"/>
                    </a:ext>
                  </a:extLst>
                </p:cNvPr>
                <p:cNvCxnSpPr>
                  <a:cxnSpLocks/>
                </p:cNvCxnSpPr>
                <p:nvPr/>
              </p:nvCxnSpPr>
              <p:spPr>
                <a:xfrm flipH="1">
                  <a:off x="3853960" y="4189855"/>
                  <a:ext cx="68578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05">
                  <a:extLst>
                    <a:ext uri="{FF2B5EF4-FFF2-40B4-BE49-F238E27FC236}">
                      <a16:creationId xmlns:a16="http://schemas.microsoft.com/office/drawing/2014/main" id="{9C468B10-C17D-CBF0-9010-965D62903683}"/>
                    </a:ext>
                  </a:extLst>
                </p:cNvPr>
                <p:cNvSpPr txBox="1"/>
                <p:nvPr/>
              </p:nvSpPr>
              <p:spPr>
                <a:xfrm>
                  <a:off x="3981870" y="4117847"/>
                  <a:ext cx="258127" cy="299378"/>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D</a:t>
                  </a:r>
                  <a:r>
                    <a:rPr lang="en-US" altLang="ja-JP" sz="2400" b="1" baseline="-25000">
                      <a:latin typeface="Times New Roman" panose="02020603050405020304" pitchFamily="18" charset="0"/>
                      <a:cs typeface="Times New Roman" panose="02020603050405020304" pitchFamily="18" charset="0"/>
                    </a:rPr>
                    <a:t>max</a:t>
                  </a:r>
                  <a:endParaRPr kumimoji="1" lang="ja-JP" altLang="en-US" sz="2400">
                    <a:latin typeface="Times New Roman" panose="02020603050405020304" pitchFamily="18" charset="0"/>
                    <a:cs typeface="Times New Roman" panose="02020603050405020304" pitchFamily="18" charset="0"/>
                  </a:endParaRPr>
                </a:p>
              </p:txBody>
            </p:sp>
            <p:cxnSp>
              <p:nvCxnSpPr>
                <p:cNvPr id="107" name="直線矢印コネクタ 106">
                  <a:extLst>
                    <a:ext uri="{FF2B5EF4-FFF2-40B4-BE49-F238E27FC236}">
                      <a16:creationId xmlns:a16="http://schemas.microsoft.com/office/drawing/2014/main" id="{DC31C143-9D3F-5F69-20EC-6796F9698F3E}"/>
                    </a:ext>
                  </a:extLst>
                </p:cNvPr>
                <p:cNvCxnSpPr>
                  <a:cxnSpLocks/>
                </p:cNvCxnSpPr>
                <p:nvPr/>
              </p:nvCxnSpPr>
              <p:spPr>
                <a:xfrm>
                  <a:off x="4547020" y="2380114"/>
                  <a:ext cx="0" cy="1909388"/>
                </a:xfrm>
                <a:prstGeom prst="straightConnector1">
                  <a:avLst/>
                </a:prstGeom>
                <a:ln>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D99ADE30-4EF4-3794-D00C-C14E491C62E8}"/>
                    </a:ext>
                  </a:extLst>
                </p:cNvPr>
                <p:cNvCxnSpPr>
                  <a:cxnSpLocks/>
                </p:cNvCxnSpPr>
                <p:nvPr/>
              </p:nvCxnSpPr>
              <p:spPr>
                <a:xfrm>
                  <a:off x="3856549" y="2455364"/>
                  <a:ext cx="9303" cy="1834138"/>
                </a:xfrm>
                <a:prstGeom prst="straightConnector1">
                  <a:avLst/>
                </a:prstGeom>
                <a:ln>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F1A130E4-51DE-E808-2163-67C8204B33FB}"/>
                    </a:ext>
                  </a:extLst>
                </p:cNvPr>
                <p:cNvCxnSpPr>
                  <a:cxnSpLocks/>
                  <a:stCxn id="100" idx="1"/>
                </p:cNvCxnSpPr>
                <p:nvPr/>
              </p:nvCxnSpPr>
              <p:spPr>
                <a:xfrm flipH="1">
                  <a:off x="4240930" y="3208648"/>
                  <a:ext cx="0" cy="609737"/>
                </a:xfrm>
                <a:prstGeom prst="straightConnector1">
                  <a:avLst/>
                </a:prstGeom>
                <a:ln>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650CFB9B-6725-E96A-1B20-CED943A9B8E2}"/>
                    </a:ext>
                  </a:extLst>
                </p:cNvPr>
                <p:cNvSpPr txBox="1"/>
                <p:nvPr/>
              </p:nvSpPr>
              <p:spPr>
                <a:xfrm>
                  <a:off x="3667216" y="3778607"/>
                  <a:ext cx="331935" cy="299378"/>
                </a:xfrm>
                <a:prstGeom prst="rect">
                  <a:avLst/>
                </a:prstGeom>
                <a:noFill/>
              </p:spPr>
              <p:txBody>
                <a:bodyPr wrap="none" rtlCol="0">
                  <a:spAutoFit/>
                </a:bodyPr>
                <a:lstStyle/>
                <a:p>
                  <a:r>
                    <a:rPr kumimoji="1" lang="en-US" altLang="ja-JP" sz="2400" b="1">
                      <a:latin typeface="Times New Roman" panose="02020603050405020304" pitchFamily="18" charset="0"/>
                      <a:cs typeface="Times New Roman" panose="02020603050405020304" pitchFamily="18" charset="0"/>
                    </a:rPr>
                    <a:t>min</a:t>
                  </a:r>
                  <a:r>
                    <a:rPr kumimoji="1" lang="en-US" altLang="ja-JP" sz="2400" b="1" i="1">
                      <a:latin typeface="Times New Roman" panose="02020603050405020304" pitchFamily="18" charset="0"/>
                      <a:cs typeface="Times New Roman" panose="02020603050405020304" pitchFamily="18" charset="0"/>
                    </a:rPr>
                    <a:t> T</a:t>
                  </a:r>
                  <a:r>
                    <a:rPr kumimoji="1" lang="en-US" altLang="ja-JP" sz="2400" b="1" i="1" baseline="-25000">
                      <a:latin typeface="Times New Roman" panose="02020603050405020304" pitchFamily="18" charset="0"/>
                      <a:cs typeface="Times New Roman" panose="02020603050405020304" pitchFamily="18" charset="0"/>
                    </a:rPr>
                    <a:t>i</a:t>
                  </a:r>
                  <a:endParaRPr kumimoji="1" lang="ja-JP" altLang="en-US" sz="2400" baseline="-25000">
                    <a:latin typeface="Times New Roman" panose="02020603050405020304" pitchFamily="18" charset="0"/>
                    <a:cs typeface="Times New Roman" panose="02020603050405020304" pitchFamily="18" charset="0"/>
                  </a:endParaRPr>
                </a:p>
              </p:txBody>
            </p:sp>
            <p:sp>
              <p:nvSpPr>
                <p:cNvPr id="113" name="テキスト ボックス 112">
                  <a:extLst>
                    <a:ext uri="{FF2B5EF4-FFF2-40B4-BE49-F238E27FC236}">
                      <a16:creationId xmlns:a16="http://schemas.microsoft.com/office/drawing/2014/main" id="{A847B14F-7506-8B3A-2593-CDDEE42AC124}"/>
                    </a:ext>
                  </a:extLst>
                </p:cNvPr>
                <p:cNvSpPr txBox="1"/>
                <p:nvPr/>
              </p:nvSpPr>
              <p:spPr>
                <a:xfrm>
                  <a:off x="4085163" y="3778607"/>
                  <a:ext cx="348820" cy="299378"/>
                </a:xfrm>
                <a:prstGeom prst="rect">
                  <a:avLst/>
                </a:prstGeom>
                <a:noFill/>
              </p:spPr>
              <p:txBody>
                <a:bodyPr wrap="none" rtlCol="0">
                  <a:spAutoFit/>
                </a:bodyPr>
                <a:lstStyle/>
                <a:p>
                  <a:r>
                    <a:rPr kumimoji="1" lang="en-US" altLang="ja-JP" sz="2400" b="1">
                      <a:latin typeface="Times New Roman" panose="02020603050405020304" pitchFamily="18" charset="0"/>
                      <a:cs typeface="Times New Roman" panose="02020603050405020304" pitchFamily="18" charset="0"/>
                    </a:rPr>
                    <a:t>max</a:t>
                  </a:r>
                  <a:r>
                    <a:rPr kumimoji="1" lang="en-US" altLang="ja-JP" sz="2400" b="1" i="1">
                      <a:latin typeface="Times New Roman" panose="02020603050405020304" pitchFamily="18" charset="0"/>
                      <a:cs typeface="Times New Roman" panose="02020603050405020304" pitchFamily="18" charset="0"/>
                    </a:rPr>
                    <a:t> T</a:t>
                  </a:r>
                  <a:r>
                    <a:rPr kumimoji="1" lang="en-US" altLang="ja-JP" sz="2400" b="1" i="1" baseline="-25000">
                      <a:latin typeface="Times New Roman" panose="02020603050405020304" pitchFamily="18" charset="0"/>
                      <a:cs typeface="Times New Roman" panose="02020603050405020304" pitchFamily="18" charset="0"/>
                    </a:rPr>
                    <a:t>i</a:t>
                  </a:r>
                  <a:endParaRPr kumimoji="1" lang="ja-JP" altLang="en-US" sz="2400">
                    <a:latin typeface="Times New Roman" panose="02020603050405020304" pitchFamily="18" charset="0"/>
                    <a:cs typeface="Times New Roman" panose="02020603050405020304" pitchFamily="18" charset="0"/>
                  </a:endParaRPr>
                </a:p>
              </p:txBody>
            </p:sp>
          </p:grpSp>
          <p:sp>
            <p:nvSpPr>
              <p:cNvPr id="117" name="テキスト ボックス 116">
                <a:extLst>
                  <a:ext uri="{FF2B5EF4-FFF2-40B4-BE49-F238E27FC236}">
                    <a16:creationId xmlns:a16="http://schemas.microsoft.com/office/drawing/2014/main" id="{F9D26635-DA0C-6721-7DF6-15B0C98D979B}"/>
                  </a:ext>
                </a:extLst>
              </p:cNvPr>
              <p:cNvSpPr txBox="1"/>
              <p:nvPr/>
            </p:nvSpPr>
            <p:spPr>
              <a:xfrm>
                <a:off x="6174644" y="3694653"/>
                <a:ext cx="2856457" cy="299378"/>
              </a:xfrm>
              <a:prstGeom prst="rect">
                <a:avLst/>
              </a:prstGeom>
              <a:noFill/>
            </p:spPr>
            <p:txBody>
              <a:bodyPr wrap="none" rtlCol="0">
                <a:spAutoFit/>
              </a:bodyPr>
              <a:lstStyle/>
              <a:p>
                <a:r>
                  <a:rPr kumimoji="1" lang="en-US" altLang="ja-JP" sz="2400" b="1">
                    <a:latin typeface="Times New Roman" panose="02020603050405020304" pitchFamily="18" charset="0"/>
                    <a:cs typeface="Times New Roman" panose="02020603050405020304" pitchFamily="18" charset="0"/>
                  </a:rPr>
                  <a:t>max</a:t>
                </a:r>
                <a:r>
                  <a:rPr kumimoji="1" lang="en-US" altLang="ja-JP" sz="2400" b="1" i="1">
                    <a:latin typeface="Times New Roman" panose="02020603050405020304" pitchFamily="18" charset="0"/>
                    <a:cs typeface="Times New Roman" panose="02020603050405020304" pitchFamily="18" charset="0"/>
                  </a:rPr>
                  <a:t> T</a:t>
                </a:r>
                <a:r>
                  <a:rPr kumimoji="1" lang="en-US" altLang="ja-JP" sz="2400" b="1" i="1" baseline="-25000">
                    <a:latin typeface="Times New Roman" panose="02020603050405020304" pitchFamily="18" charset="0"/>
                    <a:cs typeface="Times New Roman" panose="02020603050405020304" pitchFamily="18" charset="0"/>
                  </a:rPr>
                  <a:t>i </a:t>
                </a:r>
                <a:r>
                  <a:rPr lang="ja-JP" altLang="en-US" sz="2400"/>
                  <a:t>≦ </a:t>
                </a:r>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c </a:t>
                </a:r>
                <a:r>
                  <a:rPr lang="ja-JP" altLang="en-US" sz="2400"/>
                  <a:t>≦</a:t>
                </a:r>
                <a:r>
                  <a:rPr kumimoji="1" lang="en-US" altLang="ja-JP" sz="2400" b="1" i="1">
                    <a:latin typeface="Times New Roman" panose="02020603050405020304" pitchFamily="18" charset="0"/>
                    <a:cs typeface="Times New Roman" panose="02020603050405020304" pitchFamily="18" charset="0"/>
                  </a:rPr>
                  <a:t> </a:t>
                </a:r>
                <a:r>
                  <a:rPr kumimoji="1" lang="en-US" altLang="ja-JP" sz="2400" b="1">
                    <a:latin typeface="Times New Roman" panose="02020603050405020304" pitchFamily="18" charset="0"/>
                    <a:cs typeface="Times New Roman" panose="02020603050405020304" pitchFamily="18" charset="0"/>
                  </a:rPr>
                  <a:t>min</a:t>
                </a:r>
                <a:r>
                  <a:rPr kumimoji="1" lang="en-US" altLang="ja-JP" sz="2400" b="1" i="1">
                    <a:latin typeface="Times New Roman" panose="02020603050405020304" pitchFamily="18" charset="0"/>
                    <a:cs typeface="Times New Roman" panose="02020603050405020304" pitchFamily="18" charset="0"/>
                  </a:rPr>
                  <a:t> T</a:t>
                </a:r>
                <a:r>
                  <a:rPr kumimoji="1" lang="en-US" altLang="ja-JP" sz="2400" b="1" i="1" baseline="-25000">
                    <a:latin typeface="Times New Roman" panose="02020603050405020304" pitchFamily="18" charset="0"/>
                    <a:cs typeface="Times New Roman" panose="02020603050405020304" pitchFamily="18" charset="0"/>
                  </a:rPr>
                  <a:t>i  </a:t>
                </a:r>
                <a:r>
                  <a:rPr kumimoji="1" lang="en-US" altLang="ja-JP" sz="2400" b="1" i="1">
                    <a:latin typeface="Times New Roman" panose="02020603050405020304" pitchFamily="18" charset="0"/>
                    <a:cs typeface="Times New Roman" panose="02020603050405020304" pitchFamily="18" charset="0"/>
                  </a:rPr>
                  <a:t>+ D</a:t>
                </a:r>
                <a:r>
                  <a:rPr lang="en-US" altLang="ja-JP" sz="2400" b="1" baseline="-25000">
                    <a:latin typeface="Times New Roman" panose="02020603050405020304" pitchFamily="18" charset="0"/>
                    <a:cs typeface="Times New Roman" panose="02020603050405020304" pitchFamily="18" charset="0"/>
                  </a:rPr>
                  <a:t>max</a:t>
                </a:r>
                <a:endParaRPr kumimoji="1" lang="ja-JP" altLang="en-US" sz="2400" baseline="-25000">
                  <a:latin typeface="Times New Roman" panose="02020603050405020304" pitchFamily="18" charset="0"/>
                  <a:cs typeface="Times New Roman" panose="02020603050405020304" pitchFamily="18" charset="0"/>
                </a:endParaRPr>
              </a:p>
            </p:txBody>
          </p:sp>
          <p:sp>
            <p:nvSpPr>
              <p:cNvPr id="119" name="テキスト ボックス 118">
                <a:extLst>
                  <a:ext uri="{FF2B5EF4-FFF2-40B4-BE49-F238E27FC236}">
                    <a16:creationId xmlns:a16="http://schemas.microsoft.com/office/drawing/2014/main" id="{3F895BB9-3DA8-EF3C-7DB4-1029B733C684}"/>
                  </a:ext>
                </a:extLst>
              </p:cNvPr>
              <p:cNvSpPr txBox="1"/>
              <p:nvPr/>
            </p:nvSpPr>
            <p:spPr>
              <a:xfrm>
                <a:off x="5795707" y="3321091"/>
                <a:ext cx="4168277" cy="299378"/>
              </a:xfrm>
              <a:prstGeom prst="rect">
                <a:avLst/>
              </a:prstGeom>
              <a:solidFill>
                <a:schemeClr val="bg1">
                  <a:lumMod val="95000"/>
                </a:schemeClr>
              </a:solidFill>
            </p:spPr>
            <p:txBody>
              <a:bodyPr wrap="square" rtlCol="0">
                <a:spAutoFit/>
              </a:bodyPr>
              <a:lstStyle/>
              <a:p>
                <a:r>
                  <a:rPr kumimoji="1" lang="en-US" altLang="ja-JP" sz="2400" b="1" i="1">
                    <a:latin typeface="Times New Roman" panose="02020603050405020304" pitchFamily="18" charset="0"/>
                    <a:cs typeface="Times New Roman" panose="02020603050405020304" pitchFamily="18" charset="0"/>
                  </a:rPr>
                  <a:t>(1) Core</a:t>
                </a:r>
                <a:r>
                  <a:rPr kumimoji="1" lang="en-US" altLang="ja-JP" sz="2400" b="1" i="1" baseline="-25000">
                    <a:latin typeface="Times New Roman" panose="02020603050405020304" pitchFamily="18" charset="0"/>
                    <a:cs typeface="Times New Roman" panose="02020603050405020304" pitchFamily="18" charset="0"/>
                  </a:rPr>
                  <a:t> </a:t>
                </a:r>
                <a:r>
                  <a:rPr kumimoji="1" lang="en-US" altLang="ja-JP" sz="2400" b="1" i="1">
                    <a:latin typeface="Times New Roman" panose="02020603050405020304" pitchFamily="18" charset="0"/>
                    <a:cs typeface="Times New Roman" panose="02020603050405020304" pitchFamily="18" charset="0"/>
                  </a:rPr>
                  <a:t>exists in this time difference.</a:t>
                </a:r>
                <a:endParaRPr kumimoji="1" lang="ja-JP" altLang="en-US" sz="2400" baseline="-25000">
                  <a:latin typeface="Times New Roman" panose="02020603050405020304" pitchFamily="18" charset="0"/>
                  <a:cs typeface="Times New Roman" panose="02020603050405020304" pitchFamily="18" charset="0"/>
                </a:endParaRPr>
              </a:p>
            </p:txBody>
          </p:sp>
          <p:cxnSp>
            <p:nvCxnSpPr>
              <p:cNvPr id="121" name="直線コネクタ 120">
                <a:extLst>
                  <a:ext uri="{FF2B5EF4-FFF2-40B4-BE49-F238E27FC236}">
                    <a16:creationId xmlns:a16="http://schemas.microsoft.com/office/drawing/2014/main" id="{9B09AA4C-073A-1336-23DC-D1DC7470536C}"/>
                  </a:ext>
                </a:extLst>
              </p:cNvPr>
              <p:cNvCxnSpPr>
                <a:cxnSpLocks/>
                <a:stCxn id="119" idx="1"/>
                <a:endCxn id="119" idx="1"/>
              </p:cNvCxnSpPr>
              <p:nvPr/>
            </p:nvCxnSpPr>
            <p:spPr>
              <a:xfrm>
                <a:off x="5795707" y="347078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C1CC810-F352-75A3-675D-BF6E2953B320}"/>
                  </a:ext>
                </a:extLst>
              </p:cNvPr>
              <p:cNvCxnSpPr>
                <a:cxnSpLocks/>
                <a:stCxn id="119" idx="1"/>
                <a:endCxn id="116" idx="3"/>
              </p:cNvCxnSpPr>
              <p:nvPr/>
            </p:nvCxnSpPr>
            <p:spPr>
              <a:xfrm flipH="1" flipV="1">
                <a:off x="5579174" y="3466549"/>
                <a:ext cx="216533" cy="423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05F49CE8-57E7-FB91-5430-E1EB2FD10F54}"/>
                  </a:ext>
                </a:extLst>
              </p:cNvPr>
              <p:cNvSpPr txBox="1"/>
              <p:nvPr/>
            </p:nvSpPr>
            <p:spPr>
              <a:xfrm>
                <a:off x="6155164" y="4862035"/>
                <a:ext cx="2862194" cy="299378"/>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i </a:t>
                </a:r>
                <a:r>
                  <a:rPr kumimoji="1" lang="en-US" altLang="ja-JP" sz="2400" b="1" i="1">
                    <a:latin typeface="Times New Roman" panose="02020603050405020304" pitchFamily="18" charset="0"/>
                    <a:cs typeface="Times New Roman" panose="02020603050405020304" pitchFamily="18" charset="0"/>
                  </a:rPr>
                  <a:t> - T</a:t>
                </a:r>
                <a:r>
                  <a:rPr kumimoji="1" lang="en-US" altLang="ja-JP" sz="2400" b="1" i="1" baseline="-25000">
                    <a:latin typeface="Times New Roman" panose="02020603050405020304" pitchFamily="18" charset="0"/>
                    <a:cs typeface="Times New Roman" panose="02020603050405020304" pitchFamily="18" charset="0"/>
                  </a:rPr>
                  <a:t>j </a:t>
                </a:r>
                <a:r>
                  <a:rPr kumimoji="1" lang="en-US" altLang="ja-JP" sz="2400" b="1" i="1">
                    <a:latin typeface="Times New Roman" panose="02020603050405020304" pitchFamily="18" charset="0"/>
                    <a:cs typeface="Times New Roman" panose="02020603050405020304" pitchFamily="18" charset="0"/>
                  </a:rPr>
                  <a:t>| </a:t>
                </a:r>
                <a:r>
                  <a:rPr lang="ja-JP" altLang="en-US" sz="2400"/>
                  <a:t>≦ </a:t>
                </a:r>
                <a:r>
                  <a:rPr lang="en-US" altLang="ja-JP" sz="2400" b="1" i="1">
                    <a:latin typeface="Times New Roman" panose="02020603050405020304" pitchFamily="18" charset="0"/>
                    <a:cs typeface="Times New Roman" panose="02020603050405020304" pitchFamily="18" charset="0"/>
                  </a:rPr>
                  <a:t>D</a:t>
                </a:r>
                <a:r>
                  <a:rPr lang="en-US" altLang="ja-JP" sz="2400" b="1" baseline="-25000">
                    <a:latin typeface="Times New Roman" panose="02020603050405020304" pitchFamily="18" charset="0"/>
                    <a:cs typeface="Times New Roman" panose="02020603050405020304" pitchFamily="18" charset="0"/>
                  </a:rPr>
                  <a:t>max</a:t>
                </a:r>
                <a:r>
                  <a:rPr lang="en-US" altLang="ja-JP" sz="2400" b="1" i="1" baseline="-25000">
                    <a:latin typeface="Times New Roman" panose="02020603050405020304" pitchFamily="18" charset="0"/>
                    <a:cs typeface="Times New Roman" panose="02020603050405020304" pitchFamily="18" charset="0"/>
                  </a:rPr>
                  <a:t>            </a:t>
                </a:r>
                <a:r>
                  <a:rPr lang="en-US" altLang="ja-JP" sz="2400" b="1" i="1">
                    <a:latin typeface="Times New Roman" panose="02020603050405020304" pitchFamily="18" charset="0"/>
                    <a:cs typeface="Times New Roman" panose="02020603050405020304" pitchFamily="18" charset="0"/>
                  </a:rPr>
                  <a:t>for </a:t>
                </a:r>
                <a:r>
                  <a:rPr lang="ja-JP" altLang="en-US" sz="2400" b="1" i="1">
                    <a:latin typeface="Times New Roman" panose="02020603050405020304" pitchFamily="18" charset="0"/>
                    <a:cs typeface="Times New Roman" panose="02020603050405020304" pitchFamily="18" charset="0"/>
                  </a:rPr>
                  <a:t>∀</a:t>
                </a:r>
                <a:r>
                  <a:rPr lang="en-US" altLang="ja-JP" sz="2400" b="1" i="1">
                    <a:latin typeface="Times New Roman" panose="02020603050405020304" pitchFamily="18" charset="0"/>
                    <a:cs typeface="Times New Roman" panose="02020603050405020304" pitchFamily="18" charset="0"/>
                  </a:rPr>
                  <a:t> i, j</a:t>
                </a:r>
                <a:endParaRPr kumimoji="1" lang="ja-JP" altLang="en-US" sz="2400" baseline="-2500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BE9A4085-31C1-3598-440A-1048BB787375}"/>
                  </a:ext>
                </a:extLst>
              </p:cNvPr>
              <p:cNvSpPr txBox="1"/>
              <p:nvPr/>
            </p:nvSpPr>
            <p:spPr>
              <a:xfrm>
                <a:off x="5795719" y="4414289"/>
                <a:ext cx="4168277" cy="299378"/>
              </a:xfrm>
              <a:prstGeom prst="rect">
                <a:avLst/>
              </a:prstGeom>
              <a:solidFill>
                <a:schemeClr val="bg1">
                  <a:lumMod val="85000"/>
                </a:schemeClr>
              </a:solidFill>
              <a:ln>
                <a:noFill/>
                <a:prstDash val="dash"/>
              </a:ln>
            </p:spPr>
            <p:txBody>
              <a:bodyPr wrap="square" rtlCol="0">
                <a:spAutoFit/>
              </a:bodyPr>
              <a:lstStyle/>
              <a:p>
                <a:r>
                  <a:rPr kumimoji="1" lang="en-US" altLang="ja-JP" sz="2400" b="1" i="1">
                    <a:latin typeface="Times New Roman" panose="02020603050405020304" pitchFamily="18" charset="0"/>
                    <a:cs typeface="Times New Roman" panose="02020603050405020304" pitchFamily="18" charset="0"/>
                  </a:rPr>
                  <a:t>(2) Assets exist within D</a:t>
                </a:r>
                <a:r>
                  <a:rPr lang="en-US" altLang="ja-JP" sz="2400" b="1" baseline="-25000">
                    <a:latin typeface="Times New Roman" panose="02020603050405020304" pitchFamily="18" charset="0"/>
                    <a:cs typeface="Times New Roman" panose="02020603050405020304" pitchFamily="18" charset="0"/>
                  </a:rPr>
                  <a:t>max</a:t>
                </a:r>
                <a:r>
                  <a:rPr lang="en-US" altLang="ja-JP" sz="2400" b="1" i="1" baseline="-25000">
                    <a:latin typeface="Times New Roman" panose="02020603050405020304" pitchFamily="18" charset="0"/>
                    <a:cs typeface="Times New Roman" panose="02020603050405020304" pitchFamily="18" charset="0"/>
                  </a:rPr>
                  <a:t> </a:t>
                </a:r>
                <a:r>
                  <a:rPr lang="en-US" altLang="ja-JP" sz="2400" b="1" i="1">
                    <a:latin typeface="Times New Roman" panose="02020603050405020304" pitchFamily="18" charset="0"/>
                    <a:cs typeface="Times New Roman" panose="02020603050405020304" pitchFamily="18" charset="0"/>
                  </a:rPr>
                  <a:t>time difference.</a:t>
                </a:r>
                <a:endParaRPr kumimoji="1" lang="ja-JP" altLang="en-US" sz="2400">
                  <a:latin typeface="Times New Roman" panose="02020603050405020304" pitchFamily="18" charset="0"/>
                  <a:cs typeface="Times New Roman" panose="02020603050405020304" pitchFamily="18" charset="0"/>
                </a:endParaRPr>
              </a:p>
            </p:txBody>
          </p:sp>
          <p:cxnSp>
            <p:nvCxnSpPr>
              <p:cNvPr id="67" name="直線コネクタ 66">
                <a:extLst>
                  <a:ext uri="{FF2B5EF4-FFF2-40B4-BE49-F238E27FC236}">
                    <a16:creationId xmlns:a16="http://schemas.microsoft.com/office/drawing/2014/main" id="{C3258F6C-6025-038D-76AE-6A007AD8F015}"/>
                  </a:ext>
                </a:extLst>
              </p:cNvPr>
              <p:cNvCxnSpPr>
                <a:cxnSpLocks/>
                <a:stCxn id="12" idx="1"/>
              </p:cNvCxnSpPr>
              <p:nvPr/>
            </p:nvCxnSpPr>
            <p:spPr>
              <a:xfrm flipH="1">
                <a:off x="5566648" y="4563978"/>
                <a:ext cx="22907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DBCDD710-0375-2E7C-B95E-FB76CD27B138}"/>
                  </a:ext>
                </a:extLst>
              </p:cNvPr>
              <p:cNvSpPr txBox="1"/>
              <p:nvPr/>
            </p:nvSpPr>
            <p:spPr>
              <a:xfrm>
                <a:off x="5756671" y="2749962"/>
                <a:ext cx="4207328" cy="299378"/>
              </a:xfrm>
              <a:prstGeom prst="rect">
                <a:avLst/>
              </a:prstGeom>
              <a:noFill/>
              <a:ln>
                <a:noFill/>
                <a:prstDash val="dash"/>
              </a:ln>
            </p:spPr>
            <p:txBody>
              <a:bodyPr wrap="square" rtlCol="0">
                <a:spAutoFit/>
              </a:bodyPr>
              <a:lstStyle/>
              <a:p>
                <a:r>
                  <a:rPr kumimoji="1" lang="en-US" altLang="ja-JP" sz="2400" b="1" i="1">
                    <a:latin typeface="Times New Roman" panose="02020603050405020304" pitchFamily="18" charset="0"/>
                    <a:cs typeface="Times New Roman" panose="02020603050405020304" pitchFamily="18" charset="0"/>
                  </a:rPr>
                  <a:t>At any point of wall time, (1) and (2) hold.</a:t>
                </a:r>
                <a:endParaRPr kumimoji="1" lang="ja-JP" altLang="en-US" sz="2400">
                  <a:latin typeface="Times New Roman" panose="02020603050405020304" pitchFamily="18" charset="0"/>
                  <a:cs typeface="Times New Roman" panose="02020603050405020304" pitchFamily="18" charset="0"/>
                </a:endParaRPr>
              </a:p>
            </p:txBody>
          </p:sp>
        </p:grpSp>
        <p:cxnSp>
          <p:nvCxnSpPr>
            <p:cNvPr id="24" name="直線コネクタ 23">
              <a:extLst>
                <a:ext uri="{FF2B5EF4-FFF2-40B4-BE49-F238E27FC236}">
                  <a16:creationId xmlns:a16="http://schemas.microsoft.com/office/drawing/2014/main" id="{35C7748C-F873-F229-338E-6538D236317B}"/>
                </a:ext>
              </a:extLst>
            </p:cNvPr>
            <p:cNvCxnSpPr>
              <a:cxnSpLocks/>
              <a:endCxn id="90" idx="2"/>
            </p:cNvCxnSpPr>
            <p:nvPr/>
          </p:nvCxnSpPr>
          <p:spPr>
            <a:xfrm>
              <a:off x="3359696" y="2730001"/>
              <a:ext cx="760068"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F8DD67D-9183-1841-031C-41EE571AA947}"/>
                </a:ext>
              </a:extLst>
            </p:cNvPr>
            <p:cNvCxnSpPr>
              <a:cxnSpLocks/>
              <a:endCxn id="91" idx="2"/>
            </p:cNvCxnSpPr>
            <p:nvPr/>
          </p:nvCxnSpPr>
          <p:spPr>
            <a:xfrm>
              <a:off x="3359696" y="2984794"/>
              <a:ext cx="1103466"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C59913-A612-5909-2B52-97EEB5F2AED5}"/>
                </a:ext>
              </a:extLst>
            </p:cNvPr>
            <p:cNvCxnSpPr>
              <a:cxnSpLocks/>
              <a:endCxn id="92" idx="2"/>
            </p:cNvCxnSpPr>
            <p:nvPr/>
          </p:nvCxnSpPr>
          <p:spPr>
            <a:xfrm>
              <a:off x="3365948" y="3254211"/>
              <a:ext cx="551733" cy="324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D2C8FF77-F488-9190-815D-91C26D7973CC}"/>
                </a:ext>
              </a:extLst>
            </p:cNvPr>
            <p:cNvCxnSpPr>
              <a:cxnSpLocks/>
              <a:endCxn id="95" idx="2"/>
            </p:cNvCxnSpPr>
            <p:nvPr/>
          </p:nvCxnSpPr>
          <p:spPr>
            <a:xfrm>
              <a:off x="3359696" y="3545485"/>
              <a:ext cx="1744837" cy="10415"/>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5F9ED71-5A26-85DE-1D9F-00BDD8839F94}"/>
                </a:ext>
              </a:extLst>
            </p:cNvPr>
            <p:cNvCxnSpPr>
              <a:cxnSpLocks/>
              <a:endCxn id="93" idx="2"/>
            </p:cNvCxnSpPr>
            <p:nvPr/>
          </p:nvCxnSpPr>
          <p:spPr>
            <a:xfrm>
              <a:off x="3359696" y="3843932"/>
              <a:ext cx="832076" cy="7448"/>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6890C317-3258-8B23-856E-49724F8A8D68}"/>
                </a:ext>
              </a:extLst>
            </p:cNvPr>
            <p:cNvCxnSpPr>
              <a:cxnSpLocks/>
              <a:endCxn id="94" idx="2"/>
            </p:cNvCxnSpPr>
            <p:nvPr/>
          </p:nvCxnSpPr>
          <p:spPr>
            <a:xfrm>
              <a:off x="3359696" y="4127999"/>
              <a:ext cx="1440159" cy="761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2328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70D06-BEA3-611A-11F0-1095BEF8E30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AFE267-59C5-51A4-34D7-8F0A84E04F35}"/>
              </a:ext>
            </a:extLst>
          </p:cNvPr>
          <p:cNvSpPr>
            <a:spLocks noGrp="1"/>
          </p:cNvSpPr>
          <p:nvPr>
            <p:ph type="title"/>
          </p:nvPr>
        </p:nvSpPr>
        <p:spPr>
          <a:xfrm>
            <a:off x="0" y="9681"/>
            <a:ext cx="10972800" cy="746548"/>
          </a:xfrm>
        </p:spPr>
        <p:txBody>
          <a:bodyPr/>
          <a:lstStyle/>
          <a:p>
            <a:r>
              <a:rPr kumimoji="1" lang="ja-JP" altLang="en-US"/>
              <a:t>最大許容遅延時間の考察</a:t>
            </a:r>
          </a:p>
        </p:txBody>
      </p:sp>
      <p:sp>
        <p:nvSpPr>
          <p:cNvPr id="4" name="スライド番号プレースホルダー 3">
            <a:extLst>
              <a:ext uri="{FF2B5EF4-FFF2-40B4-BE49-F238E27FC236}">
                <a16:creationId xmlns:a16="http://schemas.microsoft.com/office/drawing/2014/main" id="{822D45E3-66EF-8F0D-82B7-2F05B4D05392}"/>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13</a:t>
            </a:fld>
            <a:endParaRPr lang="ja-JP" altLang="en-US" sz="2800" dirty="0">
              <a:latin typeface="Meiryo UI" panose="020B0604030504040204" pitchFamily="34" charset="-128"/>
              <a:ea typeface="Meiryo UI" panose="020B0604030504040204" pitchFamily="34" charset="-128"/>
            </a:endParaRPr>
          </a:p>
        </p:txBody>
      </p:sp>
      <p:sp>
        <p:nvSpPr>
          <p:cNvPr id="60" name="直角三角形 59">
            <a:extLst>
              <a:ext uri="{FF2B5EF4-FFF2-40B4-BE49-F238E27FC236}">
                <a16:creationId xmlns:a16="http://schemas.microsoft.com/office/drawing/2014/main" id="{0126F295-9ACE-9CF5-9F20-C6A276800585}"/>
              </a:ext>
            </a:extLst>
          </p:cNvPr>
          <p:cNvSpPr/>
          <p:nvPr/>
        </p:nvSpPr>
        <p:spPr>
          <a:xfrm rot="5400000">
            <a:off x="1578460" y="1607266"/>
            <a:ext cx="3693664" cy="4066535"/>
          </a:xfrm>
          <a:prstGeom prst="rtTriangl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B8085FCF-7B52-A8B4-E54F-7CB5E46AFB75}"/>
              </a:ext>
            </a:extLst>
          </p:cNvPr>
          <p:cNvSpPr/>
          <p:nvPr/>
        </p:nvSpPr>
        <p:spPr>
          <a:xfrm rot="16200000">
            <a:off x="1532134" y="1624893"/>
            <a:ext cx="3737774" cy="4115098"/>
          </a:xfrm>
          <a:prstGeom prst="rtTriangle">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直角三角形 40">
            <a:extLst>
              <a:ext uri="{FF2B5EF4-FFF2-40B4-BE49-F238E27FC236}">
                <a16:creationId xmlns:a16="http://schemas.microsoft.com/office/drawing/2014/main" id="{C9F91309-21F5-71DC-DD3C-42E3AD83BB86}"/>
              </a:ext>
            </a:extLst>
          </p:cNvPr>
          <p:cNvSpPr/>
          <p:nvPr/>
        </p:nvSpPr>
        <p:spPr>
          <a:xfrm rot="5400000">
            <a:off x="1479273" y="1677753"/>
            <a:ext cx="2690522" cy="2962127"/>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C50A7522-B7EF-FC45-603F-FD3DCEFC7E09}"/>
              </a:ext>
            </a:extLst>
          </p:cNvPr>
          <p:cNvCxnSpPr>
            <a:cxnSpLocks/>
          </p:cNvCxnSpPr>
          <p:nvPr/>
        </p:nvCxnSpPr>
        <p:spPr>
          <a:xfrm>
            <a:off x="1343473" y="5551342"/>
            <a:ext cx="4480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直線矢印コネクタ 42">
            <a:extLst>
              <a:ext uri="{FF2B5EF4-FFF2-40B4-BE49-F238E27FC236}">
                <a16:creationId xmlns:a16="http://schemas.microsoft.com/office/drawing/2014/main" id="{822C97CA-242B-9F1F-1490-62BD876C27D3}"/>
              </a:ext>
            </a:extLst>
          </p:cNvPr>
          <p:cNvCxnSpPr>
            <a:cxnSpLocks/>
          </p:cNvCxnSpPr>
          <p:nvPr/>
        </p:nvCxnSpPr>
        <p:spPr>
          <a:xfrm flipV="1">
            <a:off x="1343473" y="1481308"/>
            <a:ext cx="0" cy="407003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直線コネクタ 43">
            <a:extLst>
              <a:ext uri="{FF2B5EF4-FFF2-40B4-BE49-F238E27FC236}">
                <a16:creationId xmlns:a16="http://schemas.microsoft.com/office/drawing/2014/main" id="{29121609-881F-879D-DBD0-B5C793D26ACC}"/>
              </a:ext>
            </a:extLst>
          </p:cNvPr>
          <p:cNvCxnSpPr>
            <a:cxnSpLocks/>
          </p:cNvCxnSpPr>
          <p:nvPr/>
        </p:nvCxnSpPr>
        <p:spPr>
          <a:xfrm flipV="1">
            <a:off x="1343473" y="1813540"/>
            <a:ext cx="4115097" cy="3737803"/>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6EDEAD09-0103-EA74-C5CC-290B78E06ED8}"/>
              </a:ext>
            </a:extLst>
          </p:cNvPr>
          <p:cNvSpPr txBox="1"/>
          <p:nvPr/>
        </p:nvSpPr>
        <p:spPr>
          <a:xfrm rot="16200000">
            <a:off x="210768" y="3331659"/>
            <a:ext cx="1533799"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a:t>
            </a:r>
            <a:r>
              <a:rPr kumimoji="1" lang="ja-JP" altLang="en-US">
                <a:latin typeface="Meiryo UI" panose="020B0604030504040204" pitchFamily="34" charset="-128"/>
                <a:ea typeface="Meiryo UI" panose="020B0604030504040204" pitchFamily="34" charset="-128"/>
              </a:rPr>
              <a:t>時刻</a:t>
            </a:r>
          </a:p>
        </p:txBody>
      </p:sp>
      <p:sp>
        <p:nvSpPr>
          <p:cNvPr id="46" name="テキスト ボックス 45">
            <a:extLst>
              <a:ext uri="{FF2B5EF4-FFF2-40B4-BE49-F238E27FC236}">
                <a16:creationId xmlns:a16="http://schemas.microsoft.com/office/drawing/2014/main" id="{65DE7659-BFC6-1000-8ABA-50A679376A12}"/>
              </a:ext>
            </a:extLst>
          </p:cNvPr>
          <p:cNvSpPr txBox="1"/>
          <p:nvPr/>
        </p:nvSpPr>
        <p:spPr>
          <a:xfrm>
            <a:off x="3147297" y="5670560"/>
            <a:ext cx="244464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cxnSp>
        <p:nvCxnSpPr>
          <p:cNvPr id="58" name="直線コネクタ 57">
            <a:extLst>
              <a:ext uri="{FF2B5EF4-FFF2-40B4-BE49-F238E27FC236}">
                <a16:creationId xmlns:a16="http://schemas.microsoft.com/office/drawing/2014/main" id="{3ED45862-2BBC-AA7C-3B34-6151C68CAE3B}"/>
              </a:ext>
            </a:extLst>
          </p:cNvPr>
          <p:cNvCxnSpPr>
            <a:cxnSpLocks/>
          </p:cNvCxnSpPr>
          <p:nvPr/>
        </p:nvCxnSpPr>
        <p:spPr>
          <a:xfrm flipV="1">
            <a:off x="1383718" y="1873133"/>
            <a:ext cx="2874655" cy="2611091"/>
          </a:xfrm>
          <a:prstGeom prst="line">
            <a:avLst/>
          </a:prstGeom>
          <a:ln>
            <a:solidFill>
              <a:srgbClr val="FF6600"/>
            </a:solidFill>
            <a:prstDash val="dash"/>
          </a:ln>
        </p:spPr>
        <p:style>
          <a:lnRef idx="2">
            <a:schemeClr val="dk1"/>
          </a:lnRef>
          <a:fillRef idx="0">
            <a:schemeClr val="dk1"/>
          </a:fillRef>
          <a:effectRef idx="1">
            <a:schemeClr val="dk1"/>
          </a:effectRef>
          <a:fontRef idx="minor">
            <a:schemeClr val="tx1"/>
          </a:fontRef>
        </p:style>
      </p:cxnSp>
      <p:cxnSp>
        <p:nvCxnSpPr>
          <p:cNvPr id="83" name="直線矢印コネクタ 82">
            <a:extLst>
              <a:ext uri="{FF2B5EF4-FFF2-40B4-BE49-F238E27FC236}">
                <a16:creationId xmlns:a16="http://schemas.microsoft.com/office/drawing/2014/main" id="{A79AF9B4-EEE9-958C-DD7E-10E3F4720969}"/>
              </a:ext>
            </a:extLst>
          </p:cNvPr>
          <p:cNvCxnSpPr/>
          <p:nvPr/>
        </p:nvCxnSpPr>
        <p:spPr>
          <a:xfrm>
            <a:off x="4261271" y="1897099"/>
            <a:ext cx="0" cy="1021749"/>
          </a:xfrm>
          <a:prstGeom prst="straightConnector1">
            <a:avLst/>
          </a:prstGeom>
          <a:ln>
            <a:solidFill>
              <a:srgbClr val="FF66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5" name="テキスト ボックス 84">
            <a:extLst>
              <a:ext uri="{FF2B5EF4-FFF2-40B4-BE49-F238E27FC236}">
                <a16:creationId xmlns:a16="http://schemas.microsoft.com/office/drawing/2014/main" id="{0B611AA5-62B4-6851-1DCB-D34C33452C93}"/>
              </a:ext>
            </a:extLst>
          </p:cNvPr>
          <p:cNvSpPr txBox="1"/>
          <p:nvPr/>
        </p:nvSpPr>
        <p:spPr>
          <a:xfrm rot="19030325">
            <a:off x="1588731" y="3390053"/>
            <a:ext cx="2567990" cy="584775"/>
          </a:xfrm>
          <a:prstGeom prst="rect">
            <a:avLst/>
          </a:prstGeom>
          <a:noFill/>
        </p:spPr>
        <p:txBody>
          <a:bodyPr wrap="square">
            <a:spAutoFit/>
          </a:bodyPr>
          <a:lstStyle/>
          <a:p>
            <a:pPr algn="ctr"/>
            <a:r>
              <a:rPr lang="ja-JP" altLang="en-US" sz="1600">
                <a:latin typeface="Meiryo UI" panose="020B0604030504040204" pitchFamily="34" charset="-128"/>
                <a:ea typeface="Meiryo UI" panose="020B0604030504040204" pitchFamily="34" charset="-128"/>
              </a:rPr>
              <a:t>コア時刻とアセット時刻が</a:t>
            </a:r>
            <a:endParaRPr lang="en-US" altLang="ja-JP" sz="1600" dirty="0">
              <a:latin typeface="Meiryo UI" panose="020B0604030504040204" pitchFamily="34" charset="-128"/>
              <a:ea typeface="Meiryo UI" panose="020B0604030504040204" pitchFamily="34" charset="-128"/>
            </a:endParaRPr>
          </a:p>
          <a:p>
            <a:pPr algn="ctr"/>
            <a:r>
              <a:rPr lang="ja-JP" altLang="en-US" sz="1600">
                <a:latin typeface="Meiryo UI" panose="020B0604030504040204" pitchFamily="34" charset="-128"/>
                <a:ea typeface="Meiryo UI" panose="020B0604030504040204" pitchFamily="34" charset="-128"/>
              </a:rPr>
              <a:t>並行して時間を進める領域</a:t>
            </a:r>
          </a:p>
        </p:txBody>
      </p:sp>
      <p:sp>
        <p:nvSpPr>
          <p:cNvPr id="8" name="コンテンツ プレースホルダー 7">
            <a:extLst>
              <a:ext uri="{FF2B5EF4-FFF2-40B4-BE49-F238E27FC236}">
                <a16:creationId xmlns:a16="http://schemas.microsoft.com/office/drawing/2014/main" id="{ACBEB1C8-2DF5-748E-1AEE-760E3F436B9C}"/>
              </a:ext>
            </a:extLst>
          </p:cNvPr>
          <p:cNvSpPr>
            <a:spLocks noGrp="1"/>
          </p:cNvSpPr>
          <p:nvPr>
            <p:ph idx="1"/>
          </p:nvPr>
        </p:nvSpPr>
        <p:spPr>
          <a:xfrm>
            <a:off x="337973" y="786964"/>
            <a:ext cx="10972800" cy="647718"/>
          </a:xfrm>
        </p:spPr>
        <p:txBody>
          <a:bodyPr/>
          <a:lstStyle/>
          <a:p>
            <a:r>
              <a:rPr kumimoji="1" lang="ja-JP" altLang="en-US"/>
              <a:t>最大許容遅延時間の設定により、シミュレーション精度とスピードが変わる</a:t>
            </a:r>
            <a:endParaRPr lang="ja-JP" altLang="en-US"/>
          </a:p>
        </p:txBody>
      </p:sp>
      <p:cxnSp>
        <p:nvCxnSpPr>
          <p:cNvPr id="12" name="直線矢印コネクタ 11">
            <a:extLst>
              <a:ext uri="{FF2B5EF4-FFF2-40B4-BE49-F238E27FC236}">
                <a16:creationId xmlns:a16="http://schemas.microsoft.com/office/drawing/2014/main" id="{082AB520-9378-038E-DCC1-56636ACC2AB0}"/>
              </a:ext>
            </a:extLst>
          </p:cNvPr>
          <p:cNvCxnSpPr>
            <a:cxnSpLocks/>
          </p:cNvCxnSpPr>
          <p:nvPr/>
        </p:nvCxnSpPr>
        <p:spPr>
          <a:xfrm flipH="1">
            <a:off x="4258373" y="2407973"/>
            <a:ext cx="1566000" cy="0"/>
          </a:xfrm>
          <a:prstGeom prst="straightConnector1">
            <a:avLst/>
          </a:prstGeom>
          <a:ln w="19050">
            <a:prstDash val="dash"/>
            <a:tailEnd type="triangle"/>
          </a:ln>
        </p:spPr>
        <p:style>
          <a:lnRef idx="3">
            <a:schemeClr val="dk1"/>
          </a:lnRef>
          <a:fillRef idx="0">
            <a:schemeClr val="dk1"/>
          </a:fillRef>
          <a:effectRef idx="2">
            <a:schemeClr val="dk1"/>
          </a:effectRef>
          <a:fontRef idx="minor">
            <a:schemeClr val="tx1"/>
          </a:fontRef>
        </p:style>
      </p:cxnSp>
      <p:sp>
        <p:nvSpPr>
          <p:cNvPr id="14" name="コンテンツ プレースホルダー 7">
            <a:extLst>
              <a:ext uri="{FF2B5EF4-FFF2-40B4-BE49-F238E27FC236}">
                <a16:creationId xmlns:a16="http://schemas.microsoft.com/office/drawing/2014/main" id="{39298996-E5FA-DB22-F3A9-14339AE986B7}"/>
              </a:ext>
            </a:extLst>
          </p:cNvPr>
          <p:cNvSpPr txBox="1">
            <a:spLocks/>
          </p:cNvSpPr>
          <p:nvPr/>
        </p:nvSpPr>
        <p:spPr bwMode="auto">
          <a:xfrm>
            <a:off x="5951984" y="1947426"/>
            <a:ext cx="5958903" cy="32097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a:t>最大許容遅延時間が大きい場合</a:t>
            </a:r>
            <a:endParaRPr lang="en-US" altLang="ja-JP" dirty="0"/>
          </a:p>
          <a:p>
            <a:pPr lvl="1"/>
            <a:r>
              <a:rPr lang="ja-JP" altLang="en-US"/>
              <a:t>アセット間の時刻のズレが大きくなる</a:t>
            </a:r>
            <a:endParaRPr lang="en-US" altLang="ja-JP" dirty="0"/>
          </a:p>
          <a:p>
            <a:pPr lvl="1"/>
            <a:r>
              <a:rPr lang="ja-JP" altLang="en-US"/>
              <a:t>反面、並行実行できるのでスピードは速い</a:t>
            </a:r>
            <a:endParaRPr lang="en-US" altLang="ja-JP" dirty="0"/>
          </a:p>
          <a:p>
            <a:r>
              <a:rPr lang="ja-JP" altLang="en-US"/>
              <a:t>最大許容遅延時間が小さい場合</a:t>
            </a:r>
            <a:endParaRPr lang="en-US" altLang="ja-JP" dirty="0"/>
          </a:p>
          <a:p>
            <a:pPr lvl="1"/>
            <a:r>
              <a:rPr lang="ja-JP" altLang="en-US"/>
              <a:t>アセット間の時刻のズレは小さい</a:t>
            </a:r>
            <a:endParaRPr lang="en-US" altLang="ja-JP" dirty="0"/>
          </a:p>
          <a:p>
            <a:pPr lvl="2"/>
            <a:r>
              <a:rPr lang="ja-JP" altLang="en-US"/>
              <a:t>最小値：シミュレーションステップ</a:t>
            </a:r>
            <a:endParaRPr lang="en-US" altLang="ja-JP" dirty="0"/>
          </a:p>
          <a:p>
            <a:pPr lvl="1"/>
            <a:r>
              <a:rPr lang="ja-JP" altLang="en-US"/>
              <a:t>反面、並行実行でないのでスピードは遅い</a:t>
            </a:r>
          </a:p>
          <a:p>
            <a:endParaRPr lang="ja-JP" altLang="en-US"/>
          </a:p>
          <a:p>
            <a:endParaRPr lang="ja-JP" altLang="en-US"/>
          </a:p>
        </p:txBody>
      </p:sp>
      <p:sp>
        <p:nvSpPr>
          <p:cNvPr id="3" name="テキスト ボックス 2">
            <a:extLst>
              <a:ext uri="{FF2B5EF4-FFF2-40B4-BE49-F238E27FC236}">
                <a16:creationId xmlns:a16="http://schemas.microsoft.com/office/drawing/2014/main" id="{75ABB8A8-B2D5-FF2F-C9B1-4B26D0C4FF06}"/>
              </a:ext>
            </a:extLst>
          </p:cNvPr>
          <p:cNvSpPr txBox="1"/>
          <p:nvPr/>
        </p:nvSpPr>
        <p:spPr>
          <a:xfrm>
            <a:off x="2618307" y="4543802"/>
            <a:ext cx="3034930" cy="830997"/>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アセット時間が進んでいる</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
        <p:nvSpPr>
          <p:cNvPr id="5" name="テキスト ボックス 4">
            <a:extLst>
              <a:ext uri="{FF2B5EF4-FFF2-40B4-BE49-F238E27FC236}">
                <a16:creationId xmlns:a16="http://schemas.microsoft.com/office/drawing/2014/main" id="{388F9E81-577C-D807-0F0F-B29DFFB16E7E}"/>
              </a:ext>
            </a:extLst>
          </p:cNvPr>
          <p:cNvSpPr txBox="1"/>
          <p:nvPr/>
        </p:nvSpPr>
        <p:spPr>
          <a:xfrm>
            <a:off x="970221" y="1869708"/>
            <a:ext cx="3034930" cy="1077218"/>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箱庭時刻が許容を</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超えて進んでいる</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Tree>
    <p:extLst>
      <p:ext uri="{BB962C8B-B14F-4D97-AF65-F5344CB8AC3E}">
        <p14:creationId xmlns:p14="http://schemas.microsoft.com/office/powerpoint/2010/main" val="198241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31050-ED9F-9DC3-7587-9FFCE926576F}"/>
            </a:ext>
          </a:extLst>
        </p:cNvPr>
        <p:cNvGrpSpPr/>
        <p:nvPr/>
      </p:nvGrpSpPr>
      <p:grpSpPr>
        <a:xfrm>
          <a:off x="0" y="0"/>
          <a:ext cx="0" cy="0"/>
          <a:chOff x="0" y="0"/>
          <a:chExt cx="0" cy="0"/>
        </a:xfrm>
      </p:grpSpPr>
      <p:pic>
        <p:nvPicPr>
          <p:cNvPr id="11" name="コンテンツ プレースホルダー 10" descr="グラフ, 折れ線グラフ&#10;&#10;自動的に生成された説明">
            <a:extLst>
              <a:ext uri="{FF2B5EF4-FFF2-40B4-BE49-F238E27FC236}">
                <a16:creationId xmlns:a16="http://schemas.microsoft.com/office/drawing/2014/main" id="{243DD0AA-E156-DC36-A321-8B16E5626F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468" y="908720"/>
            <a:ext cx="9577064" cy="5703414"/>
          </a:xfrm>
        </p:spPr>
      </p:pic>
      <p:sp>
        <p:nvSpPr>
          <p:cNvPr id="4" name="スライド番号プレースホルダー 3">
            <a:extLst>
              <a:ext uri="{FF2B5EF4-FFF2-40B4-BE49-F238E27FC236}">
                <a16:creationId xmlns:a16="http://schemas.microsoft.com/office/drawing/2014/main" id="{2AFD3D4B-09EC-347B-0592-B0D0F6144B99}"/>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14</a:t>
            </a:fld>
            <a:endParaRPr lang="ja-JP" altLang="en-US" sz="2800" dirty="0">
              <a:latin typeface="Meiryo UI" panose="020B0604030504040204" pitchFamily="34" charset="-128"/>
              <a:ea typeface="Meiryo UI" panose="020B0604030504040204" pitchFamily="34" charset="-128"/>
            </a:endParaRPr>
          </a:p>
        </p:txBody>
      </p:sp>
      <p:sp>
        <p:nvSpPr>
          <p:cNvPr id="2" name="タイトル 1">
            <a:extLst>
              <a:ext uri="{FF2B5EF4-FFF2-40B4-BE49-F238E27FC236}">
                <a16:creationId xmlns:a16="http://schemas.microsoft.com/office/drawing/2014/main" id="{21AEB537-AF81-9BA5-B944-16DF345A7DF0}"/>
              </a:ext>
            </a:extLst>
          </p:cNvPr>
          <p:cNvSpPr>
            <a:spLocks noGrp="1"/>
          </p:cNvSpPr>
          <p:nvPr>
            <p:ph type="title"/>
          </p:nvPr>
        </p:nvSpPr>
        <p:spPr/>
        <p:txBody>
          <a:bodyPr/>
          <a:lstStyle/>
          <a:p>
            <a:r>
              <a:rPr kumimoji="1" lang="ja-JP" altLang="en-US"/>
              <a:t>シミュレーション結果</a:t>
            </a:r>
          </a:p>
        </p:txBody>
      </p:sp>
      <p:sp>
        <p:nvSpPr>
          <p:cNvPr id="10" name="テキスト ボックス 9">
            <a:extLst>
              <a:ext uri="{FF2B5EF4-FFF2-40B4-BE49-F238E27FC236}">
                <a16:creationId xmlns:a16="http://schemas.microsoft.com/office/drawing/2014/main" id="{A3291E1F-9906-59A9-8851-B36B253E7453}"/>
              </a:ext>
            </a:extLst>
          </p:cNvPr>
          <p:cNvSpPr txBox="1"/>
          <p:nvPr/>
        </p:nvSpPr>
        <p:spPr>
          <a:xfrm>
            <a:off x="3359696" y="1484784"/>
            <a:ext cx="1210524" cy="738664"/>
          </a:xfrm>
          <a:prstGeom prst="rect">
            <a:avLst/>
          </a:prstGeom>
          <a:solidFill>
            <a:schemeClr val="bg1"/>
          </a:solidFill>
          <a:ln>
            <a:solidFill>
              <a:schemeClr val="bg1">
                <a:lumMod val="65000"/>
              </a:schemeClr>
            </a:solidFill>
          </a:ln>
        </p:spPr>
        <p:txBody>
          <a:bodyPr wrap="none" rtlCol="0">
            <a:spAutoFit/>
          </a:bodyPr>
          <a:lstStyle/>
          <a:p>
            <a:r>
              <a:rPr kumimoji="1" lang="en-US" altLang="ja-JP" sz="1400" dirty="0"/>
              <a:t>10 Assets</a:t>
            </a:r>
          </a:p>
          <a:p>
            <a:r>
              <a:rPr lang="en-US" altLang="ja-JP" sz="1400" dirty="0">
                <a:latin typeface="Times New Roman" panose="02020603050405020304" pitchFamily="18" charset="0"/>
                <a:cs typeface="Times New Roman" panose="02020603050405020304" pitchFamily="18" charset="0"/>
              </a:rPr>
              <a:t>ΔT     = 10 </a:t>
            </a:r>
            <a:r>
              <a:rPr lang="en-US" altLang="ja-JP" sz="1400" dirty="0" err="1">
                <a:latin typeface="Times New Roman" panose="02020603050405020304" pitchFamily="18" charset="0"/>
                <a:cs typeface="Times New Roman" panose="02020603050405020304" pitchFamily="18" charset="0"/>
              </a:rPr>
              <a:t>ms</a:t>
            </a:r>
            <a:endParaRPr kumimoji="1" lang="ja-JP" altLang="en-US" sz="1400">
              <a:latin typeface="Times New Roman" panose="02020603050405020304" pitchFamily="18" charset="0"/>
              <a:cs typeface="Times New Roman" panose="02020603050405020304" pitchFamily="18" charset="0"/>
            </a:endParaRPr>
          </a:p>
          <a:p>
            <a:r>
              <a:rPr lang="en-US" altLang="ja-JP" sz="1400" dirty="0" err="1">
                <a:latin typeface="Times New Roman" panose="02020603050405020304" pitchFamily="18" charset="0"/>
                <a:cs typeface="Times New Roman" panose="02020603050405020304" pitchFamily="18" charset="0"/>
              </a:rPr>
              <a:t>d</a:t>
            </a:r>
            <a:r>
              <a:rPr lang="en-US" altLang="ja-JP" sz="1400" baseline="-25000" dirty="0" err="1">
                <a:latin typeface="Times New Roman" panose="02020603050405020304" pitchFamily="18" charset="0"/>
                <a:cs typeface="Times New Roman" panose="02020603050405020304" pitchFamily="18" charset="0"/>
              </a:rPr>
              <a:t>_max</a:t>
            </a:r>
            <a:r>
              <a:rPr lang="en-US" altLang="ja-JP" sz="1400" dirty="0">
                <a:latin typeface="Times New Roman" panose="02020603050405020304" pitchFamily="18" charset="0"/>
                <a:cs typeface="Times New Roman" panose="02020603050405020304" pitchFamily="18" charset="0"/>
              </a:rPr>
              <a:t>= 100 </a:t>
            </a:r>
            <a:r>
              <a:rPr lang="en-US" altLang="ja-JP" sz="1400" dirty="0" err="1">
                <a:latin typeface="Times New Roman" panose="02020603050405020304" pitchFamily="18" charset="0"/>
                <a:cs typeface="Times New Roman" panose="02020603050405020304" pitchFamily="18" charset="0"/>
              </a:rPr>
              <a:t>ms</a:t>
            </a:r>
            <a:endParaRPr lang="en-US" altLang="ja-JP"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90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 折れ線グラフ&#10;&#10;自動的に生成された説明">
            <a:extLst>
              <a:ext uri="{FF2B5EF4-FFF2-40B4-BE49-F238E27FC236}">
                <a16:creationId xmlns:a16="http://schemas.microsoft.com/office/drawing/2014/main" id="{F3BC0BEF-26E0-5C72-BF5B-C00717779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966" y="836712"/>
            <a:ext cx="10272594" cy="6029109"/>
          </a:xfrm>
          <a:prstGeom prst="rect">
            <a:avLst/>
          </a:prstGeom>
        </p:spPr>
      </p:pic>
      <p:sp>
        <p:nvSpPr>
          <p:cNvPr id="4" name="スライド番号プレースホルダー 3">
            <a:extLst>
              <a:ext uri="{FF2B5EF4-FFF2-40B4-BE49-F238E27FC236}">
                <a16:creationId xmlns:a16="http://schemas.microsoft.com/office/drawing/2014/main" id="{C0D18711-307B-EED6-D3EE-9AE1B2D4E6A0}"/>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15</a:t>
            </a:fld>
            <a:endParaRPr lang="ja-JP" altLang="en-US" sz="2800" dirty="0">
              <a:latin typeface="Meiryo UI" panose="020B0604030504040204" pitchFamily="34" charset="-128"/>
              <a:ea typeface="Meiryo UI" panose="020B0604030504040204" pitchFamily="34" charset="-128"/>
            </a:endParaRPr>
          </a:p>
        </p:txBody>
      </p:sp>
      <p:sp>
        <p:nvSpPr>
          <p:cNvPr id="2" name="タイトル 1">
            <a:extLst>
              <a:ext uri="{FF2B5EF4-FFF2-40B4-BE49-F238E27FC236}">
                <a16:creationId xmlns:a16="http://schemas.microsoft.com/office/drawing/2014/main" id="{02109332-3ED3-242C-2B0E-8FB88D4B9B9F}"/>
              </a:ext>
            </a:extLst>
          </p:cNvPr>
          <p:cNvSpPr>
            <a:spLocks noGrp="1"/>
          </p:cNvSpPr>
          <p:nvPr>
            <p:ph type="title"/>
          </p:nvPr>
        </p:nvSpPr>
        <p:spPr>
          <a:xfrm>
            <a:off x="609600" y="116632"/>
            <a:ext cx="10972800" cy="746548"/>
          </a:xfrm>
        </p:spPr>
        <p:txBody>
          <a:bodyPr/>
          <a:lstStyle/>
          <a:p>
            <a:r>
              <a:rPr kumimoji="1" lang="ja-JP" altLang="en-US"/>
              <a:t>シミュレーション結果</a:t>
            </a:r>
            <a:r>
              <a:rPr kumimoji="1" lang="en-US" altLang="ja-JP"/>
              <a:t>(</a:t>
            </a:r>
            <a:r>
              <a:rPr kumimoji="1" lang="ja-JP" altLang="en-US"/>
              <a:t>詳しく</a:t>
            </a:r>
            <a:r>
              <a:rPr kumimoji="1" lang="en-US" altLang="ja-JP"/>
              <a:t>)</a:t>
            </a:r>
            <a:endParaRPr kumimoji="1" lang="ja-JP" altLang="en-US"/>
          </a:p>
        </p:txBody>
      </p:sp>
      <p:sp>
        <p:nvSpPr>
          <p:cNvPr id="10" name="テキスト ボックス 9">
            <a:extLst>
              <a:ext uri="{FF2B5EF4-FFF2-40B4-BE49-F238E27FC236}">
                <a16:creationId xmlns:a16="http://schemas.microsoft.com/office/drawing/2014/main" id="{579DDCB6-464E-481E-0A02-611387EAF6C2}"/>
              </a:ext>
            </a:extLst>
          </p:cNvPr>
          <p:cNvSpPr txBox="1"/>
          <p:nvPr/>
        </p:nvSpPr>
        <p:spPr>
          <a:xfrm>
            <a:off x="2942799" y="2420888"/>
            <a:ext cx="1208985" cy="738664"/>
          </a:xfrm>
          <a:prstGeom prst="rect">
            <a:avLst/>
          </a:prstGeom>
          <a:solidFill>
            <a:schemeClr val="bg1"/>
          </a:solidFill>
          <a:ln>
            <a:solidFill>
              <a:schemeClr val="bg1">
                <a:lumMod val="65000"/>
              </a:schemeClr>
            </a:solidFill>
          </a:ln>
        </p:spPr>
        <p:txBody>
          <a:bodyPr wrap="none" rtlCol="0">
            <a:spAutoFit/>
          </a:bodyPr>
          <a:lstStyle/>
          <a:p>
            <a:r>
              <a:rPr kumimoji="1" lang="en-US" altLang="ja-JP" sz="1400"/>
              <a:t>10 Assets</a:t>
            </a:r>
          </a:p>
          <a:p>
            <a:r>
              <a:rPr lang="en-US" altLang="ja-JP" sz="1400">
                <a:latin typeface="Times New Roman" panose="02020603050405020304" pitchFamily="18" charset="0"/>
                <a:cs typeface="Times New Roman" panose="02020603050405020304" pitchFamily="18" charset="0"/>
              </a:rPr>
              <a:t>ΔT     = 10 ms</a:t>
            </a:r>
            <a:endParaRPr kumimoji="1" lang="ja-JP" altLang="en-US" sz="1400">
              <a:latin typeface="Times New Roman" panose="02020603050405020304" pitchFamily="18" charset="0"/>
              <a:cs typeface="Times New Roman" panose="02020603050405020304" pitchFamily="18" charset="0"/>
            </a:endParaRPr>
          </a:p>
          <a:p>
            <a:r>
              <a:rPr lang="en-US" altLang="ja-JP" sz="1400">
                <a:latin typeface="Times New Roman" panose="02020603050405020304" pitchFamily="18" charset="0"/>
                <a:cs typeface="Times New Roman" panose="02020603050405020304" pitchFamily="18" charset="0"/>
              </a:rPr>
              <a:t>d</a:t>
            </a:r>
            <a:r>
              <a:rPr lang="en-US" altLang="ja-JP" sz="1400" baseline="-25000">
                <a:latin typeface="Times New Roman" panose="02020603050405020304" pitchFamily="18" charset="0"/>
                <a:cs typeface="Times New Roman" panose="02020603050405020304" pitchFamily="18" charset="0"/>
              </a:rPr>
              <a:t>_max</a:t>
            </a:r>
            <a:r>
              <a:rPr lang="en-US" altLang="ja-JP" sz="1400">
                <a:latin typeface="Times New Roman" panose="02020603050405020304" pitchFamily="18" charset="0"/>
                <a:cs typeface="Times New Roman" panose="02020603050405020304" pitchFamily="18" charset="0"/>
              </a:rPr>
              <a:t>= 100 ms</a:t>
            </a:r>
          </a:p>
        </p:txBody>
      </p:sp>
    </p:spTree>
    <p:extLst>
      <p:ext uri="{BB962C8B-B14F-4D97-AF65-F5344CB8AC3E}">
        <p14:creationId xmlns:p14="http://schemas.microsoft.com/office/powerpoint/2010/main" val="168064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9813776" cy="720080"/>
          </a:xfrm>
        </p:spPr>
        <p:txBody>
          <a:bodyPr>
            <a:normAutofit/>
          </a:bodyPr>
          <a:lstStyle/>
          <a:p>
            <a:r>
              <a:rPr lang="ja-JP" altLang="en-US" sz="4000" dirty="0"/>
              <a:t>シミュレーション時刻と時刻同期の背景</a:t>
            </a:r>
            <a:endParaRPr kumimoji="1" lang="ja-JP" altLang="en-US" sz="4000" dirty="0"/>
          </a:p>
        </p:txBody>
      </p:sp>
      <p:pic>
        <p:nvPicPr>
          <p:cNvPr id="8" name="コンテンツ プレースホルダー 7" descr="時計">
            <a:extLst>
              <a:ext uri="{FF2B5EF4-FFF2-40B4-BE49-F238E27FC236}">
                <a16:creationId xmlns:a16="http://schemas.microsoft.com/office/drawing/2014/main" id="{6631A438-A08F-4392-BC02-3B5ECAB256A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3670" y="4775867"/>
            <a:ext cx="1080120" cy="1080120"/>
          </a:xfrm>
        </p:spPr>
      </p:pic>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2</a:t>
            </a:fld>
            <a:endParaRPr lang="ja-JP" altLang="en-US" dirty="0"/>
          </a:p>
        </p:txBody>
      </p:sp>
      <p:sp>
        <p:nvSpPr>
          <p:cNvPr id="5" name="正方形/長方形 4">
            <a:extLst>
              <a:ext uri="{FF2B5EF4-FFF2-40B4-BE49-F238E27FC236}">
                <a16:creationId xmlns:a16="http://schemas.microsoft.com/office/drawing/2014/main" id="{4189CD93-3E73-4E5C-A0F0-523B4D5087FA}"/>
              </a:ext>
            </a:extLst>
          </p:cNvPr>
          <p:cNvSpPr/>
          <p:nvPr/>
        </p:nvSpPr>
        <p:spPr>
          <a:xfrm>
            <a:off x="1926571" y="6021289"/>
            <a:ext cx="2160240"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シミュレータ１</a:t>
            </a:r>
          </a:p>
        </p:txBody>
      </p:sp>
      <p:sp>
        <p:nvSpPr>
          <p:cNvPr id="6" name="正方形/長方形 5">
            <a:extLst>
              <a:ext uri="{FF2B5EF4-FFF2-40B4-BE49-F238E27FC236}">
                <a16:creationId xmlns:a16="http://schemas.microsoft.com/office/drawing/2014/main" id="{5D089DDD-A0E6-4E97-B2A3-37210F30C4CB}"/>
              </a:ext>
            </a:extLst>
          </p:cNvPr>
          <p:cNvSpPr/>
          <p:nvPr/>
        </p:nvSpPr>
        <p:spPr>
          <a:xfrm>
            <a:off x="4918227" y="6021289"/>
            <a:ext cx="2160240" cy="5040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シミュレータ２</a:t>
            </a:r>
          </a:p>
        </p:txBody>
      </p:sp>
      <p:cxnSp>
        <p:nvCxnSpPr>
          <p:cNvPr id="11" name="直線コネクタ 10">
            <a:extLst>
              <a:ext uri="{FF2B5EF4-FFF2-40B4-BE49-F238E27FC236}">
                <a16:creationId xmlns:a16="http://schemas.microsoft.com/office/drawing/2014/main" id="{FFF38D03-E4D8-4597-8FA9-2EEEE5BF20F1}"/>
              </a:ext>
            </a:extLst>
          </p:cNvPr>
          <p:cNvCxnSpPr>
            <a:cxnSpLocks/>
            <a:stCxn id="8" idx="2"/>
            <a:endCxn id="5" idx="0"/>
          </p:cNvCxnSpPr>
          <p:nvPr/>
        </p:nvCxnSpPr>
        <p:spPr>
          <a:xfrm>
            <a:off x="3003731" y="5855988"/>
            <a:ext cx="2961" cy="165301"/>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27DF3F90-BF1B-4288-B9DD-97EB785F9090}"/>
              </a:ext>
            </a:extLst>
          </p:cNvPr>
          <p:cNvCxnSpPr>
            <a:cxnSpLocks/>
            <a:endCxn id="6" idx="0"/>
          </p:cNvCxnSpPr>
          <p:nvPr/>
        </p:nvCxnSpPr>
        <p:spPr>
          <a:xfrm>
            <a:off x="5989865" y="5855988"/>
            <a:ext cx="8482" cy="165301"/>
          </a:xfrm>
          <a:prstGeom prst="line">
            <a:avLst/>
          </a:prstGeom>
        </p:spPr>
        <p:style>
          <a:lnRef idx="2">
            <a:schemeClr val="dk1"/>
          </a:lnRef>
          <a:fillRef idx="0">
            <a:schemeClr val="dk1"/>
          </a:fillRef>
          <a:effectRef idx="1">
            <a:schemeClr val="dk1"/>
          </a:effectRef>
          <a:fontRef idx="minor">
            <a:schemeClr val="tx1"/>
          </a:fontRef>
        </p:style>
      </p:cxnSp>
      <p:sp>
        <p:nvSpPr>
          <p:cNvPr id="18" name="正方形/長方形 17">
            <a:extLst>
              <a:ext uri="{FF2B5EF4-FFF2-40B4-BE49-F238E27FC236}">
                <a16:creationId xmlns:a16="http://schemas.microsoft.com/office/drawing/2014/main" id="{61CB167C-39AE-4346-A781-660EA725C954}"/>
              </a:ext>
            </a:extLst>
          </p:cNvPr>
          <p:cNvSpPr/>
          <p:nvPr/>
        </p:nvSpPr>
        <p:spPr>
          <a:xfrm>
            <a:off x="7896200" y="6021289"/>
            <a:ext cx="2160240" cy="5040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シミュレータ３</a:t>
            </a:r>
          </a:p>
        </p:txBody>
      </p:sp>
      <p:cxnSp>
        <p:nvCxnSpPr>
          <p:cNvPr id="19" name="直線コネクタ 18">
            <a:extLst>
              <a:ext uri="{FF2B5EF4-FFF2-40B4-BE49-F238E27FC236}">
                <a16:creationId xmlns:a16="http://schemas.microsoft.com/office/drawing/2014/main" id="{A83F1030-8946-4C12-9D94-0FB895E446A4}"/>
              </a:ext>
            </a:extLst>
          </p:cNvPr>
          <p:cNvCxnSpPr>
            <a:cxnSpLocks/>
            <a:endCxn id="18" idx="0"/>
          </p:cNvCxnSpPr>
          <p:nvPr/>
        </p:nvCxnSpPr>
        <p:spPr>
          <a:xfrm>
            <a:off x="8973360" y="5855988"/>
            <a:ext cx="2961" cy="165301"/>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51DA3345-373B-4C1D-8BA2-EC608AD9FC73}"/>
              </a:ext>
            </a:extLst>
          </p:cNvPr>
          <p:cNvCxnSpPr/>
          <p:nvPr/>
        </p:nvCxnSpPr>
        <p:spPr>
          <a:xfrm>
            <a:off x="1926571" y="4170364"/>
            <a:ext cx="7920880" cy="0"/>
          </a:xfrm>
          <a:prstGeom prst="line">
            <a:avLst/>
          </a:prstGeom>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25E88F61-F2D0-42F0-9C1B-E49769765361}"/>
              </a:ext>
            </a:extLst>
          </p:cNvPr>
          <p:cNvSpPr/>
          <p:nvPr/>
        </p:nvSpPr>
        <p:spPr>
          <a:xfrm>
            <a:off x="2861195" y="4081626"/>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4" name="直線コネクタ 23">
            <a:extLst>
              <a:ext uri="{FF2B5EF4-FFF2-40B4-BE49-F238E27FC236}">
                <a16:creationId xmlns:a16="http://schemas.microsoft.com/office/drawing/2014/main" id="{1D97D647-3DCE-410B-ADBA-D2E5F84D21AB}"/>
              </a:ext>
            </a:extLst>
          </p:cNvPr>
          <p:cNvCxnSpPr>
            <a:cxnSpLocks/>
            <a:stCxn id="22" idx="2"/>
            <a:endCxn id="34" idx="0"/>
          </p:cNvCxnSpPr>
          <p:nvPr/>
        </p:nvCxnSpPr>
        <p:spPr>
          <a:xfrm flipH="1">
            <a:off x="3003376" y="4244524"/>
            <a:ext cx="355" cy="327302"/>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27" name="正方形/長方形 26">
            <a:extLst>
              <a:ext uri="{FF2B5EF4-FFF2-40B4-BE49-F238E27FC236}">
                <a16:creationId xmlns:a16="http://schemas.microsoft.com/office/drawing/2014/main" id="{6F582FD3-E323-46C9-AA37-51BF79BF59A5}"/>
              </a:ext>
            </a:extLst>
          </p:cNvPr>
          <p:cNvSpPr/>
          <p:nvPr/>
        </p:nvSpPr>
        <p:spPr>
          <a:xfrm>
            <a:off x="5840304" y="4092543"/>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8" name="直線コネクタ 27">
            <a:extLst>
              <a:ext uri="{FF2B5EF4-FFF2-40B4-BE49-F238E27FC236}">
                <a16:creationId xmlns:a16="http://schemas.microsoft.com/office/drawing/2014/main" id="{DC800557-6DC2-427D-9F07-5DDB10C9D655}"/>
              </a:ext>
            </a:extLst>
          </p:cNvPr>
          <p:cNvCxnSpPr>
            <a:cxnSpLocks/>
            <a:stCxn id="27" idx="2"/>
            <a:endCxn id="38" idx="0"/>
          </p:cNvCxnSpPr>
          <p:nvPr/>
        </p:nvCxnSpPr>
        <p:spPr>
          <a:xfrm>
            <a:off x="5982840" y="4255441"/>
            <a:ext cx="5705" cy="354214"/>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0" name="正方形/長方形 29">
            <a:extLst>
              <a:ext uri="{FF2B5EF4-FFF2-40B4-BE49-F238E27FC236}">
                <a16:creationId xmlns:a16="http://schemas.microsoft.com/office/drawing/2014/main" id="{7B0843D0-AD99-4857-A5E7-53E82A9344DE}"/>
              </a:ext>
            </a:extLst>
          </p:cNvPr>
          <p:cNvSpPr/>
          <p:nvPr/>
        </p:nvSpPr>
        <p:spPr>
          <a:xfrm>
            <a:off x="8826794" y="4119556"/>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1" name="直線コネクタ 30">
            <a:extLst>
              <a:ext uri="{FF2B5EF4-FFF2-40B4-BE49-F238E27FC236}">
                <a16:creationId xmlns:a16="http://schemas.microsoft.com/office/drawing/2014/main" id="{6E166744-5227-4F62-B179-F226738E11EE}"/>
              </a:ext>
            </a:extLst>
          </p:cNvPr>
          <p:cNvCxnSpPr>
            <a:cxnSpLocks/>
            <a:stCxn id="30" idx="2"/>
            <a:endCxn id="41" idx="0"/>
          </p:cNvCxnSpPr>
          <p:nvPr/>
        </p:nvCxnSpPr>
        <p:spPr>
          <a:xfrm flipH="1">
            <a:off x="8967299" y="4282455"/>
            <a:ext cx="2031" cy="288021"/>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012C2CC6-A6D1-4043-8181-3F59AA05E7C2}"/>
              </a:ext>
            </a:extLst>
          </p:cNvPr>
          <p:cNvSpPr txBox="1"/>
          <p:nvPr/>
        </p:nvSpPr>
        <p:spPr>
          <a:xfrm>
            <a:off x="479376" y="696126"/>
            <a:ext cx="10513168" cy="2431435"/>
          </a:xfrm>
          <a:prstGeom prst="rect">
            <a:avLst/>
          </a:prstGeom>
          <a:noFill/>
        </p:spPr>
        <p:txBody>
          <a:bodyPr wrap="square" rtlCol="0">
            <a:spAutoFit/>
          </a:bodyPr>
          <a:lstStyle/>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はじめに</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様々</a:t>
            </a:r>
            <a:r>
              <a:rPr lang="ja-JP" altLang="en-US" sz="2000" dirty="0">
                <a:latin typeface="Meiryo UI" panose="020B0604030504040204" pitchFamily="50" charset="-128"/>
                <a:ea typeface="Meiryo UI" panose="020B0604030504040204" pitchFamily="50" charset="-128"/>
              </a:rPr>
              <a:t>なシミュレータが混在を</a:t>
            </a:r>
            <a:r>
              <a:rPr lang="ja-JP" altLang="en-US" sz="2000">
                <a:latin typeface="Meiryo UI" panose="020B0604030504040204" pitchFamily="50" charset="-128"/>
                <a:ea typeface="Meiryo UI" panose="020B0604030504040204" pitchFamily="50" charset="-128"/>
              </a:rPr>
              <a:t>許す環境を想像してみてください</a:t>
            </a:r>
            <a:endParaRPr lang="en-US" altLang="ja-JP" sz="20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kumimoji="1" lang="ja-JP" altLang="en-US" sz="2000">
                <a:latin typeface="Meiryo UI" panose="020B0604030504040204" pitchFamily="50" charset="-128"/>
                <a:ea typeface="Meiryo UI" panose="020B0604030504040204" pitchFamily="50" charset="-128"/>
              </a:rPr>
              <a:t>各シミュレータはそれぞれ固有のシミュレーション時間を持ちます</a:t>
            </a:r>
            <a:endParaRPr kumimoji="1" lang="en-US" altLang="ja-JP" sz="20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どんな問題が起きる？</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各シミュレータが独立して動作するとシミュレーション実行タイミングがズレてしまいます</a:t>
            </a:r>
            <a:endParaRPr kumimoji="1" lang="en-US" altLang="ja-JP" sz="20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何があれば良いか？</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全てのシミュレータが</a:t>
            </a:r>
            <a:r>
              <a:rPr kumimoji="1" lang="ja-JP" altLang="en-US" sz="2000">
                <a:latin typeface="Meiryo UI" panose="020B0604030504040204" pitchFamily="50" charset="-128"/>
                <a:ea typeface="Meiryo UI" panose="020B0604030504040204" pitchFamily="50" charset="-128"/>
              </a:rPr>
              <a:t>時間同期できる機能が必要ですね</a:t>
            </a:r>
            <a:endParaRPr kumimoji="1" lang="ja-JP" altLang="en-US" sz="2000" dirty="0">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1F530307-1E80-41AE-B0AF-5596C8FCD2DD}"/>
              </a:ext>
            </a:extLst>
          </p:cNvPr>
          <p:cNvSpPr txBox="1"/>
          <p:nvPr/>
        </p:nvSpPr>
        <p:spPr>
          <a:xfrm>
            <a:off x="2249512" y="4571827"/>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シミュレーション時間１</a:t>
            </a:r>
          </a:p>
        </p:txBody>
      </p:sp>
      <p:pic>
        <p:nvPicPr>
          <p:cNvPr id="37" name="コンテンツ プレースホルダー 7" descr="時計">
            <a:extLst>
              <a:ext uri="{FF2B5EF4-FFF2-40B4-BE49-F238E27FC236}">
                <a16:creationId xmlns:a16="http://schemas.microsoft.com/office/drawing/2014/main" id="{B2F22860-F587-46C9-BDB3-69016A2C05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5448839" y="4813696"/>
            <a:ext cx="1080120" cy="1080120"/>
          </a:xfrm>
          <a:prstGeom prst="rect">
            <a:avLst/>
          </a:prstGeom>
          <a:noFill/>
          <a:ln w="9525">
            <a:noFill/>
            <a:miter lim="800000"/>
            <a:headEnd/>
            <a:tailEnd/>
          </a:ln>
        </p:spPr>
      </p:pic>
      <p:sp>
        <p:nvSpPr>
          <p:cNvPr id="38" name="テキスト ボックス 37">
            <a:extLst>
              <a:ext uri="{FF2B5EF4-FFF2-40B4-BE49-F238E27FC236}">
                <a16:creationId xmlns:a16="http://schemas.microsoft.com/office/drawing/2014/main" id="{1C9590F2-5673-477D-8C16-7715079527D2}"/>
              </a:ext>
            </a:extLst>
          </p:cNvPr>
          <p:cNvSpPr txBox="1"/>
          <p:nvPr/>
        </p:nvSpPr>
        <p:spPr>
          <a:xfrm>
            <a:off x="5234681" y="4609656"/>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シミュレーション時間２</a:t>
            </a:r>
          </a:p>
        </p:txBody>
      </p:sp>
      <p:pic>
        <p:nvPicPr>
          <p:cNvPr id="40" name="コンテンツ プレースホルダー 7" descr="時計">
            <a:extLst>
              <a:ext uri="{FF2B5EF4-FFF2-40B4-BE49-F238E27FC236}">
                <a16:creationId xmlns:a16="http://schemas.microsoft.com/office/drawing/2014/main" id="{A4FCAA8B-CC4A-4DCB-8FEC-D980F8589F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8427593" y="4774516"/>
            <a:ext cx="1080120" cy="1080120"/>
          </a:xfrm>
          <a:prstGeom prst="rect">
            <a:avLst/>
          </a:prstGeom>
          <a:noFill/>
          <a:ln w="9525">
            <a:noFill/>
            <a:miter lim="800000"/>
            <a:headEnd/>
            <a:tailEnd/>
          </a:ln>
        </p:spPr>
      </p:pic>
      <p:sp>
        <p:nvSpPr>
          <p:cNvPr id="41" name="テキスト ボックス 40">
            <a:extLst>
              <a:ext uri="{FF2B5EF4-FFF2-40B4-BE49-F238E27FC236}">
                <a16:creationId xmlns:a16="http://schemas.microsoft.com/office/drawing/2014/main" id="{0AC3801A-930A-47D0-B808-6AEC850BA596}"/>
              </a:ext>
            </a:extLst>
          </p:cNvPr>
          <p:cNvSpPr txBox="1"/>
          <p:nvPr/>
        </p:nvSpPr>
        <p:spPr>
          <a:xfrm>
            <a:off x="8213435" y="4570476"/>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シミュレーション時間３</a:t>
            </a:r>
          </a:p>
        </p:txBody>
      </p:sp>
      <p:sp>
        <p:nvSpPr>
          <p:cNvPr id="46" name="右中かっこ 45">
            <a:extLst>
              <a:ext uri="{FF2B5EF4-FFF2-40B4-BE49-F238E27FC236}">
                <a16:creationId xmlns:a16="http://schemas.microsoft.com/office/drawing/2014/main" id="{ADB36239-BD37-4D8E-AFCC-62BA470CFE3F}"/>
              </a:ext>
            </a:extLst>
          </p:cNvPr>
          <p:cNvSpPr/>
          <p:nvPr/>
        </p:nvSpPr>
        <p:spPr>
          <a:xfrm rot="16200000">
            <a:off x="5826968" y="626353"/>
            <a:ext cx="321998" cy="65386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sp>
        <p:nvSpPr>
          <p:cNvPr id="50" name="フローチャート: 代替処理 49">
            <a:extLst>
              <a:ext uri="{FF2B5EF4-FFF2-40B4-BE49-F238E27FC236}">
                <a16:creationId xmlns:a16="http://schemas.microsoft.com/office/drawing/2014/main" id="{66E0157A-5DAC-4B3D-B090-F1271D7857AE}"/>
              </a:ext>
            </a:extLst>
          </p:cNvPr>
          <p:cNvSpPr/>
          <p:nvPr/>
        </p:nvSpPr>
        <p:spPr>
          <a:xfrm>
            <a:off x="4302835" y="3245176"/>
            <a:ext cx="3240360" cy="453601"/>
          </a:xfrm>
          <a:prstGeom prst="flowChartAlternateProcess">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b="1" dirty="0">
                <a:solidFill>
                  <a:schemeClr val="tx1"/>
                </a:solidFill>
                <a:latin typeface="Meiryo UI" panose="020B0604030504040204" pitchFamily="34" charset="-128"/>
                <a:ea typeface="Meiryo UI" panose="020B0604030504040204" pitchFamily="34" charset="-128"/>
              </a:rPr>
              <a:t>シミュレーション時間同期</a:t>
            </a:r>
          </a:p>
        </p:txBody>
      </p:sp>
    </p:spTree>
    <p:extLst>
      <p:ext uri="{BB962C8B-B14F-4D97-AF65-F5344CB8AC3E}">
        <p14:creationId xmlns:p14="http://schemas.microsoft.com/office/powerpoint/2010/main" val="249185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9813776" cy="720080"/>
          </a:xfrm>
        </p:spPr>
        <p:txBody>
          <a:bodyPr>
            <a:normAutofit/>
          </a:bodyPr>
          <a:lstStyle/>
          <a:p>
            <a:r>
              <a:rPr lang="ja-JP" altLang="en-US" sz="4000" dirty="0"/>
              <a:t>シミュレーション時刻と時刻同期の背景</a:t>
            </a:r>
            <a:endParaRPr kumimoji="1" lang="ja-JP" altLang="en-US" sz="4000" dirty="0"/>
          </a:p>
        </p:txBody>
      </p:sp>
      <p:sp>
        <p:nvSpPr>
          <p:cNvPr id="29" name="フリーフォーム 28">
            <a:extLst>
              <a:ext uri="{FF2B5EF4-FFF2-40B4-BE49-F238E27FC236}">
                <a16:creationId xmlns:a16="http://schemas.microsoft.com/office/drawing/2014/main" id="{A4A3072E-9D2F-881A-91E0-D976BD4377C8}"/>
              </a:ext>
            </a:extLst>
          </p:cNvPr>
          <p:cNvSpPr/>
          <p:nvPr/>
        </p:nvSpPr>
        <p:spPr>
          <a:xfrm>
            <a:off x="2641155" y="3880275"/>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32" name="フリーフォーム 31">
            <a:extLst>
              <a:ext uri="{FF2B5EF4-FFF2-40B4-BE49-F238E27FC236}">
                <a16:creationId xmlns:a16="http://schemas.microsoft.com/office/drawing/2014/main" id="{5449F145-6FA9-35C3-C673-679AEB305EC5}"/>
              </a:ext>
            </a:extLst>
          </p:cNvPr>
          <p:cNvSpPr/>
          <p:nvPr/>
        </p:nvSpPr>
        <p:spPr>
          <a:xfrm>
            <a:off x="3046200" y="4082798"/>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35" name="フリーフォーム 34">
            <a:extLst>
              <a:ext uri="{FF2B5EF4-FFF2-40B4-BE49-F238E27FC236}">
                <a16:creationId xmlns:a16="http://schemas.microsoft.com/office/drawing/2014/main" id="{6E584DAA-3CC6-D275-9FCD-34B6800FAFB1}"/>
              </a:ext>
            </a:extLst>
          </p:cNvPr>
          <p:cNvSpPr/>
          <p:nvPr/>
        </p:nvSpPr>
        <p:spPr>
          <a:xfrm>
            <a:off x="3046200" y="3992788"/>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6" name="フリーフォーム 35">
            <a:extLst>
              <a:ext uri="{FF2B5EF4-FFF2-40B4-BE49-F238E27FC236}">
                <a16:creationId xmlns:a16="http://schemas.microsoft.com/office/drawing/2014/main" id="{5142F322-167B-B177-6CED-36B93533CD37}"/>
              </a:ext>
            </a:extLst>
          </p:cNvPr>
          <p:cNvSpPr/>
          <p:nvPr/>
        </p:nvSpPr>
        <p:spPr>
          <a:xfrm>
            <a:off x="3046200" y="4577853"/>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9" name="フリーフォーム 38">
            <a:extLst>
              <a:ext uri="{FF2B5EF4-FFF2-40B4-BE49-F238E27FC236}">
                <a16:creationId xmlns:a16="http://schemas.microsoft.com/office/drawing/2014/main" id="{0F84CA47-218D-0C2C-FDF5-A62AFD86D9EA}"/>
              </a:ext>
            </a:extLst>
          </p:cNvPr>
          <p:cNvSpPr/>
          <p:nvPr/>
        </p:nvSpPr>
        <p:spPr>
          <a:xfrm>
            <a:off x="2753668" y="428532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2" name="フリーフォーム 41">
            <a:extLst>
              <a:ext uri="{FF2B5EF4-FFF2-40B4-BE49-F238E27FC236}">
                <a16:creationId xmlns:a16="http://schemas.microsoft.com/office/drawing/2014/main" id="{368033E7-82AB-5484-75A7-802976172E77}"/>
              </a:ext>
            </a:extLst>
          </p:cNvPr>
          <p:cNvSpPr/>
          <p:nvPr/>
        </p:nvSpPr>
        <p:spPr>
          <a:xfrm>
            <a:off x="3338733" y="428532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3</a:t>
            </a:fld>
            <a:endParaRPr lang="ja-JP" altLang="en-US" dirty="0"/>
          </a:p>
        </p:txBody>
      </p:sp>
      <p:sp>
        <p:nvSpPr>
          <p:cNvPr id="5" name="正方形/長方形 4">
            <a:extLst>
              <a:ext uri="{FF2B5EF4-FFF2-40B4-BE49-F238E27FC236}">
                <a16:creationId xmlns:a16="http://schemas.microsoft.com/office/drawing/2014/main" id="{4189CD93-3E73-4E5C-A0F0-523B4D5087FA}"/>
              </a:ext>
            </a:extLst>
          </p:cNvPr>
          <p:cNvSpPr/>
          <p:nvPr/>
        </p:nvSpPr>
        <p:spPr>
          <a:xfrm>
            <a:off x="1984509" y="5013185"/>
            <a:ext cx="2160240" cy="648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kumimoji="1" lang="ja-JP" altLang="en-US" dirty="0">
                <a:solidFill>
                  <a:schemeClr val="tx1"/>
                </a:solidFill>
                <a:latin typeface="Meiryo UI" panose="020B0604030504040204" pitchFamily="34" charset="-128"/>
                <a:ea typeface="Meiryo UI" panose="020B0604030504040204" pitchFamily="34" charset="-128"/>
              </a:rPr>
              <a:t>１</a:t>
            </a:r>
            <a:endParaRPr kumimoji="1" lang="en-US" altLang="ja-JP" dirty="0">
              <a:solidFill>
                <a:schemeClr val="tx1"/>
              </a:solidFill>
              <a:latin typeface="Meiryo UI" panose="020B0604030504040204" pitchFamily="34" charset="-128"/>
              <a:ea typeface="Meiryo UI" panose="020B0604030504040204" pitchFamily="34" charset="-128"/>
            </a:endParaRP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1)</a:t>
            </a:r>
            <a:endParaRPr kumimoji="1" lang="ja-JP" altLang="en-US" dirty="0">
              <a:solidFill>
                <a:schemeClr val="tx1"/>
              </a:solidFill>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5D089DDD-A0E6-4E97-B2A3-37210F30C4CB}"/>
              </a:ext>
            </a:extLst>
          </p:cNvPr>
          <p:cNvSpPr/>
          <p:nvPr/>
        </p:nvSpPr>
        <p:spPr>
          <a:xfrm>
            <a:off x="4983200" y="5013185"/>
            <a:ext cx="2160240" cy="64806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lang="en-US" altLang="ja-JP" dirty="0">
                <a:solidFill>
                  <a:schemeClr val="tx1"/>
                </a:solidFill>
                <a:latin typeface="Meiryo UI" panose="020B0604030504040204" pitchFamily="34" charset="-128"/>
                <a:ea typeface="Meiryo UI" panose="020B0604030504040204" pitchFamily="34" charset="-128"/>
              </a:rPr>
              <a:t> 2</a:t>
            </a: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2)</a:t>
            </a:r>
            <a:endParaRPr lang="en-US" altLang="ja-JP" dirty="0">
              <a:solidFill>
                <a:schemeClr val="tx1"/>
              </a:solidFill>
              <a:latin typeface="Meiryo UI" panose="020B0604030504040204" pitchFamily="34" charset="-128"/>
              <a:ea typeface="Meiryo UI" panose="020B0604030504040204" pitchFamily="34" charset="-128"/>
            </a:endParaRPr>
          </a:p>
        </p:txBody>
      </p:sp>
      <p:cxnSp>
        <p:nvCxnSpPr>
          <p:cNvPr id="11" name="直線コネクタ 10">
            <a:extLst>
              <a:ext uri="{FF2B5EF4-FFF2-40B4-BE49-F238E27FC236}">
                <a16:creationId xmlns:a16="http://schemas.microsoft.com/office/drawing/2014/main" id="{FFF38D03-E4D8-4597-8FA9-2EEEE5BF20F1}"/>
              </a:ext>
            </a:extLst>
          </p:cNvPr>
          <p:cNvCxnSpPr>
            <a:cxnSpLocks/>
            <a:endCxn id="5" idx="0"/>
          </p:cNvCxnSpPr>
          <p:nvPr/>
        </p:nvCxnSpPr>
        <p:spPr>
          <a:xfrm flipH="1">
            <a:off x="3064629" y="4847883"/>
            <a:ext cx="4074" cy="165302"/>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27DF3F90-BF1B-4288-B9DD-97EB785F9090}"/>
              </a:ext>
            </a:extLst>
          </p:cNvPr>
          <p:cNvCxnSpPr>
            <a:cxnSpLocks/>
            <a:endCxn id="6" idx="0"/>
          </p:cNvCxnSpPr>
          <p:nvPr/>
        </p:nvCxnSpPr>
        <p:spPr>
          <a:xfrm>
            <a:off x="6054838" y="4847884"/>
            <a:ext cx="8482" cy="165301"/>
          </a:xfrm>
          <a:prstGeom prst="line">
            <a:avLst/>
          </a:prstGeom>
        </p:spPr>
        <p:style>
          <a:lnRef idx="2">
            <a:schemeClr val="dk1"/>
          </a:lnRef>
          <a:fillRef idx="0">
            <a:schemeClr val="dk1"/>
          </a:fillRef>
          <a:effectRef idx="1">
            <a:schemeClr val="dk1"/>
          </a:effectRef>
          <a:fontRef idx="minor">
            <a:schemeClr val="tx1"/>
          </a:fontRef>
        </p:style>
      </p:cxnSp>
      <p:sp>
        <p:nvSpPr>
          <p:cNvPr id="18" name="正方形/長方形 17">
            <a:extLst>
              <a:ext uri="{FF2B5EF4-FFF2-40B4-BE49-F238E27FC236}">
                <a16:creationId xmlns:a16="http://schemas.microsoft.com/office/drawing/2014/main" id="{61CB167C-39AE-4346-A781-660EA725C954}"/>
              </a:ext>
            </a:extLst>
          </p:cNvPr>
          <p:cNvSpPr/>
          <p:nvPr/>
        </p:nvSpPr>
        <p:spPr>
          <a:xfrm>
            <a:off x="7961173" y="5013185"/>
            <a:ext cx="2160240" cy="64805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lang="en-US" altLang="ja-JP" dirty="0">
                <a:solidFill>
                  <a:schemeClr val="tx1"/>
                </a:solidFill>
                <a:latin typeface="Meiryo UI" panose="020B0604030504040204" pitchFamily="34" charset="-128"/>
                <a:ea typeface="Meiryo UI" panose="020B0604030504040204" pitchFamily="34" charset="-128"/>
              </a:rPr>
              <a:t> 2</a:t>
            </a: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3)</a:t>
            </a:r>
            <a:endParaRPr lang="en-US" altLang="ja-JP" dirty="0">
              <a:solidFill>
                <a:schemeClr val="tx1"/>
              </a:solidFill>
              <a:latin typeface="Meiryo UI" panose="020B0604030504040204" pitchFamily="34" charset="-128"/>
              <a:ea typeface="Meiryo UI" panose="020B0604030504040204" pitchFamily="34" charset="-128"/>
            </a:endParaRPr>
          </a:p>
        </p:txBody>
      </p:sp>
      <p:cxnSp>
        <p:nvCxnSpPr>
          <p:cNvPr id="19" name="直線コネクタ 18">
            <a:extLst>
              <a:ext uri="{FF2B5EF4-FFF2-40B4-BE49-F238E27FC236}">
                <a16:creationId xmlns:a16="http://schemas.microsoft.com/office/drawing/2014/main" id="{A83F1030-8946-4C12-9D94-0FB895E446A4}"/>
              </a:ext>
            </a:extLst>
          </p:cNvPr>
          <p:cNvCxnSpPr>
            <a:cxnSpLocks/>
            <a:endCxn id="18" idx="0"/>
          </p:cNvCxnSpPr>
          <p:nvPr/>
        </p:nvCxnSpPr>
        <p:spPr>
          <a:xfrm>
            <a:off x="9038333" y="4847884"/>
            <a:ext cx="2960" cy="165301"/>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51DA3345-373B-4C1D-8BA2-EC608AD9FC73}"/>
              </a:ext>
            </a:extLst>
          </p:cNvPr>
          <p:cNvCxnSpPr/>
          <p:nvPr/>
        </p:nvCxnSpPr>
        <p:spPr>
          <a:xfrm>
            <a:off x="1991544" y="3162260"/>
            <a:ext cx="7920880" cy="0"/>
          </a:xfrm>
          <a:prstGeom prst="line">
            <a:avLst/>
          </a:prstGeom>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25E88F61-F2D0-42F0-9C1B-E49769765361}"/>
              </a:ext>
            </a:extLst>
          </p:cNvPr>
          <p:cNvSpPr/>
          <p:nvPr/>
        </p:nvSpPr>
        <p:spPr>
          <a:xfrm>
            <a:off x="2926168" y="3073522"/>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4" name="直線コネクタ 23">
            <a:extLst>
              <a:ext uri="{FF2B5EF4-FFF2-40B4-BE49-F238E27FC236}">
                <a16:creationId xmlns:a16="http://schemas.microsoft.com/office/drawing/2014/main" id="{1D97D647-3DCE-410B-ADBA-D2E5F84D21AB}"/>
              </a:ext>
            </a:extLst>
          </p:cNvPr>
          <p:cNvCxnSpPr>
            <a:cxnSpLocks/>
            <a:stCxn id="22" idx="2"/>
            <a:endCxn id="34" idx="0"/>
          </p:cNvCxnSpPr>
          <p:nvPr/>
        </p:nvCxnSpPr>
        <p:spPr>
          <a:xfrm>
            <a:off x="3068704" y="3236420"/>
            <a:ext cx="5148" cy="327303"/>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27" name="正方形/長方形 26">
            <a:extLst>
              <a:ext uri="{FF2B5EF4-FFF2-40B4-BE49-F238E27FC236}">
                <a16:creationId xmlns:a16="http://schemas.microsoft.com/office/drawing/2014/main" id="{6F582FD3-E323-46C9-AA37-51BF79BF59A5}"/>
              </a:ext>
            </a:extLst>
          </p:cNvPr>
          <p:cNvSpPr/>
          <p:nvPr/>
        </p:nvSpPr>
        <p:spPr>
          <a:xfrm>
            <a:off x="5905277" y="3084439"/>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8" name="直線コネクタ 27">
            <a:extLst>
              <a:ext uri="{FF2B5EF4-FFF2-40B4-BE49-F238E27FC236}">
                <a16:creationId xmlns:a16="http://schemas.microsoft.com/office/drawing/2014/main" id="{DC800557-6DC2-427D-9F07-5DDB10C9D655}"/>
              </a:ext>
            </a:extLst>
          </p:cNvPr>
          <p:cNvCxnSpPr>
            <a:cxnSpLocks/>
            <a:stCxn id="27" idx="2"/>
            <a:endCxn id="38" idx="0"/>
          </p:cNvCxnSpPr>
          <p:nvPr/>
        </p:nvCxnSpPr>
        <p:spPr>
          <a:xfrm flipH="1">
            <a:off x="6047812" y="3247337"/>
            <a:ext cx="1" cy="362891"/>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0" name="正方形/長方形 29">
            <a:extLst>
              <a:ext uri="{FF2B5EF4-FFF2-40B4-BE49-F238E27FC236}">
                <a16:creationId xmlns:a16="http://schemas.microsoft.com/office/drawing/2014/main" id="{7B0843D0-AD99-4857-A5E7-53E82A9344DE}"/>
              </a:ext>
            </a:extLst>
          </p:cNvPr>
          <p:cNvSpPr/>
          <p:nvPr/>
        </p:nvSpPr>
        <p:spPr>
          <a:xfrm>
            <a:off x="8891767" y="3111452"/>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1" name="直線コネクタ 30">
            <a:extLst>
              <a:ext uri="{FF2B5EF4-FFF2-40B4-BE49-F238E27FC236}">
                <a16:creationId xmlns:a16="http://schemas.microsoft.com/office/drawing/2014/main" id="{6E166744-5227-4F62-B179-F226738E11EE}"/>
              </a:ext>
            </a:extLst>
          </p:cNvPr>
          <p:cNvCxnSpPr>
            <a:cxnSpLocks/>
            <a:stCxn id="30" idx="2"/>
            <a:endCxn id="41" idx="0"/>
          </p:cNvCxnSpPr>
          <p:nvPr/>
        </p:nvCxnSpPr>
        <p:spPr>
          <a:xfrm>
            <a:off x="9034303" y="3274350"/>
            <a:ext cx="6990" cy="293816"/>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4" name="テキスト ボックス 33">
            <a:extLst>
              <a:ext uri="{FF2B5EF4-FFF2-40B4-BE49-F238E27FC236}">
                <a16:creationId xmlns:a16="http://schemas.microsoft.com/office/drawing/2014/main" id="{1F530307-1E80-41AE-B0AF-5596C8FCD2DD}"/>
              </a:ext>
            </a:extLst>
          </p:cNvPr>
          <p:cNvSpPr txBox="1"/>
          <p:nvPr/>
        </p:nvSpPr>
        <p:spPr>
          <a:xfrm>
            <a:off x="1995919" y="3563723"/>
            <a:ext cx="2155865"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Assert Time </a:t>
            </a:r>
            <a:r>
              <a:rPr lang="en-US" altLang="ja-JP" sz="1200" i="1" dirty="0">
                <a:latin typeface="Times New Roman" panose="02020603050405020304" pitchFamily="18" charset="0"/>
                <a:ea typeface="Meiryo UI" panose="020B0604030504040204" pitchFamily="34" charset="-128"/>
                <a:cs typeface="Times New Roman" panose="02020603050405020304" pitchFamily="18" charset="0"/>
              </a:rPr>
              <a:t>T</a:t>
            </a:r>
            <a:r>
              <a:rPr lang="en-US" altLang="ja-JP" sz="1200" i="1" baseline="-25000" dirty="0">
                <a:latin typeface="Times New Roman" panose="02020603050405020304" pitchFamily="18" charset="0"/>
                <a:ea typeface="Meiryo UI" panose="020B0604030504040204" pitchFamily="34" charset="-128"/>
                <a:cs typeface="Times New Roman" panose="02020603050405020304" pitchFamily="18" charset="0"/>
              </a:rPr>
              <a:t>1</a:t>
            </a:r>
            <a:endParaRPr lang="ja-JP" altLang="en-US" sz="1200" i="1" baseline="-25000" dirty="0">
              <a:latin typeface="Times New Roman" panose="02020603050405020304" pitchFamily="18" charset="0"/>
              <a:ea typeface="Meiryo UI" panose="020B0604030504040204" pitchFamily="34" charset="-128"/>
              <a:cs typeface="Times New Roman" panose="02020603050405020304" pitchFamily="18" charset="0"/>
            </a:endParaRPr>
          </a:p>
        </p:txBody>
      </p:sp>
      <p:sp>
        <p:nvSpPr>
          <p:cNvPr id="44" name="フリーフォーム 43">
            <a:extLst>
              <a:ext uri="{FF2B5EF4-FFF2-40B4-BE49-F238E27FC236}">
                <a16:creationId xmlns:a16="http://schemas.microsoft.com/office/drawing/2014/main" id="{25C2294F-B4CE-CBC9-81F4-BFB4771CC224}"/>
              </a:ext>
            </a:extLst>
          </p:cNvPr>
          <p:cNvSpPr/>
          <p:nvPr/>
        </p:nvSpPr>
        <p:spPr>
          <a:xfrm>
            <a:off x="5626324" y="3918104"/>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45" name="フリーフォーム 44">
            <a:extLst>
              <a:ext uri="{FF2B5EF4-FFF2-40B4-BE49-F238E27FC236}">
                <a16:creationId xmlns:a16="http://schemas.microsoft.com/office/drawing/2014/main" id="{CF5CE3D7-B239-F694-F6FB-2E9A13351BD1}"/>
              </a:ext>
            </a:extLst>
          </p:cNvPr>
          <p:cNvSpPr/>
          <p:nvPr/>
        </p:nvSpPr>
        <p:spPr>
          <a:xfrm>
            <a:off x="6031369" y="4120627"/>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47" name="フリーフォーム 46">
            <a:extLst>
              <a:ext uri="{FF2B5EF4-FFF2-40B4-BE49-F238E27FC236}">
                <a16:creationId xmlns:a16="http://schemas.microsoft.com/office/drawing/2014/main" id="{E447310F-A647-A660-910D-D0DD53F5DC6E}"/>
              </a:ext>
            </a:extLst>
          </p:cNvPr>
          <p:cNvSpPr/>
          <p:nvPr/>
        </p:nvSpPr>
        <p:spPr>
          <a:xfrm>
            <a:off x="6031369" y="4030617"/>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8" name="フリーフォーム 47">
            <a:extLst>
              <a:ext uri="{FF2B5EF4-FFF2-40B4-BE49-F238E27FC236}">
                <a16:creationId xmlns:a16="http://schemas.microsoft.com/office/drawing/2014/main" id="{B12058B8-9064-2510-CC85-CC85EF94AA20}"/>
              </a:ext>
            </a:extLst>
          </p:cNvPr>
          <p:cNvSpPr/>
          <p:nvPr/>
        </p:nvSpPr>
        <p:spPr>
          <a:xfrm>
            <a:off x="6031369" y="4615682"/>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9" name="フリーフォーム 48">
            <a:extLst>
              <a:ext uri="{FF2B5EF4-FFF2-40B4-BE49-F238E27FC236}">
                <a16:creationId xmlns:a16="http://schemas.microsoft.com/office/drawing/2014/main" id="{10743947-8C74-F882-B4F1-185AF11A5B3B}"/>
              </a:ext>
            </a:extLst>
          </p:cNvPr>
          <p:cNvSpPr/>
          <p:nvPr/>
        </p:nvSpPr>
        <p:spPr>
          <a:xfrm>
            <a:off x="5738837" y="4323149"/>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1" name="フリーフォーム 50">
            <a:extLst>
              <a:ext uri="{FF2B5EF4-FFF2-40B4-BE49-F238E27FC236}">
                <a16:creationId xmlns:a16="http://schemas.microsoft.com/office/drawing/2014/main" id="{77EFFD9A-5D22-DF87-63A4-7715A8B39F9F}"/>
              </a:ext>
            </a:extLst>
          </p:cNvPr>
          <p:cNvSpPr/>
          <p:nvPr/>
        </p:nvSpPr>
        <p:spPr>
          <a:xfrm>
            <a:off x="6323902" y="4323149"/>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8" name="テキスト ボックス 37">
            <a:extLst>
              <a:ext uri="{FF2B5EF4-FFF2-40B4-BE49-F238E27FC236}">
                <a16:creationId xmlns:a16="http://schemas.microsoft.com/office/drawing/2014/main" id="{1C9590F2-5673-477D-8C16-7715079527D2}"/>
              </a:ext>
            </a:extLst>
          </p:cNvPr>
          <p:cNvSpPr txBox="1"/>
          <p:nvPr/>
        </p:nvSpPr>
        <p:spPr>
          <a:xfrm>
            <a:off x="5109858" y="3610228"/>
            <a:ext cx="1875907"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Asset Time </a:t>
            </a:r>
            <a:r>
              <a:rPr lang="en-US" altLang="ja-JP" sz="1200" i="1" dirty="0">
                <a:latin typeface="Times New Roman" panose="02020603050405020304" pitchFamily="18" charset="0"/>
                <a:ea typeface="Meiryo UI" panose="020B0604030504040204" pitchFamily="34" charset="-128"/>
                <a:cs typeface="Times New Roman" panose="02020603050405020304" pitchFamily="18" charset="0"/>
              </a:rPr>
              <a:t>T</a:t>
            </a:r>
            <a:r>
              <a:rPr lang="en-US" altLang="ja-JP" sz="1200" i="1" baseline="-25000" dirty="0">
                <a:latin typeface="Times New Roman" panose="02020603050405020304" pitchFamily="18" charset="0"/>
                <a:ea typeface="Meiryo UI" panose="020B0604030504040204" pitchFamily="34" charset="-128"/>
                <a:cs typeface="Times New Roman" panose="02020603050405020304" pitchFamily="18" charset="0"/>
              </a:rPr>
              <a:t>2</a:t>
            </a:r>
            <a:endParaRPr lang="ja-JP" altLang="en-US" sz="1200" i="1" baseline="-25000" dirty="0">
              <a:latin typeface="Times New Roman" panose="02020603050405020304" pitchFamily="18" charset="0"/>
              <a:ea typeface="Meiryo UI" panose="020B0604030504040204" pitchFamily="34" charset="-128"/>
              <a:cs typeface="Times New Roman" panose="02020603050405020304" pitchFamily="18" charset="0"/>
            </a:endParaRPr>
          </a:p>
        </p:txBody>
      </p:sp>
      <p:sp>
        <p:nvSpPr>
          <p:cNvPr id="53" name="フリーフォーム 52">
            <a:extLst>
              <a:ext uri="{FF2B5EF4-FFF2-40B4-BE49-F238E27FC236}">
                <a16:creationId xmlns:a16="http://schemas.microsoft.com/office/drawing/2014/main" id="{5D3DE5AE-E8AD-B5AD-AEB2-F32D46B73061}"/>
              </a:ext>
            </a:extLst>
          </p:cNvPr>
          <p:cNvSpPr/>
          <p:nvPr/>
        </p:nvSpPr>
        <p:spPr>
          <a:xfrm>
            <a:off x="8605078" y="3878924"/>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54" name="フリーフォーム 53">
            <a:extLst>
              <a:ext uri="{FF2B5EF4-FFF2-40B4-BE49-F238E27FC236}">
                <a16:creationId xmlns:a16="http://schemas.microsoft.com/office/drawing/2014/main" id="{1F25D1FE-78E6-B09F-6A29-4A44464927E4}"/>
              </a:ext>
            </a:extLst>
          </p:cNvPr>
          <p:cNvSpPr/>
          <p:nvPr/>
        </p:nvSpPr>
        <p:spPr>
          <a:xfrm>
            <a:off x="9010123" y="4081447"/>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55" name="フリーフォーム 54">
            <a:extLst>
              <a:ext uri="{FF2B5EF4-FFF2-40B4-BE49-F238E27FC236}">
                <a16:creationId xmlns:a16="http://schemas.microsoft.com/office/drawing/2014/main" id="{5579FC00-6FF3-3011-DCF4-261054EEB1C4}"/>
              </a:ext>
            </a:extLst>
          </p:cNvPr>
          <p:cNvSpPr/>
          <p:nvPr/>
        </p:nvSpPr>
        <p:spPr>
          <a:xfrm>
            <a:off x="9010123" y="3991437"/>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6" name="フリーフォーム 55">
            <a:extLst>
              <a:ext uri="{FF2B5EF4-FFF2-40B4-BE49-F238E27FC236}">
                <a16:creationId xmlns:a16="http://schemas.microsoft.com/office/drawing/2014/main" id="{8EDB4D77-D0FD-C87E-D7C1-ED0BF203D616}"/>
              </a:ext>
            </a:extLst>
          </p:cNvPr>
          <p:cNvSpPr/>
          <p:nvPr/>
        </p:nvSpPr>
        <p:spPr>
          <a:xfrm>
            <a:off x="9010123" y="4576502"/>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7" name="フリーフォーム 56">
            <a:extLst>
              <a:ext uri="{FF2B5EF4-FFF2-40B4-BE49-F238E27FC236}">
                <a16:creationId xmlns:a16="http://schemas.microsoft.com/office/drawing/2014/main" id="{34D24C01-3C31-017A-EF2B-15809CC43E1B}"/>
              </a:ext>
            </a:extLst>
          </p:cNvPr>
          <p:cNvSpPr/>
          <p:nvPr/>
        </p:nvSpPr>
        <p:spPr>
          <a:xfrm>
            <a:off x="8717591" y="4283969"/>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8" name="フリーフォーム 57">
            <a:extLst>
              <a:ext uri="{FF2B5EF4-FFF2-40B4-BE49-F238E27FC236}">
                <a16:creationId xmlns:a16="http://schemas.microsoft.com/office/drawing/2014/main" id="{278920EE-63A0-CC61-9EA7-707D40535901}"/>
              </a:ext>
            </a:extLst>
          </p:cNvPr>
          <p:cNvSpPr/>
          <p:nvPr/>
        </p:nvSpPr>
        <p:spPr>
          <a:xfrm>
            <a:off x="9302656" y="4283969"/>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1" name="テキスト ボックス 40">
            <a:extLst>
              <a:ext uri="{FF2B5EF4-FFF2-40B4-BE49-F238E27FC236}">
                <a16:creationId xmlns:a16="http://schemas.microsoft.com/office/drawing/2014/main" id="{0AC3801A-930A-47D0-B808-6AEC850BA596}"/>
              </a:ext>
            </a:extLst>
          </p:cNvPr>
          <p:cNvSpPr txBox="1"/>
          <p:nvPr/>
        </p:nvSpPr>
        <p:spPr>
          <a:xfrm>
            <a:off x="8224287" y="3568166"/>
            <a:ext cx="1634011"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Asset Time </a:t>
            </a:r>
            <a:r>
              <a:rPr lang="en-US" altLang="ja-JP" sz="1200" i="1" dirty="0">
                <a:latin typeface="Times New Roman" panose="02020603050405020304" pitchFamily="18" charset="0"/>
                <a:ea typeface="Meiryo UI" panose="020B0604030504040204" pitchFamily="34" charset="-128"/>
                <a:cs typeface="Times New Roman" panose="02020603050405020304" pitchFamily="18" charset="0"/>
              </a:rPr>
              <a:t>T</a:t>
            </a:r>
            <a:r>
              <a:rPr lang="en-US" altLang="ja-JP" sz="1200" i="1" baseline="-25000" dirty="0">
                <a:latin typeface="Times New Roman" panose="02020603050405020304" pitchFamily="18" charset="0"/>
                <a:ea typeface="Meiryo UI" panose="020B0604030504040204" pitchFamily="34" charset="-128"/>
                <a:cs typeface="Times New Roman" panose="02020603050405020304" pitchFamily="18" charset="0"/>
              </a:rPr>
              <a:t>3</a:t>
            </a:r>
            <a:endParaRPr lang="ja-JP" altLang="en-US" sz="1200" i="1" baseline="-25000" dirty="0">
              <a:latin typeface="Times New Roman" panose="02020603050405020304" pitchFamily="18" charset="0"/>
              <a:ea typeface="Meiryo UI" panose="020B0604030504040204" pitchFamily="34" charset="-128"/>
              <a:cs typeface="Times New Roman" panose="02020603050405020304" pitchFamily="18" charset="0"/>
            </a:endParaRPr>
          </a:p>
        </p:txBody>
      </p:sp>
      <p:sp>
        <p:nvSpPr>
          <p:cNvPr id="46" name="右中かっこ 45">
            <a:extLst>
              <a:ext uri="{FF2B5EF4-FFF2-40B4-BE49-F238E27FC236}">
                <a16:creationId xmlns:a16="http://schemas.microsoft.com/office/drawing/2014/main" id="{ADB36239-BD37-4D8E-AFCC-62BA470CFE3F}"/>
              </a:ext>
            </a:extLst>
          </p:cNvPr>
          <p:cNvSpPr/>
          <p:nvPr/>
        </p:nvSpPr>
        <p:spPr>
          <a:xfrm rot="16200000">
            <a:off x="5891941" y="-381751"/>
            <a:ext cx="321998" cy="65386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sp>
        <p:nvSpPr>
          <p:cNvPr id="50" name="フローチャート: 代替処理 49">
            <a:extLst>
              <a:ext uri="{FF2B5EF4-FFF2-40B4-BE49-F238E27FC236}">
                <a16:creationId xmlns:a16="http://schemas.microsoft.com/office/drawing/2014/main" id="{66E0157A-5DAC-4B3D-B090-F1271D7857AE}"/>
              </a:ext>
            </a:extLst>
          </p:cNvPr>
          <p:cNvSpPr/>
          <p:nvPr/>
        </p:nvSpPr>
        <p:spPr>
          <a:xfrm>
            <a:off x="4367808" y="1719397"/>
            <a:ext cx="3240360" cy="971278"/>
          </a:xfrm>
          <a:prstGeom prst="flowChartAlternateProcess">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b="1" dirty="0">
                <a:solidFill>
                  <a:schemeClr val="tx1"/>
                </a:solidFill>
                <a:latin typeface="Meiryo UI" panose="020B0604030504040204" pitchFamily="34" charset="-128"/>
                <a:ea typeface="Meiryo UI" panose="020B0604030504040204" pitchFamily="34" charset="-128"/>
              </a:rPr>
              <a:t>Simulation Time</a:t>
            </a:r>
          </a:p>
          <a:p>
            <a:pPr algn="ctr"/>
            <a:r>
              <a:rPr kumimoji="1" lang="en-US" altLang="ja-JP" b="1" dirty="0">
                <a:solidFill>
                  <a:schemeClr val="tx1"/>
                </a:solidFill>
                <a:latin typeface="Meiryo UI" panose="020B0604030504040204" pitchFamily="34" charset="-128"/>
                <a:ea typeface="Meiryo UI" panose="020B0604030504040204" pitchFamily="34" charset="-128"/>
              </a:rPr>
              <a:t>Synchronization</a:t>
            </a:r>
          </a:p>
          <a:p>
            <a:pPr algn="ctr"/>
            <a:r>
              <a:rPr kumimoji="1"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(Hakoniwa</a:t>
            </a:r>
            <a:r>
              <a:rPr kumimoji="1" lang="en-US" altLang="ja-JP"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 </a:t>
            </a:r>
            <a:r>
              <a:rPr kumimoji="1"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Core)</a:t>
            </a:r>
            <a:endParaRPr kumimoji="1" lang="ja-JP" altLang="en-US" b="1" dirty="0">
              <a:solidFill>
                <a:schemeClr val="tx1"/>
              </a:solidFill>
              <a:latin typeface="Meiryo UI" panose="020B0604030504040204" pitchFamily="34" charset="-128"/>
              <a:ea typeface="Meiryo UI" panose="020B0604030504040204" pitchFamily="34" charset="-128"/>
            </a:endParaRPr>
          </a:p>
        </p:txBody>
      </p:sp>
      <p:sp>
        <p:nvSpPr>
          <p:cNvPr id="3" name="テキスト ボックス 2">
            <a:extLst>
              <a:ext uri="{FF2B5EF4-FFF2-40B4-BE49-F238E27FC236}">
                <a16:creationId xmlns:a16="http://schemas.microsoft.com/office/drawing/2014/main" id="{E15DA6CF-BD53-9460-93D5-9DE931F26D29}"/>
              </a:ext>
            </a:extLst>
          </p:cNvPr>
          <p:cNvSpPr txBox="1"/>
          <p:nvPr/>
        </p:nvSpPr>
        <p:spPr>
          <a:xfrm>
            <a:off x="119336" y="692696"/>
            <a:ext cx="2031325" cy="369332"/>
          </a:xfrm>
          <a:prstGeom prst="rect">
            <a:avLst/>
          </a:prstGeom>
          <a:solidFill>
            <a:schemeClr val="bg2"/>
          </a:solidFill>
        </p:spPr>
        <p:txBody>
          <a:bodyPr wrap="none" rtlCol="0">
            <a:spAutoFit/>
          </a:bodyPr>
          <a:lstStyle/>
          <a:p>
            <a:r>
              <a:rPr kumimoji="1" lang="ja-JP" altLang="en-US"/>
              <a:t>数学的証明文書用</a:t>
            </a:r>
          </a:p>
        </p:txBody>
      </p:sp>
      <p:pic>
        <p:nvPicPr>
          <p:cNvPr id="7" name="グラフィックス 6" descr="指揮者">
            <a:extLst>
              <a:ext uri="{FF2B5EF4-FFF2-40B4-BE49-F238E27FC236}">
                <a16:creationId xmlns:a16="http://schemas.microsoft.com/office/drawing/2014/main" id="{7248C219-46F6-574E-D5B9-83D71E8B61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0678" y="1298105"/>
            <a:ext cx="914400" cy="914400"/>
          </a:xfrm>
          <a:prstGeom prst="rect">
            <a:avLst/>
          </a:prstGeom>
        </p:spPr>
      </p:pic>
      <p:pic>
        <p:nvPicPr>
          <p:cNvPr id="8" name="グラフィックス 7" descr="バイオリン">
            <a:extLst>
              <a:ext uri="{FF2B5EF4-FFF2-40B4-BE49-F238E27FC236}">
                <a16:creationId xmlns:a16="http://schemas.microsoft.com/office/drawing/2014/main" id="{0EFEA0BC-22FB-7ED1-38D8-EA7B97EEFE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40109" y="4312304"/>
            <a:ext cx="557548" cy="557548"/>
          </a:xfrm>
          <a:prstGeom prst="rect">
            <a:avLst/>
          </a:prstGeom>
        </p:spPr>
      </p:pic>
      <p:pic>
        <p:nvPicPr>
          <p:cNvPr id="9" name="グラフィックス 8" descr="ドラム">
            <a:extLst>
              <a:ext uri="{FF2B5EF4-FFF2-40B4-BE49-F238E27FC236}">
                <a16:creationId xmlns:a16="http://schemas.microsoft.com/office/drawing/2014/main" id="{6C90556B-C1F2-8BCE-256C-79F574BC20E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93371" y="4381913"/>
            <a:ext cx="557548" cy="557548"/>
          </a:xfrm>
          <a:prstGeom prst="rect">
            <a:avLst/>
          </a:prstGeom>
        </p:spPr>
      </p:pic>
      <p:pic>
        <p:nvPicPr>
          <p:cNvPr id="10" name="グラフィックス 9" descr="サックス">
            <a:extLst>
              <a:ext uri="{FF2B5EF4-FFF2-40B4-BE49-F238E27FC236}">
                <a16:creationId xmlns:a16="http://schemas.microsoft.com/office/drawing/2014/main" id="{0389894E-96D2-D008-8B38-021CCF0C03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535002" y="4372987"/>
            <a:ext cx="557548" cy="557548"/>
          </a:xfrm>
          <a:prstGeom prst="rect">
            <a:avLst/>
          </a:prstGeom>
        </p:spPr>
      </p:pic>
      <p:sp>
        <p:nvSpPr>
          <p:cNvPr id="13" name="テキスト ボックス 12">
            <a:extLst>
              <a:ext uri="{FF2B5EF4-FFF2-40B4-BE49-F238E27FC236}">
                <a16:creationId xmlns:a16="http://schemas.microsoft.com/office/drawing/2014/main" id="{3B86178E-1DE8-1422-EBD0-0161D42030CA}"/>
              </a:ext>
            </a:extLst>
          </p:cNvPr>
          <p:cNvSpPr txBox="1"/>
          <p:nvPr/>
        </p:nvSpPr>
        <p:spPr>
          <a:xfrm>
            <a:off x="8293464" y="2495938"/>
            <a:ext cx="1634011"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Core Time </a:t>
            </a:r>
            <a:r>
              <a:rPr lang="en-US" altLang="ja-JP" sz="1200" i="1" dirty="0">
                <a:latin typeface="Times New Roman" panose="02020603050405020304" pitchFamily="18" charset="0"/>
                <a:ea typeface="Meiryo UI" panose="020B0604030504040204" pitchFamily="34" charset="-128"/>
                <a:cs typeface="Times New Roman" panose="02020603050405020304" pitchFamily="18" charset="0"/>
              </a:rPr>
              <a:t>T</a:t>
            </a:r>
            <a:r>
              <a:rPr lang="en-US" altLang="ja-JP" sz="1200" i="1" baseline="-25000" dirty="0">
                <a:latin typeface="Times New Roman" panose="02020603050405020304" pitchFamily="18" charset="0"/>
                <a:ea typeface="Meiryo UI" panose="020B0604030504040204" pitchFamily="34" charset="-128"/>
                <a:cs typeface="Times New Roman" panose="02020603050405020304" pitchFamily="18" charset="0"/>
              </a:rPr>
              <a:t>c</a:t>
            </a:r>
            <a:endParaRPr lang="ja-JP" altLang="en-US" sz="1200" i="1" baseline="-25000" dirty="0">
              <a:latin typeface="Times New Roman" panose="02020603050405020304" pitchFamily="18" charset="0"/>
              <a:ea typeface="Meiryo UI" panose="020B0604030504040204" pitchFamily="34" charset="-128"/>
              <a:cs typeface="Times New Roman" panose="02020603050405020304" pitchFamily="18" charset="0"/>
            </a:endParaRPr>
          </a:p>
        </p:txBody>
      </p:sp>
      <p:pic>
        <p:nvPicPr>
          <p:cNvPr id="14" name="コンテンツ プレースホルダー 7" descr="時計">
            <a:extLst>
              <a:ext uri="{FF2B5EF4-FFF2-40B4-BE49-F238E27FC236}">
                <a16:creationId xmlns:a16="http://schemas.microsoft.com/office/drawing/2014/main" id="{A722B95C-D116-4683-6303-CDB69198090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bwMode="auto">
          <a:xfrm>
            <a:off x="7775270" y="2072652"/>
            <a:ext cx="745215" cy="745215"/>
          </a:xfrm>
          <a:prstGeom prst="rect">
            <a:avLst/>
          </a:prstGeom>
          <a:noFill/>
          <a:ln w="9525">
            <a:noFill/>
            <a:miter lim="800000"/>
            <a:headEnd/>
            <a:tailEnd/>
          </a:ln>
        </p:spPr>
      </p:pic>
    </p:spTree>
    <p:extLst>
      <p:ext uri="{BB962C8B-B14F-4D97-AF65-F5344CB8AC3E}">
        <p14:creationId xmlns:p14="http://schemas.microsoft.com/office/powerpoint/2010/main" val="40049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8373616" cy="720080"/>
          </a:xfrm>
        </p:spPr>
        <p:txBody>
          <a:bodyPr>
            <a:normAutofit/>
          </a:bodyPr>
          <a:lstStyle/>
          <a:p>
            <a:r>
              <a:rPr lang="ja-JP" altLang="en-US" sz="4000"/>
              <a:t>既存の時間</a:t>
            </a:r>
            <a:r>
              <a:rPr lang="ja-JP" altLang="en-US" sz="4000" dirty="0"/>
              <a:t>同期方式</a:t>
            </a:r>
            <a:endParaRPr kumimoji="1" lang="ja-JP" altLang="en-US" sz="4000" dirty="0"/>
          </a:p>
        </p:txBody>
      </p:sp>
      <p:sp>
        <p:nvSpPr>
          <p:cNvPr id="3" name="コンテンツ プレースホルダー 2">
            <a:extLst>
              <a:ext uri="{FF2B5EF4-FFF2-40B4-BE49-F238E27FC236}">
                <a16:creationId xmlns:a16="http://schemas.microsoft.com/office/drawing/2014/main" id="{E69C2361-55D2-46E8-89D6-859F5B295044}"/>
              </a:ext>
            </a:extLst>
          </p:cNvPr>
          <p:cNvSpPr>
            <a:spLocks noGrp="1"/>
          </p:cNvSpPr>
          <p:nvPr>
            <p:ph idx="1"/>
          </p:nvPr>
        </p:nvSpPr>
        <p:spPr>
          <a:xfrm>
            <a:off x="335360" y="774511"/>
            <a:ext cx="10729192" cy="1211232"/>
          </a:xfrm>
        </p:spPr>
        <p:txBody>
          <a:bodyPr/>
          <a:lstStyle/>
          <a:p>
            <a:r>
              <a:rPr lang="en-US" altLang="ja-JP" sz="2400" dirty="0">
                <a:latin typeface="Meiryo UI" panose="020B0604030504040204" pitchFamily="34" charset="-128"/>
                <a:ea typeface="Meiryo UI" panose="020B0604030504040204" pitchFamily="34" charset="-128"/>
              </a:rPr>
              <a:t>FMI</a:t>
            </a:r>
            <a:r>
              <a:rPr lang="ja-JP" altLang="en-US" sz="2400" dirty="0">
                <a:latin typeface="Meiryo UI" panose="020B0604030504040204" pitchFamily="34" charset="-128"/>
                <a:ea typeface="Meiryo UI" panose="020B0604030504040204" pitchFamily="34" charset="-128"/>
              </a:rPr>
              <a:t>（</a:t>
            </a:r>
            <a:r>
              <a:rPr lang="en-US" altLang="ja-JP" sz="2400" dirty="0">
                <a:latin typeface="Meiryo UI" panose="020B0604030504040204" pitchFamily="34" charset="-128"/>
                <a:ea typeface="Meiryo UI" panose="020B0604030504040204" pitchFamily="34" charset="-128"/>
              </a:rPr>
              <a:t>Functional Mock-up Interface)</a:t>
            </a:r>
          </a:p>
          <a:p>
            <a:pPr lvl="1"/>
            <a:r>
              <a:rPr lang="ja-JP" altLang="en-US" sz="2000" dirty="0">
                <a:latin typeface="Meiryo UI" panose="020B0604030504040204" pitchFamily="34" charset="-128"/>
                <a:ea typeface="Meiryo UI" panose="020B0604030504040204" pitchFamily="34" charset="-128"/>
              </a:rPr>
              <a:t>欧州の公的プロジェクトが規格化</a:t>
            </a:r>
            <a:endParaRPr lang="en-US" altLang="ja-JP" sz="2000" dirty="0">
              <a:latin typeface="Meiryo UI" panose="020B0604030504040204" pitchFamily="34" charset="-128"/>
              <a:ea typeface="Meiryo UI" panose="020B0604030504040204" pitchFamily="34" charset="-128"/>
            </a:endParaRPr>
          </a:p>
          <a:p>
            <a:pPr lvl="1"/>
            <a:r>
              <a:rPr lang="ja-JP" altLang="en-US" sz="2000" dirty="0">
                <a:latin typeface="Meiryo UI" panose="020B0604030504040204" pitchFamily="34" charset="-128"/>
                <a:ea typeface="Meiryo UI" panose="020B0604030504040204" pitchFamily="34" charset="-128"/>
              </a:rPr>
              <a:t>シミュレーションツールに依存しないモデル接続のための共通インターフェース</a:t>
            </a:r>
            <a:endParaRPr lang="en-US" altLang="ja-JP" sz="2000" dirty="0">
              <a:latin typeface="Meiryo UI" panose="020B0604030504040204" pitchFamily="34" charset="-128"/>
              <a:ea typeface="Meiryo UI" panose="020B0604030504040204" pitchFamily="34" charset="-128"/>
            </a:endParaRPr>
          </a:p>
        </p:txBody>
      </p:sp>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4</a:t>
            </a:fld>
            <a:endParaRPr lang="ja-JP" altLang="en-US" dirty="0"/>
          </a:p>
        </p:txBody>
      </p:sp>
      <p:sp>
        <p:nvSpPr>
          <p:cNvPr id="10" name="正方形/長方形 9">
            <a:extLst>
              <a:ext uri="{FF2B5EF4-FFF2-40B4-BE49-F238E27FC236}">
                <a16:creationId xmlns:a16="http://schemas.microsoft.com/office/drawing/2014/main" id="{1950066E-7BFF-40C1-8EEF-1E243D03BF2E}"/>
              </a:ext>
            </a:extLst>
          </p:cNvPr>
          <p:cNvSpPr/>
          <p:nvPr/>
        </p:nvSpPr>
        <p:spPr>
          <a:xfrm>
            <a:off x="1221899" y="2242756"/>
            <a:ext cx="4449590" cy="395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latin typeface="Meiryo UI" panose="020B0604030504040204" pitchFamily="34" charset="-128"/>
                <a:ea typeface="Meiryo UI" panose="020B0604030504040204" pitchFamily="34" charset="-128"/>
              </a:rPr>
              <a:t>FMI</a:t>
            </a:r>
            <a:endParaRPr kumimoji="1" lang="ja-JP" altLang="en-US" dirty="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1FCC1C9D-266C-4344-BE31-D3BA5CC4F0AC}"/>
              </a:ext>
            </a:extLst>
          </p:cNvPr>
          <p:cNvSpPr/>
          <p:nvPr/>
        </p:nvSpPr>
        <p:spPr>
          <a:xfrm>
            <a:off x="1221898" y="3310923"/>
            <a:ext cx="936104" cy="453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supplier1</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747C35BE-F8F4-4840-976F-0C57091F14AD}"/>
              </a:ext>
            </a:extLst>
          </p:cNvPr>
          <p:cNvSpPr/>
          <p:nvPr/>
        </p:nvSpPr>
        <p:spPr>
          <a:xfrm>
            <a:off x="2978641" y="3310923"/>
            <a:ext cx="936104" cy="45355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supplier2</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BBA00623-2B17-4261-A087-B069A3089F01}"/>
              </a:ext>
            </a:extLst>
          </p:cNvPr>
          <p:cNvSpPr/>
          <p:nvPr/>
        </p:nvSpPr>
        <p:spPr>
          <a:xfrm>
            <a:off x="4735384" y="3310923"/>
            <a:ext cx="936104" cy="4535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supplier3</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59494434-7A47-48D9-8D29-66351FD833B4}"/>
              </a:ext>
            </a:extLst>
          </p:cNvPr>
          <p:cNvSpPr/>
          <p:nvPr/>
        </p:nvSpPr>
        <p:spPr>
          <a:xfrm>
            <a:off x="1221898" y="3008150"/>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tool1</a:t>
            </a:r>
            <a:endParaRPr lang="ja-JP" altLang="en-US" sz="1200" dirty="0">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B6E78A66-9DDB-4E7F-A68F-0F98328DE39A}"/>
              </a:ext>
            </a:extLst>
          </p:cNvPr>
          <p:cNvSpPr/>
          <p:nvPr/>
        </p:nvSpPr>
        <p:spPr>
          <a:xfrm>
            <a:off x="2978641" y="3008149"/>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tool2</a:t>
            </a:r>
            <a:endParaRPr lang="ja-JP" altLang="en-US" sz="1200" dirty="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3A94F725-A9D4-4E4D-A394-9A9B502F538A}"/>
              </a:ext>
            </a:extLst>
          </p:cNvPr>
          <p:cNvSpPr/>
          <p:nvPr/>
        </p:nvSpPr>
        <p:spPr>
          <a:xfrm>
            <a:off x="4735384" y="3008149"/>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tool3</a:t>
            </a:r>
            <a:endParaRPr lang="ja-JP" altLang="en-US" sz="1200" dirty="0">
              <a:latin typeface="Meiryo UI" panose="020B0604030504040204" pitchFamily="34" charset="-128"/>
              <a:ea typeface="Meiryo UI" panose="020B0604030504040204" pitchFamily="34" charset="-128"/>
            </a:endParaRPr>
          </a:p>
        </p:txBody>
      </p:sp>
      <p:sp>
        <p:nvSpPr>
          <p:cNvPr id="19" name="矢印: 上下 18">
            <a:extLst>
              <a:ext uri="{FF2B5EF4-FFF2-40B4-BE49-F238E27FC236}">
                <a16:creationId xmlns:a16="http://schemas.microsoft.com/office/drawing/2014/main" id="{76D6C8A0-2BE4-44C1-8888-A0BF6CA7469C}"/>
              </a:ext>
            </a:extLst>
          </p:cNvPr>
          <p:cNvSpPr/>
          <p:nvPr/>
        </p:nvSpPr>
        <p:spPr>
          <a:xfrm>
            <a:off x="1423016" y="2560023"/>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0" name="矢印: 上下 19">
            <a:extLst>
              <a:ext uri="{FF2B5EF4-FFF2-40B4-BE49-F238E27FC236}">
                <a16:creationId xmlns:a16="http://schemas.microsoft.com/office/drawing/2014/main" id="{E275A281-EBD9-4BC3-AFEE-08713D615663}"/>
              </a:ext>
            </a:extLst>
          </p:cNvPr>
          <p:cNvSpPr/>
          <p:nvPr/>
        </p:nvSpPr>
        <p:spPr>
          <a:xfrm>
            <a:off x="3230669" y="2582363"/>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1" name="矢印: 上下 20">
            <a:extLst>
              <a:ext uri="{FF2B5EF4-FFF2-40B4-BE49-F238E27FC236}">
                <a16:creationId xmlns:a16="http://schemas.microsoft.com/office/drawing/2014/main" id="{6376FEB9-8B49-411A-8A41-CCDAA825765F}"/>
              </a:ext>
            </a:extLst>
          </p:cNvPr>
          <p:cNvSpPr/>
          <p:nvPr/>
        </p:nvSpPr>
        <p:spPr>
          <a:xfrm>
            <a:off x="5000036" y="2594349"/>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2" name="コンテンツ プレースホルダー 2">
            <a:extLst>
              <a:ext uri="{FF2B5EF4-FFF2-40B4-BE49-F238E27FC236}">
                <a16:creationId xmlns:a16="http://schemas.microsoft.com/office/drawing/2014/main" id="{D331E8EB-7432-4AF3-8CB4-C8B8C0858A2A}"/>
              </a:ext>
            </a:extLst>
          </p:cNvPr>
          <p:cNvSpPr txBox="1">
            <a:spLocks/>
          </p:cNvSpPr>
          <p:nvPr/>
        </p:nvSpPr>
        <p:spPr bwMode="auto">
          <a:xfrm>
            <a:off x="6027088" y="2106070"/>
            <a:ext cx="5400600" cy="2259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en-US" altLang="ja-JP" dirty="0">
                <a:latin typeface="Meiryo UI" panose="020B0604030504040204" pitchFamily="34" charset="-128"/>
                <a:ea typeface="Meiryo UI" panose="020B0604030504040204" pitchFamily="34" charset="-128"/>
              </a:rPr>
              <a:t>FMI</a:t>
            </a:r>
            <a:r>
              <a:rPr lang="ja-JP" altLang="en-US">
                <a:latin typeface="Meiryo UI" panose="020B0604030504040204" pitchFamily="34" charset="-128"/>
                <a:ea typeface="Meiryo UI" panose="020B0604030504040204" pitchFamily="34" charset="-128"/>
              </a:rPr>
              <a:t>のシミュレーション</a:t>
            </a:r>
            <a:r>
              <a:rPr lang="ja-JP" altLang="en-US" dirty="0">
                <a:latin typeface="Meiryo UI" panose="020B0604030504040204" pitchFamily="34" charset="-128"/>
                <a:ea typeface="Meiryo UI" panose="020B0604030504040204" pitchFamily="34" charset="-128"/>
              </a:rPr>
              <a:t>時間同期方式</a:t>
            </a:r>
            <a:endParaRPr lang="en-US" altLang="ja-JP" dirty="0">
              <a:latin typeface="Meiryo UI" panose="020B0604030504040204" pitchFamily="34" charset="-128"/>
              <a:ea typeface="Meiryo UI" panose="020B0604030504040204" pitchFamily="34" charset="-128"/>
            </a:endParaRPr>
          </a:p>
          <a:p>
            <a:pPr lvl="1"/>
            <a:r>
              <a:rPr lang="en-US" altLang="ja-JP" dirty="0">
                <a:latin typeface="Meiryo UI" panose="020B0604030504040204" pitchFamily="34" charset="-128"/>
                <a:ea typeface="Meiryo UI" panose="020B0604030504040204" pitchFamily="34" charset="-128"/>
              </a:rPr>
              <a:t>ME(Model Exchange)</a:t>
            </a:r>
          </a:p>
          <a:p>
            <a:pPr lvl="2"/>
            <a:r>
              <a:rPr lang="ja-JP" altLang="en-US" dirty="0">
                <a:latin typeface="Meiryo UI" panose="020B0604030504040204" pitchFamily="34" charset="-128"/>
                <a:ea typeface="Meiryo UI" panose="020B0604030504040204" pitchFamily="34" charset="-128"/>
              </a:rPr>
              <a:t>完全に時間同期が可能</a:t>
            </a:r>
            <a:endParaRPr lang="en-US" altLang="ja-JP" dirty="0">
              <a:latin typeface="Meiryo UI" panose="020B0604030504040204" pitchFamily="34" charset="-128"/>
              <a:ea typeface="Meiryo UI" panose="020B0604030504040204" pitchFamily="34" charset="-128"/>
            </a:endParaRPr>
          </a:p>
          <a:p>
            <a:pPr lvl="1"/>
            <a:r>
              <a:rPr lang="en-US" altLang="ja-JP" dirty="0">
                <a:latin typeface="Meiryo UI" panose="020B0604030504040204" pitchFamily="34" charset="-128"/>
                <a:ea typeface="Meiryo UI" panose="020B0604030504040204" pitchFamily="34" charset="-128"/>
              </a:rPr>
              <a:t>CS(Co-Simulation)</a:t>
            </a:r>
          </a:p>
          <a:p>
            <a:pPr lvl="2"/>
            <a:r>
              <a:rPr lang="ja-JP" altLang="en-US" dirty="0">
                <a:latin typeface="Meiryo UI" panose="020B0604030504040204" pitchFamily="34" charset="-128"/>
                <a:ea typeface="Meiryo UI" panose="020B0604030504040204" pitchFamily="34" charset="-128"/>
              </a:rPr>
              <a:t>シミュレータ間の遅延時間</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固定</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を許容</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適切な遅延時間をユーザが</a:t>
            </a:r>
            <a:r>
              <a:rPr lang="ja-JP" altLang="en-US">
                <a:latin typeface="Meiryo UI" panose="020B0604030504040204" pitchFamily="34" charset="-128"/>
                <a:ea typeface="Meiryo UI" panose="020B0604030504040204" pitchFamily="34" charset="-128"/>
              </a:rPr>
              <a:t>選択する</a:t>
            </a:r>
            <a:endParaRPr lang="en-US" altLang="ja-JP" dirty="0">
              <a:latin typeface="Meiryo UI" panose="020B0604030504040204" pitchFamily="34" charset="-128"/>
              <a:ea typeface="Meiryo UI" panose="020B0604030504040204" pitchFamily="34" charset="-128"/>
            </a:endParaRPr>
          </a:p>
        </p:txBody>
      </p:sp>
      <p:sp>
        <p:nvSpPr>
          <p:cNvPr id="5" name="コンテンツ プレースホルダー 2">
            <a:extLst>
              <a:ext uri="{FF2B5EF4-FFF2-40B4-BE49-F238E27FC236}">
                <a16:creationId xmlns:a16="http://schemas.microsoft.com/office/drawing/2014/main" id="{9DD61A8A-B598-FE93-2CBD-1F79D72F60A0}"/>
              </a:ext>
            </a:extLst>
          </p:cNvPr>
          <p:cNvSpPr txBox="1">
            <a:spLocks/>
          </p:cNvSpPr>
          <p:nvPr/>
        </p:nvSpPr>
        <p:spPr bwMode="auto">
          <a:xfrm>
            <a:off x="861279" y="4476381"/>
            <a:ext cx="9915241" cy="1511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lvl="1"/>
            <a:r>
              <a:rPr lang="ja-JP" altLang="en-US" sz="2800">
                <a:latin typeface="Meiryo UI" panose="020B0604030504040204" pitchFamily="34" charset="-128"/>
                <a:ea typeface="Meiryo UI" panose="020B0604030504040204" pitchFamily="34" charset="-128"/>
              </a:rPr>
              <a:t>考察</a:t>
            </a:r>
            <a:endParaRPr lang="en-US" altLang="ja-JP" sz="2800" dirty="0">
              <a:latin typeface="Meiryo UI" panose="020B0604030504040204" pitchFamily="34" charset="-128"/>
              <a:ea typeface="Meiryo UI" panose="020B0604030504040204" pitchFamily="34" charset="-128"/>
            </a:endParaRPr>
          </a:p>
          <a:p>
            <a:pPr lvl="2"/>
            <a:r>
              <a:rPr lang="ja-JP" altLang="en-US" sz="2400" dirty="0">
                <a:latin typeface="Meiryo UI" panose="020B0604030504040204" pitchFamily="34" charset="-128"/>
                <a:ea typeface="Meiryo UI" panose="020B0604030504040204" pitchFamily="34" charset="-128"/>
              </a:rPr>
              <a:t>いずれも中央制御方式であるため，精度調整は容易であるがシステム構成要素が増えると処理オーバーヘッドが高くなると考えられる</a:t>
            </a:r>
            <a:r>
              <a:rPr lang="en-US" altLang="ja-JP" sz="2400" dirty="0">
                <a:latin typeface="Meiryo UI" panose="020B0604030504040204" pitchFamily="34" charset="-128"/>
                <a:ea typeface="Meiryo UI" panose="020B0604030504040204" pitchFamily="34" charset="-128"/>
              </a:rPr>
              <a:t>.</a:t>
            </a:r>
          </a:p>
        </p:txBody>
      </p:sp>
    </p:spTree>
    <p:extLst>
      <p:ext uri="{BB962C8B-B14F-4D97-AF65-F5344CB8AC3E}">
        <p14:creationId xmlns:p14="http://schemas.microsoft.com/office/powerpoint/2010/main" val="2000740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DB086-0DA8-B04F-1F0F-D054194494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BC9EC27-ECAA-B247-76C9-C98F1DF12A98}"/>
              </a:ext>
            </a:extLst>
          </p:cNvPr>
          <p:cNvSpPr>
            <a:spLocks noGrp="1"/>
          </p:cNvSpPr>
          <p:nvPr>
            <p:ph type="title"/>
          </p:nvPr>
        </p:nvSpPr>
        <p:spPr>
          <a:xfrm>
            <a:off x="0" y="0"/>
            <a:ext cx="8373616" cy="720080"/>
          </a:xfrm>
        </p:spPr>
        <p:txBody>
          <a:bodyPr>
            <a:normAutofit/>
          </a:bodyPr>
          <a:lstStyle/>
          <a:p>
            <a:r>
              <a:rPr lang="ja-JP" altLang="en-US" sz="4000"/>
              <a:t>箱庭の時刻</a:t>
            </a:r>
            <a:r>
              <a:rPr lang="ja-JP" altLang="en-US" sz="4000" dirty="0"/>
              <a:t>同期方式</a:t>
            </a:r>
            <a:endParaRPr kumimoji="1" lang="ja-JP" altLang="en-US" sz="4000" dirty="0"/>
          </a:p>
        </p:txBody>
      </p:sp>
      <p:sp>
        <p:nvSpPr>
          <p:cNvPr id="4" name="スライド番号プレースホルダー 3">
            <a:extLst>
              <a:ext uri="{FF2B5EF4-FFF2-40B4-BE49-F238E27FC236}">
                <a16:creationId xmlns:a16="http://schemas.microsoft.com/office/drawing/2014/main" id="{2306BFD7-F704-AC1D-9B9D-1611450915A8}"/>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5</a:t>
            </a:fld>
            <a:endParaRPr lang="ja-JP" altLang="en-US" dirty="0"/>
          </a:p>
        </p:txBody>
      </p:sp>
      <p:sp>
        <p:nvSpPr>
          <p:cNvPr id="8" name="コンテンツ プレースホルダー 2">
            <a:extLst>
              <a:ext uri="{FF2B5EF4-FFF2-40B4-BE49-F238E27FC236}">
                <a16:creationId xmlns:a16="http://schemas.microsoft.com/office/drawing/2014/main" id="{7428932F-0349-DDFD-94C5-D3E06B1324C9}"/>
              </a:ext>
            </a:extLst>
          </p:cNvPr>
          <p:cNvSpPr>
            <a:spLocks noGrp="1"/>
          </p:cNvSpPr>
          <p:nvPr>
            <p:ph idx="1"/>
          </p:nvPr>
        </p:nvSpPr>
        <p:spPr>
          <a:xfrm>
            <a:off x="529526" y="720080"/>
            <a:ext cx="8637758" cy="5589240"/>
          </a:xfrm>
        </p:spPr>
        <p:txBody>
          <a:bodyPr/>
          <a:lstStyle/>
          <a:p>
            <a:r>
              <a:rPr lang="ja-JP" altLang="en-US" b="1" dirty="0">
                <a:latin typeface="Meiryo UI" panose="020B0604030504040204" pitchFamily="34" charset="-128"/>
                <a:ea typeface="Meiryo UI" panose="020B0604030504040204" pitchFamily="34" charset="-128"/>
              </a:rPr>
              <a:t>箱庭の時間同期方式</a:t>
            </a:r>
            <a:endParaRPr lang="en-US" altLang="ja-JP" b="1" dirty="0">
              <a:latin typeface="Meiryo UI" panose="020B0604030504040204" pitchFamily="34" charset="-128"/>
              <a:ea typeface="Meiryo UI" panose="020B0604030504040204" pitchFamily="34" charset="-128"/>
            </a:endParaRPr>
          </a:p>
          <a:p>
            <a:pPr lvl="1"/>
            <a:r>
              <a:rPr lang="ja-JP" altLang="en-US" dirty="0">
                <a:latin typeface="Meiryo UI" panose="020B0604030504040204" pitchFamily="34" charset="-128"/>
                <a:ea typeface="Meiryo UI" panose="020B0604030504040204" pitchFamily="34" charset="-128"/>
              </a:rPr>
              <a:t>中央制御方式ではなく，並列化が容易な分散制御方式でのシミュレーション時間</a:t>
            </a:r>
            <a:r>
              <a:rPr lang="ja-JP" altLang="en-US">
                <a:latin typeface="Meiryo UI" panose="020B0604030504040204" pitchFamily="34" charset="-128"/>
                <a:ea typeface="Meiryo UI" panose="020B0604030504040204" pitchFamily="34" charset="-128"/>
              </a:rPr>
              <a:t>同期方式</a:t>
            </a:r>
            <a:endParaRPr lang="en-US" altLang="ja-JP" dirty="0">
              <a:latin typeface="Meiryo UI" panose="020B0604030504040204" pitchFamily="34" charset="-128"/>
              <a:ea typeface="Meiryo UI" panose="020B0604030504040204" pitchFamily="34" charset="-128"/>
            </a:endParaRPr>
          </a:p>
          <a:p>
            <a:r>
              <a:rPr lang="ja-JP" altLang="en-US" b="1" dirty="0">
                <a:latin typeface="Meiryo UI" panose="020B0604030504040204" pitchFamily="34" charset="-128"/>
                <a:ea typeface="Meiryo UI" panose="020B0604030504040204" pitchFamily="34" charset="-128"/>
              </a:rPr>
              <a:t>仕組み</a:t>
            </a:r>
            <a:r>
              <a:rPr lang="en-US" altLang="ja-JP" b="1" dirty="0">
                <a:latin typeface="Meiryo UI" panose="020B0604030504040204" pitchFamily="34" charset="-128"/>
                <a:ea typeface="Meiryo UI" panose="020B0604030504040204" pitchFamily="34" charset="-128"/>
              </a:rPr>
              <a:t>(</a:t>
            </a:r>
            <a:r>
              <a:rPr lang="ja-JP" altLang="en-US" b="1" dirty="0">
                <a:latin typeface="Meiryo UI" panose="020B0604030504040204" pitchFamily="34" charset="-128"/>
                <a:ea typeface="Meiryo UI" panose="020B0604030504040204" pitchFamily="34" charset="-128"/>
              </a:rPr>
              <a:t>ハーモニー</a:t>
            </a:r>
            <a:r>
              <a:rPr lang="en-US" altLang="ja-JP" b="1" dirty="0">
                <a:latin typeface="Meiryo UI" panose="020B0604030504040204" pitchFamily="34" charset="-128"/>
                <a:ea typeface="Meiryo UI" panose="020B0604030504040204" pitchFamily="34" charset="-128"/>
              </a:rPr>
              <a:t>)</a:t>
            </a:r>
          </a:p>
          <a:p>
            <a:pPr lvl="1"/>
            <a:r>
              <a:rPr lang="ja-JP" altLang="en-US" dirty="0">
                <a:latin typeface="Meiryo UI" panose="020B0604030504040204" pitchFamily="34" charset="-128"/>
                <a:ea typeface="Meiryo UI" panose="020B0604030504040204" pitchFamily="34" charset="-128"/>
              </a:rPr>
              <a:t>各シミュレータは 箱庭時間</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マエストロ</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をみながら，</a:t>
            </a:r>
            <a:endParaRPr lang="en-US" altLang="ja-JP" dirty="0">
              <a:latin typeface="Meiryo UI" panose="020B0604030504040204" pitchFamily="34" charset="-128"/>
              <a:ea typeface="Meiryo UI" panose="020B0604030504040204" pitchFamily="34" charset="-128"/>
            </a:endParaRPr>
          </a:p>
          <a:p>
            <a:pPr marL="274637" lvl="1" indent="0">
              <a:buNone/>
            </a:pPr>
            <a:r>
              <a:rPr lang="ja-JP" altLang="en-US" dirty="0">
                <a:latin typeface="Meiryo UI" panose="020B0604030504040204" pitchFamily="34" charset="-128"/>
                <a:ea typeface="Meiryo UI" panose="020B0604030504040204" pitchFamily="34" charset="-128"/>
              </a:rPr>
              <a:t>　シミュレーション時間調整し時間同期する</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ハーモニー</a:t>
            </a:r>
            <a:r>
              <a:rPr lang="en-US" altLang="ja-JP" dirty="0">
                <a:latin typeface="Meiryo UI" panose="020B0604030504040204" pitchFamily="34" charset="-128"/>
                <a:ea typeface="Meiryo UI" panose="020B0604030504040204" pitchFamily="34" charset="-128"/>
              </a:rPr>
              <a:t>)</a:t>
            </a:r>
          </a:p>
          <a:p>
            <a:pPr lvl="2"/>
            <a:r>
              <a:rPr lang="ja-JP" altLang="en-US" dirty="0">
                <a:latin typeface="Meiryo UI" panose="020B0604030504040204" pitchFamily="34" charset="-128"/>
                <a:ea typeface="Meiryo UI" panose="020B0604030504040204" pitchFamily="34" charset="-128"/>
              </a:rPr>
              <a:t>箱庭時間より早い場合</a:t>
            </a:r>
            <a:endParaRPr lang="en-US" altLang="ja-JP" dirty="0">
              <a:latin typeface="Meiryo UI" panose="020B0604030504040204" pitchFamily="34" charset="-128"/>
              <a:ea typeface="Meiryo UI" panose="020B0604030504040204" pitchFamily="34" charset="-128"/>
            </a:endParaRPr>
          </a:p>
          <a:p>
            <a:pPr lvl="3"/>
            <a:r>
              <a:rPr lang="ja-JP" altLang="en-US" dirty="0">
                <a:latin typeface="Meiryo UI" panose="020B0604030504040204" pitchFamily="34" charset="-128"/>
                <a:ea typeface="Meiryo UI" panose="020B0604030504040204" pitchFamily="34" charset="-128"/>
              </a:rPr>
              <a:t>シミュレーション時間を遅くする</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箱庭時間より遅い場合</a:t>
            </a:r>
            <a:endParaRPr lang="en-US" altLang="ja-JP" dirty="0">
              <a:latin typeface="Meiryo UI" panose="020B0604030504040204" pitchFamily="34" charset="-128"/>
              <a:ea typeface="Meiryo UI" panose="020B0604030504040204" pitchFamily="34" charset="-128"/>
            </a:endParaRPr>
          </a:p>
          <a:p>
            <a:pPr lvl="3"/>
            <a:r>
              <a:rPr lang="ja-JP" altLang="en-US" dirty="0">
                <a:latin typeface="Meiryo UI" panose="020B0604030504040204" pitchFamily="34" charset="-128"/>
                <a:ea typeface="Meiryo UI" panose="020B0604030504040204" pitchFamily="34" charset="-128"/>
              </a:rPr>
              <a:t>シミュレーション時間を早くする</a:t>
            </a:r>
            <a:endParaRPr lang="en-US" altLang="ja-JP" dirty="0">
              <a:latin typeface="Meiryo UI" panose="020B0604030504040204" pitchFamily="34" charset="-128"/>
              <a:ea typeface="Meiryo UI" panose="020B0604030504040204" pitchFamily="34" charset="-128"/>
            </a:endParaRPr>
          </a:p>
          <a:p>
            <a:pPr lvl="1"/>
            <a:r>
              <a:rPr lang="ja-JP" altLang="en-US" dirty="0">
                <a:latin typeface="Meiryo UI" panose="020B0604030504040204" pitchFamily="34" charset="-128"/>
                <a:ea typeface="Meiryo UI" panose="020B0604030504040204" pitchFamily="34" charset="-128"/>
              </a:rPr>
              <a:t>各シミュレータ時間を可視化</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時間同期の程度を定量化</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環境スペックの妥当性を評価</a:t>
            </a:r>
            <a:r>
              <a:rPr lang="ja-JP" altLang="en-US">
                <a:latin typeface="Meiryo UI" panose="020B0604030504040204" pitchFamily="34" charset="-128"/>
                <a:ea typeface="Meiryo UI" panose="020B0604030504040204" pitchFamily="34" charset="-128"/>
              </a:rPr>
              <a:t>・調整</a:t>
            </a:r>
            <a:endParaRPr lang="en-US" altLang="ja-JP" dirty="0">
              <a:latin typeface="Meiryo UI" panose="020B0604030504040204" pitchFamily="34" charset="-128"/>
              <a:ea typeface="Meiryo UI" panose="020B0604030504040204" pitchFamily="34" charset="-128"/>
            </a:endParaRPr>
          </a:p>
        </p:txBody>
      </p:sp>
      <p:pic>
        <p:nvPicPr>
          <p:cNvPr id="9" name="コンテンツ プレースホルダー 7" descr="時計">
            <a:extLst>
              <a:ext uri="{FF2B5EF4-FFF2-40B4-BE49-F238E27FC236}">
                <a16:creationId xmlns:a16="http://schemas.microsoft.com/office/drawing/2014/main" id="{F2FA4981-10BB-3450-854A-1D1A0233E0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9874741" y="2370905"/>
            <a:ext cx="1080120" cy="1080120"/>
          </a:xfrm>
          <a:prstGeom prst="rect">
            <a:avLst/>
          </a:prstGeom>
          <a:noFill/>
          <a:ln w="9525">
            <a:noFill/>
            <a:miter lim="800000"/>
            <a:headEnd/>
            <a:tailEnd/>
          </a:ln>
        </p:spPr>
      </p:pic>
      <p:pic>
        <p:nvPicPr>
          <p:cNvPr id="14" name="コンテンツ プレースホルダー 7" descr="時計">
            <a:extLst>
              <a:ext uri="{FF2B5EF4-FFF2-40B4-BE49-F238E27FC236}">
                <a16:creationId xmlns:a16="http://schemas.microsoft.com/office/drawing/2014/main" id="{49D564ED-802B-3B15-F49A-34B03581FC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a:off x="7197815" y="4406014"/>
            <a:ext cx="1080120" cy="1080120"/>
          </a:xfrm>
          <a:prstGeom prst="rect">
            <a:avLst/>
          </a:prstGeom>
          <a:noFill/>
          <a:ln w="9525">
            <a:noFill/>
            <a:miter lim="800000"/>
            <a:headEnd/>
            <a:tailEnd/>
          </a:ln>
        </p:spPr>
      </p:pic>
      <p:sp>
        <p:nvSpPr>
          <p:cNvPr id="18" name="正方形/長方形 17">
            <a:extLst>
              <a:ext uri="{FF2B5EF4-FFF2-40B4-BE49-F238E27FC236}">
                <a16:creationId xmlns:a16="http://schemas.microsoft.com/office/drawing/2014/main" id="{DF8735A3-0C66-81EA-F8C9-8F689298522D}"/>
              </a:ext>
            </a:extLst>
          </p:cNvPr>
          <p:cNvSpPr/>
          <p:nvPr/>
        </p:nvSpPr>
        <p:spPr>
          <a:xfrm>
            <a:off x="6932154" y="5630892"/>
            <a:ext cx="1610732" cy="38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シミュレータ１</a:t>
            </a:r>
          </a:p>
        </p:txBody>
      </p:sp>
      <p:sp>
        <p:nvSpPr>
          <p:cNvPr id="23" name="正方形/長方形 22">
            <a:extLst>
              <a:ext uri="{FF2B5EF4-FFF2-40B4-BE49-F238E27FC236}">
                <a16:creationId xmlns:a16="http://schemas.microsoft.com/office/drawing/2014/main" id="{9C9BEEA5-A6B9-C9DF-92E5-820AA06217B3}"/>
              </a:ext>
            </a:extLst>
          </p:cNvPr>
          <p:cNvSpPr/>
          <p:nvPr/>
        </p:nvSpPr>
        <p:spPr>
          <a:xfrm>
            <a:off x="8703795" y="5625909"/>
            <a:ext cx="1610732" cy="388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シミュレータ２</a:t>
            </a:r>
          </a:p>
        </p:txBody>
      </p:sp>
      <p:cxnSp>
        <p:nvCxnSpPr>
          <p:cNvPr id="24" name="直線コネクタ 23">
            <a:extLst>
              <a:ext uri="{FF2B5EF4-FFF2-40B4-BE49-F238E27FC236}">
                <a16:creationId xmlns:a16="http://schemas.microsoft.com/office/drawing/2014/main" id="{43694E10-C8AE-5F44-3F45-99D6520C049E}"/>
              </a:ext>
            </a:extLst>
          </p:cNvPr>
          <p:cNvCxnSpPr>
            <a:cxnSpLocks/>
            <a:stCxn id="14" idx="2"/>
            <a:endCxn id="18" idx="0"/>
          </p:cNvCxnSpPr>
          <p:nvPr/>
        </p:nvCxnSpPr>
        <p:spPr>
          <a:xfrm flipH="1">
            <a:off x="7737521" y="5486134"/>
            <a:ext cx="355" cy="144758"/>
          </a:xfrm>
          <a:prstGeom prst="line">
            <a:avLst/>
          </a:prstGeom>
        </p:spPr>
        <p:style>
          <a:lnRef idx="2">
            <a:schemeClr val="dk1"/>
          </a:lnRef>
          <a:fillRef idx="0">
            <a:schemeClr val="dk1"/>
          </a:fillRef>
          <a:effectRef idx="1">
            <a:schemeClr val="dk1"/>
          </a:effectRef>
          <a:fontRef idx="minor">
            <a:schemeClr val="tx1"/>
          </a:fontRef>
        </p:style>
      </p:cxnSp>
      <p:cxnSp>
        <p:nvCxnSpPr>
          <p:cNvPr id="25" name="直線コネクタ 24">
            <a:extLst>
              <a:ext uri="{FF2B5EF4-FFF2-40B4-BE49-F238E27FC236}">
                <a16:creationId xmlns:a16="http://schemas.microsoft.com/office/drawing/2014/main" id="{307B1E54-917B-FB15-0DA3-1E7B88B991F1}"/>
              </a:ext>
            </a:extLst>
          </p:cNvPr>
          <p:cNvCxnSpPr>
            <a:cxnSpLocks/>
            <a:stCxn id="36" idx="2"/>
            <a:endCxn id="23" idx="0"/>
          </p:cNvCxnSpPr>
          <p:nvPr/>
        </p:nvCxnSpPr>
        <p:spPr>
          <a:xfrm>
            <a:off x="9508871" y="5523963"/>
            <a:ext cx="291" cy="101946"/>
          </a:xfrm>
          <a:prstGeom prst="line">
            <a:avLst/>
          </a:prstGeom>
        </p:spPr>
        <p:style>
          <a:lnRef idx="2">
            <a:schemeClr val="dk1"/>
          </a:lnRef>
          <a:fillRef idx="0">
            <a:schemeClr val="dk1"/>
          </a:fillRef>
          <a:effectRef idx="1">
            <a:schemeClr val="dk1"/>
          </a:effectRef>
          <a:fontRef idx="minor">
            <a:schemeClr val="tx1"/>
          </a:fontRef>
        </p:style>
      </p:cxnSp>
      <p:sp>
        <p:nvSpPr>
          <p:cNvPr id="26" name="正方形/長方形 25">
            <a:extLst>
              <a:ext uri="{FF2B5EF4-FFF2-40B4-BE49-F238E27FC236}">
                <a16:creationId xmlns:a16="http://schemas.microsoft.com/office/drawing/2014/main" id="{A11BDF32-17F6-A15A-0F72-9A08F3B0B318}"/>
              </a:ext>
            </a:extLst>
          </p:cNvPr>
          <p:cNvSpPr/>
          <p:nvPr/>
        </p:nvSpPr>
        <p:spPr>
          <a:xfrm>
            <a:off x="10487102" y="5611286"/>
            <a:ext cx="1507726" cy="3887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シミュレータ３</a:t>
            </a:r>
          </a:p>
        </p:txBody>
      </p:sp>
      <p:cxnSp>
        <p:nvCxnSpPr>
          <p:cNvPr id="27" name="直線コネクタ 26">
            <a:extLst>
              <a:ext uri="{FF2B5EF4-FFF2-40B4-BE49-F238E27FC236}">
                <a16:creationId xmlns:a16="http://schemas.microsoft.com/office/drawing/2014/main" id="{F3A4CEB2-87F1-4CAC-F042-2B4F51B6926E}"/>
              </a:ext>
            </a:extLst>
          </p:cNvPr>
          <p:cNvCxnSpPr>
            <a:cxnSpLocks/>
            <a:stCxn id="38" idx="2"/>
            <a:endCxn id="26" idx="0"/>
          </p:cNvCxnSpPr>
          <p:nvPr/>
        </p:nvCxnSpPr>
        <p:spPr>
          <a:xfrm flipH="1">
            <a:off x="11240966" y="5484784"/>
            <a:ext cx="2999" cy="126503"/>
          </a:xfrm>
          <a:prstGeom prst="line">
            <a:avLst/>
          </a:prstGeom>
        </p:spPr>
        <p:style>
          <a:lnRef idx="2">
            <a:schemeClr val="dk1"/>
          </a:lnRef>
          <a:fillRef idx="0">
            <a:schemeClr val="dk1"/>
          </a:fillRef>
          <a:effectRef idx="1">
            <a:schemeClr val="dk1"/>
          </a:effectRef>
          <a:fontRef idx="minor">
            <a:schemeClr val="tx1"/>
          </a:fontRef>
        </p:style>
      </p:cxnSp>
      <p:cxnSp>
        <p:nvCxnSpPr>
          <p:cNvPr id="28" name="直線コネクタ 27">
            <a:extLst>
              <a:ext uri="{FF2B5EF4-FFF2-40B4-BE49-F238E27FC236}">
                <a16:creationId xmlns:a16="http://schemas.microsoft.com/office/drawing/2014/main" id="{AB9D8A62-CB1A-57F6-9E90-D130B8FF5232}"/>
              </a:ext>
            </a:extLst>
          </p:cNvPr>
          <p:cNvCxnSpPr>
            <a:cxnSpLocks/>
          </p:cNvCxnSpPr>
          <p:nvPr/>
        </p:nvCxnSpPr>
        <p:spPr>
          <a:xfrm>
            <a:off x="7388960" y="3930691"/>
            <a:ext cx="4269160" cy="0"/>
          </a:xfrm>
          <a:prstGeom prst="line">
            <a:avLst/>
          </a:prstGeom>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id="{30E2E201-50C4-4480-4FDC-F3BD76641CD1}"/>
              </a:ext>
            </a:extLst>
          </p:cNvPr>
          <p:cNvSpPr/>
          <p:nvPr/>
        </p:nvSpPr>
        <p:spPr>
          <a:xfrm>
            <a:off x="7595340" y="3812457"/>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30" name="直線コネクタ 29">
            <a:extLst>
              <a:ext uri="{FF2B5EF4-FFF2-40B4-BE49-F238E27FC236}">
                <a16:creationId xmlns:a16="http://schemas.microsoft.com/office/drawing/2014/main" id="{9A56C390-8DEC-949A-7457-64BA48553E0C}"/>
              </a:ext>
            </a:extLst>
          </p:cNvPr>
          <p:cNvCxnSpPr>
            <a:cxnSpLocks/>
            <a:stCxn id="29" idx="2"/>
            <a:endCxn id="35" idx="0"/>
          </p:cNvCxnSpPr>
          <p:nvPr/>
        </p:nvCxnSpPr>
        <p:spPr>
          <a:xfrm flipH="1">
            <a:off x="7737521" y="3975355"/>
            <a:ext cx="355" cy="226618"/>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1" name="正方形/長方形 30">
            <a:extLst>
              <a:ext uri="{FF2B5EF4-FFF2-40B4-BE49-F238E27FC236}">
                <a16:creationId xmlns:a16="http://schemas.microsoft.com/office/drawing/2014/main" id="{13E6A26B-A2DB-B7ED-75BE-DE82BECEF22A}"/>
              </a:ext>
            </a:extLst>
          </p:cNvPr>
          <p:cNvSpPr/>
          <p:nvPr/>
        </p:nvSpPr>
        <p:spPr>
          <a:xfrm>
            <a:off x="9360275" y="3823374"/>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32" name="直線コネクタ 31">
            <a:extLst>
              <a:ext uri="{FF2B5EF4-FFF2-40B4-BE49-F238E27FC236}">
                <a16:creationId xmlns:a16="http://schemas.microsoft.com/office/drawing/2014/main" id="{60E6D98E-4CC5-E510-3C87-A77C884EDA4D}"/>
              </a:ext>
            </a:extLst>
          </p:cNvPr>
          <p:cNvCxnSpPr>
            <a:cxnSpLocks/>
            <a:stCxn id="31" idx="2"/>
            <a:endCxn id="37" idx="0"/>
          </p:cNvCxnSpPr>
          <p:nvPr/>
        </p:nvCxnSpPr>
        <p:spPr>
          <a:xfrm>
            <a:off x="9502811" y="3986272"/>
            <a:ext cx="5705" cy="25353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3" name="正方形/長方形 32">
            <a:extLst>
              <a:ext uri="{FF2B5EF4-FFF2-40B4-BE49-F238E27FC236}">
                <a16:creationId xmlns:a16="http://schemas.microsoft.com/office/drawing/2014/main" id="{5E46DA61-2D70-5539-C002-B62068CFD0F1}"/>
              </a:ext>
            </a:extLst>
          </p:cNvPr>
          <p:cNvSpPr/>
          <p:nvPr/>
        </p:nvSpPr>
        <p:spPr>
          <a:xfrm>
            <a:off x="11103105" y="3850387"/>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4" name="直線コネクタ 33">
            <a:extLst>
              <a:ext uri="{FF2B5EF4-FFF2-40B4-BE49-F238E27FC236}">
                <a16:creationId xmlns:a16="http://schemas.microsoft.com/office/drawing/2014/main" id="{2B15F6B5-0B89-C62A-D74D-0645E16FC0B8}"/>
              </a:ext>
            </a:extLst>
          </p:cNvPr>
          <p:cNvCxnSpPr>
            <a:cxnSpLocks/>
            <a:stCxn id="33" idx="2"/>
            <a:endCxn id="39" idx="0"/>
          </p:cNvCxnSpPr>
          <p:nvPr/>
        </p:nvCxnSpPr>
        <p:spPr>
          <a:xfrm flipH="1">
            <a:off x="11243610" y="4013286"/>
            <a:ext cx="2031" cy="187337"/>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5" name="テキスト ボックス 34">
            <a:extLst>
              <a:ext uri="{FF2B5EF4-FFF2-40B4-BE49-F238E27FC236}">
                <a16:creationId xmlns:a16="http://schemas.microsoft.com/office/drawing/2014/main" id="{17680130-1036-73BC-D828-4818F8AAA3D1}"/>
              </a:ext>
            </a:extLst>
          </p:cNvPr>
          <p:cNvSpPr txBox="1"/>
          <p:nvPr/>
        </p:nvSpPr>
        <p:spPr>
          <a:xfrm>
            <a:off x="6983657" y="4201974"/>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シミュレーション時間１</a:t>
            </a:r>
          </a:p>
        </p:txBody>
      </p:sp>
      <p:pic>
        <p:nvPicPr>
          <p:cNvPr id="36" name="コンテンツ プレースホルダー 7" descr="時計">
            <a:extLst>
              <a:ext uri="{FF2B5EF4-FFF2-40B4-BE49-F238E27FC236}">
                <a16:creationId xmlns:a16="http://schemas.microsoft.com/office/drawing/2014/main" id="{DAB48213-D53D-F98E-4FC4-F11EB72534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bwMode="auto">
          <a:xfrm>
            <a:off x="8968810" y="4443843"/>
            <a:ext cx="1080120" cy="1080120"/>
          </a:xfrm>
          <a:prstGeom prst="rect">
            <a:avLst/>
          </a:prstGeom>
          <a:noFill/>
          <a:ln w="9525">
            <a:noFill/>
            <a:miter lim="800000"/>
            <a:headEnd/>
            <a:tailEnd/>
          </a:ln>
        </p:spPr>
      </p:pic>
      <p:sp>
        <p:nvSpPr>
          <p:cNvPr id="37" name="テキスト ボックス 36">
            <a:extLst>
              <a:ext uri="{FF2B5EF4-FFF2-40B4-BE49-F238E27FC236}">
                <a16:creationId xmlns:a16="http://schemas.microsoft.com/office/drawing/2014/main" id="{A9ADE6F5-20C1-5A33-5B63-C43D27EEE46F}"/>
              </a:ext>
            </a:extLst>
          </p:cNvPr>
          <p:cNvSpPr txBox="1"/>
          <p:nvPr/>
        </p:nvSpPr>
        <p:spPr>
          <a:xfrm>
            <a:off x="8754652" y="4239803"/>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シミュレーション時間２</a:t>
            </a:r>
          </a:p>
        </p:txBody>
      </p:sp>
      <p:pic>
        <p:nvPicPr>
          <p:cNvPr id="38" name="コンテンツ プレースホルダー 7" descr="時計">
            <a:extLst>
              <a:ext uri="{FF2B5EF4-FFF2-40B4-BE49-F238E27FC236}">
                <a16:creationId xmlns:a16="http://schemas.microsoft.com/office/drawing/2014/main" id="{CBD8F4BC-9EB5-5CB9-0B28-A72C927999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10703904" y="4404663"/>
            <a:ext cx="1080120" cy="1080120"/>
          </a:xfrm>
          <a:prstGeom prst="rect">
            <a:avLst/>
          </a:prstGeom>
          <a:noFill/>
          <a:ln w="9525">
            <a:noFill/>
            <a:miter lim="800000"/>
            <a:headEnd/>
            <a:tailEnd/>
          </a:ln>
        </p:spPr>
      </p:pic>
      <p:sp>
        <p:nvSpPr>
          <p:cNvPr id="39" name="テキスト ボックス 38">
            <a:extLst>
              <a:ext uri="{FF2B5EF4-FFF2-40B4-BE49-F238E27FC236}">
                <a16:creationId xmlns:a16="http://schemas.microsoft.com/office/drawing/2014/main" id="{B110F5D9-21AC-C697-0051-3FA728434B6B}"/>
              </a:ext>
            </a:extLst>
          </p:cNvPr>
          <p:cNvSpPr txBox="1"/>
          <p:nvPr/>
        </p:nvSpPr>
        <p:spPr>
          <a:xfrm>
            <a:off x="10489746" y="4200623"/>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シミュレーション時間３</a:t>
            </a:r>
          </a:p>
        </p:txBody>
      </p:sp>
      <p:cxnSp>
        <p:nvCxnSpPr>
          <p:cNvPr id="40" name="直線矢印コネクタ 37">
            <a:extLst>
              <a:ext uri="{FF2B5EF4-FFF2-40B4-BE49-F238E27FC236}">
                <a16:creationId xmlns:a16="http://schemas.microsoft.com/office/drawing/2014/main" id="{1D7114E9-6D39-CDB4-7C19-FA430A25B65C}"/>
              </a:ext>
            </a:extLst>
          </p:cNvPr>
          <p:cNvCxnSpPr>
            <a:stCxn id="9" idx="2"/>
            <a:endCxn id="31" idx="0"/>
          </p:cNvCxnSpPr>
          <p:nvPr/>
        </p:nvCxnSpPr>
        <p:spPr>
          <a:xfrm rot="5400000">
            <a:off x="9772633" y="3181205"/>
            <a:ext cx="372349" cy="91199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C990E8AA-015A-1B5C-A634-A55FC1B63649}"/>
              </a:ext>
            </a:extLst>
          </p:cNvPr>
          <p:cNvCxnSpPr>
            <a:cxnSpLocks/>
            <a:stCxn id="9" idx="2"/>
            <a:endCxn id="29" idx="0"/>
          </p:cNvCxnSpPr>
          <p:nvPr/>
        </p:nvCxnSpPr>
        <p:spPr>
          <a:xfrm rot="5400000">
            <a:off x="8895622" y="2293278"/>
            <a:ext cx="361432" cy="267692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3">
            <a:extLst>
              <a:ext uri="{FF2B5EF4-FFF2-40B4-BE49-F238E27FC236}">
                <a16:creationId xmlns:a16="http://schemas.microsoft.com/office/drawing/2014/main" id="{FF583486-0AF9-BEC6-E641-5AED0E148F51}"/>
              </a:ext>
            </a:extLst>
          </p:cNvPr>
          <p:cNvCxnSpPr>
            <a:cxnSpLocks/>
            <a:stCxn id="9" idx="2"/>
            <a:endCxn id="33" idx="0"/>
          </p:cNvCxnSpPr>
          <p:nvPr/>
        </p:nvCxnSpPr>
        <p:spPr>
          <a:xfrm rot="16200000" flipH="1">
            <a:off x="10630539" y="3235287"/>
            <a:ext cx="399362" cy="830839"/>
          </a:xfrm>
          <a:prstGeom prst="bentConnector3">
            <a:avLst>
              <a:gd name="adj1" fmla="val 47538"/>
            </a:avLst>
          </a:prstGeom>
          <a:ln>
            <a:tailEnd type="triangle"/>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86DAC1F6-82EB-33F1-253A-1984F09FC317}"/>
              </a:ext>
            </a:extLst>
          </p:cNvPr>
          <p:cNvSpPr txBox="1"/>
          <p:nvPr/>
        </p:nvSpPr>
        <p:spPr>
          <a:xfrm>
            <a:off x="9405185" y="2059474"/>
            <a:ext cx="2125741" cy="369332"/>
          </a:xfrm>
          <a:prstGeom prst="rect">
            <a:avLst/>
          </a:prstGeom>
          <a:noFill/>
        </p:spPr>
        <p:txBody>
          <a:bodyPr wrap="square" rtlCol="0">
            <a:spAutoFit/>
          </a:bodyPr>
          <a:lstStyle/>
          <a:p>
            <a:pPr algn="ctr"/>
            <a:r>
              <a:rPr kumimoji="1" lang="ja-JP" altLang="en-US" b="1" u="sng" dirty="0">
                <a:solidFill>
                  <a:srgbClr val="FF6600"/>
                </a:solidFill>
                <a:latin typeface="Meiryo UI" panose="020B0604030504040204" pitchFamily="34" charset="-128"/>
                <a:ea typeface="Meiryo UI" panose="020B0604030504040204" pitchFamily="34" charset="-128"/>
              </a:rPr>
              <a:t>箱庭時間</a:t>
            </a:r>
          </a:p>
        </p:txBody>
      </p:sp>
      <p:sp>
        <p:nvSpPr>
          <p:cNvPr id="44" name="吹き出し: 角を丸めた四角形 67">
            <a:extLst>
              <a:ext uri="{FF2B5EF4-FFF2-40B4-BE49-F238E27FC236}">
                <a16:creationId xmlns:a16="http://schemas.microsoft.com/office/drawing/2014/main" id="{B7BDB236-13AF-729B-611B-4D0B51B7C5BC}"/>
              </a:ext>
            </a:extLst>
          </p:cNvPr>
          <p:cNvSpPr/>
          <p:nvPr/>
        </p:nvSpPr>
        <p:spPr>
          <a:xfrm>
            <a:off x="4933901" y="4188574"/>
            <a:ext cx="1951576" cy="1437335"/>
          </a:xfrm>
          <a:prstGeom prst="wedgeRoundRectCallout">
            <a:avLst>
              <a:gd name="adj1" fmla="val 73390"/>
              <a:gd name="adj2" fmla="val 688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1400" dirty="0">
                <a:latin typeface="Meiryo UI" panose="020B0604030504040204" pitchFamily="34" charset="-128"/>
                <a:ea typeface="Meiryo UI" panose="020B0604030504040204" pitchFamily="34" charset="-128"/>
              </a:rPr>
              <a:t>各シミュレータは箱庭時間に対して自分のシミュレーション時間の進め方を調整する</a:t>
            </a:r>
          </a:p>
        </p:txBody>
      </p:sp>
      <p:sp>
        <p:nvSpPr>
          <p:cNvPr id="45" name="吹き出し: 角を丸めた四角形 71">
            <a:extLst>
              <a:ext uri="{FF2B5EF4-FFF2-40B4-BE49-F238E27FC236}">
                <a16:creationId xmlns:a16="http://schemas.microsoft.com/office/drawing/2014/main" id="{A00CF2C9-6728-4122-A421-198822C39EE4}"/>
              </a:ext>
            </a:extLst>
          </p:cNvPr>
          <p:cNvSpPr/>
          <p:nvPr/>
        </p:nvSpPr>
        <p:spPr>
          <a:xfrm>
            <a:off x="7737521" y="2048556"/>
            <a:ext cx="1982578" cy="1404724"/>
          </a:xfrm>
          <a:prstGeom prst="wedgeRoundRectCallout">
            <a:avLst>
              <a:gd name="adj1" fmla="val 64333"/>
              <a:gd name="adj2" fmla="val 1569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1400" dirty="0">
                <a:latin typeface="Meiryo UI" panose="020B0604030504040204" pitchFamily="34" charset="-128"/>
                <a:ea typeface="Meiryo UI" panose="020B0604030504040204" pitchFamily="34" charset="-128"/>
              </a:rPr>
              <a:t>シミュレーション時間同期のためのピンポンはしない．シミュレータのベスト・エフォートでの並列同期を実施</a:t>
            </a:r>
          </a:p>
        </p:txBody>
      </p:sp>
      <p:pic>
        <p:nvPicPr>
          <p:cNvPr id="46" name="グラフィックス 45" descr="指揮者">
            <a:extLst>
              <a:ext uri="{FF2B5EF4-FFF2-40B4-BE49-F238E27FC236}">
                <a16:creationId xmlns:a16="http://schemas.microsoft.com/office/drawing/2014/main" id="{51717685-7D03-04CA-E6B4-0E88674D49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0854" y="1124744"/>
            <a:ext cx="914400" cy="914400"/>
          </a:xfrm>
          <a:prstGeom prst="rect">
            <a:avLst/>
          </a:prstGeom>
        </p:spPr>
      </p:pic>
      <p:pic>
        <p:nvPicPr>
          <p:cNvPr id="47" name="グラフィックス 46" descr="バイオリン">
            <a:extLst>
              <a:ext uri="{FF2B5EF4-FFF2-40B4-BE49-F238E27FC236}">
                <a16:creationId xmlns:a16="http://schemas.microsoft.com/office/drawing/2014/main" id="{D0188447-2BA3-B2A6-D642-E36B0DD034B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03243" y="4999094"/>
            <a:ext cx="557548" cy="557548"/>
          </a:xfrm>
          <a:prstGeom prst="rect">
            <a:avLst/>
          </a:prstGeom>
        </p:spPr>
      </p:pic>
      <p:pic>
        <p:nvPicPr>
          <p:cNvPr id="48" name="グラフィックス 47" descr="ドラム">
            <a:extLst>
              <a:ext uri="{FF2B5EF4-FFF2-40B4-BE49-F238E27FC236}">
                <a16:creationId xmlns:a16="http://schemas.microsoft.com/office/drawing/2014/main" id="{DE6945DE-BD89-16DD-74B1-C9187EEE813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58022" y="4992723"/>
            <a:ext cx="557548" cy="557548"/>
          </a:xfrm>
          <a:prstGeom prst="rect">
            <a:avLst/>
          </a:prstGeom>
        </p:spPr>
      </p:pic>
      <p:pic>
        <p:nvPicPr>
          <p:cNvPr id="49" name="グラフィックス 48" descr="サックス">
            <a:extLst>
              <a:ext uri="{FF2B5EF4-FFF2-40B4-BE49-F238E27FC236}">
                <a16:creationId xmlns:a16="http://schemas.microsoft.com/office/drawing/2014/main" id="{82169B88-B272-D4A0-63ED-6F2444CC2C4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587124" y="5053738"/>
            <a:ext cx="557548" cy="557548"/>
          </a:xfrm>
          <a:prstGeom prst="rect">
            <a:avLst/>
          </a:prstGeom>
        </p:spPr>
      </p:pic>
    </p:spTree>
    <p:extLst>
      <p:ext uri="{BB962C8B-B14F-4D97-AF65-F5344CB8AC3E}">
        <p14:creationId xmlns:p14="http://schemas.microsoft.com/office/powerpoint/2010/main" val="129766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E9BA0-1CB1-1D4F-2F80-B94169DACCCE}"/>
              </a:ext>
            </a:extLst>
          </p:cNvPr>
          <p:cNvSpPr>
            <a:spLocks noGrp="1"/>
          </p:cNvSpPr>
          <p:nvPr>
            <p:ph type="title"/>
          </p:nvPr>
        </p:nvSpPr>
        <p:spPr>
          <a:xfrm>
            <a:off x="131" y="-2219"/>
            <a:ext cx="10972800" cy="746548"/>
          </a:xfrm>
        </p:spPr>
        <p:txBody>
          <a:bodyPr/>
          <a:lstStyle/>
          <a:p>
            <a:r>
              <a:rPr kumimoji="1" lang="ja-JP" altLang="en-US"/>
              <a:t>箱庭コア機能の時刻同期設計</a:t>
            </a:r>
          </a:p>
        </p:txBody>
      </p:sp>
      <p:sp>
        <p:nvSpPr>
          <p:cNvPr id="3" name="コンテンツ プレースホルダー 2">
            <a:extLst>
              <a:ext uri="{FF2B5EF4-FFF2-40B4-BE49-F238E27FC236}">
                <a16:creationId xmlns:a16="http://schemas.microsoft.com/office/drawing/2014/main" id="{38A1E19B-7C77-EF3C-9DF5-480223A05354}"/>
              </a:ext>
            </a:extLst>
          </p:cNvPr>
          <p:cNvSpPr>
            <a:spLocks noGrp="1"/>
          </p:cNvSpPr>
          <p:nvPr>
            <p:ph idx="1"/>
          </p:nvPr>
        </p:nvSpPr>
        <p:spPr>
          <a:xfrm>
            <a:off x="609600" y="744330"/>
            <a:ext cx="10972800" cy="746548"/>
          </a:xfrm>
        </p:spPr>
        <p:txBody>
          <a:bodyPr/>
          <a:lstStyle/>
          <a:p>
            <a:r>
              <a:rPr kumimoji="1" lang="ja-JP" altLang="en-US"/>
              <a:t>箱庭コンダクタと箱庭アセットの</a:t>
            </a:r>
            <a:r>
              <a:rPr kumimoji="1" lang="en-US" altLang="ja-JP" dirty="0"/>
              <a:t>API</a:t>
            </a:r>
            <a:r>
              <a:rPr kumimoji="1" lang="ja-JP" altLang="en-US"/>
              <a:t>として機能提供しています</a:t>
            </a:r>
          </a:p>
        </p:txBody>
      </p:sp>
      <p:sp>
        <p:nvSpPr>
          <p:cNvPr id="4" name="スライド番号プレースホルダー 3">
            <a:extLst>
              <a:ext uri="{FF2B5EF4-FFF2-40B4-BE49-F238E27FC236}">
                <a16:creationId xmlns:a16="http://schemas.microsoft.com/office/drawing/2014/main" id="{E5E6203F-EB0D-6B82-80A7-9FAE9F3DE304}"/>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6</a:t>
            </a:fld>
            <a:endParaRPr lang="ja-JP" altLang="en-US" sz="2800" dirty="0">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001E3630-875B-9789-2A0F-0431CE2BFB4A}"/>
              </a:ext>
            </a:extLst>
          </p:cNvPr>
          <p:cNvSpPr/>
          <p:nvPr/>
        </p:nvSpPr>
        <p:spPr>
          <a:xfrm>
            <a:off x="6494909" y="1586689"/>
            <a:ext cx="3201491" cy="2609738"/>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b"/>
          <a:lstStyle/>
          <a:p>
            <a:pPr algn="ctr"/>
            <a:endParaRPr kumimoji="1" lang="ja-JP" altLang="en-US">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6FC3D54E-282A-FEB7-0702-97221A79BE98}"/>
              </a:ext>
            </a:extLst>
          </p:cNvPr>
          <p:cNvSpPr/>
          <p:nvPr/>
        </p:nvSpPr>
        <p:spPr>
          <a:xfrm>
            <a:off x="1307468" y="4070557"/>
            <a:ext cx="8388932" cy="1080120"/>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ltLang="ja-JP" dirty="0">
                <a:latin typeface="Meiryo UI" panose="020B0604030504040204" pitchFamily="34" charset="-128"/>
                <a:ea typeface="Meiryo UI" panose="020B0604030504040204" pitchFamily="34" charset="-128"/>
                <a:hlinkClick r:id="rId2"/>
              </a:rPr>
              <a:t>hakoniwa-core-cpp</a:t>
            </a:r>
            <a:endParaRPr kumimoji="1" lang="ja-JP" altLang="en-US">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CA5EA76D-9D3E-0CA8-69E6-E06161CA6005}"/>
              </a:ext>
            </a:extLst>
          </p:cNvPr>
          <p:cNvSpPr/>
          <p:nvPr/>
        </p:nvSpPr>
        <p:spPr>
          <a:xfrm>
            <a:off x="6708068" y="4196427"/>
            <a:ext cx="281919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箱庭コマンド</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 altLang="ja-JP" b="0" i="0" u="none" strike="noStrike" dirty="0">
                <a:effectLst/>
                <a:latin typeface="Meiryo UI" panose="020B0604030504040204" pitchFamily="34" charset="-128"/>
                <a:ea typeface="Meiryo UI" panose="020B0604030504040204" pitchFamily="34" charset="-128"/>
                <a:hlinkClick r:id="rId3" tooltip="hako_simevent.hpp"/>
              </a:rPr>
              <a:t>hako_simevent.hpp</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8C5AF62D-A3C7-5D6D-24CC-C9E0069FA04F}"/>
              </a:ext>
            </a:extLst>
          </p:cNvPr>
          <p:cNvSpPr/>
          <p:nvPr/>
        </p:nvSpPr>
        <p:spPr>
          <a:xfrm>
            <a:off x="1307467" y="2537254"/>
            <a:ext cx="5083375" cy="1440160"/>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b"/>
          <a:lstStyle/>
          <a:p>
            <a:r>
              <a:rPr lang="en-US" altLang="ja-JP" dirty="0">
                <a:latin typeface="Meiryo UI" panose="020B0604030504040204" pitchFamily="34" charset="-128"/>
                <a:ea typeface="Meiryo UI" panose="020B0604030504040204" pitchFamily="34" charset="-128"/>
                <a:hlinkClick r:id="rId4"/>
              </a:rPr>
              <a:t>hakoniwa-core-cpp-client</a:t>
            </a:r>
            <a:endParaRPr kumimoji="1" lang="ja-JP" altLang="en-US">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69539F4E-60B9-9AE7-5374-0DED597EF8B6}"/>
              </a:ext>
            </a:extLst>
          </p:cNvPr>
          <p:cNvSpPr/>
          <p:nvPr/>
        </p:nvSpPr>
        <p:spPr>
          <a:xfrm>
            <a:off x="1453430" y="2740513"/>
            <a:ext cx="237431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5"/>
              </a:rPr>
              <a:t>hako_conductor.h</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F918C505-2509-6522-DD8B-C231A3E2B1B9}"/>
              </a:ext>
            </a:extLst>
          </p:cNvPr>
          <p:cNvSpPr/>
          <p:nvPr/>
        </p:nvSpPr>
        <p:spPr>
          <a:xfrm>
            <a:off x="3892944" y="2740513"/>
            <a:ext cx="237431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6"/>
              </a:rPr>
              <a:t>hako_asset.h</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BCD2573F-01EB-A477-42AB-289ED4957122}"/>
              </a:ext>
            </a:extLst>
          </p:cNvPr>
          <p:cNvSpPr/>
          <p:nvPr/>
        </p:nvSpPr>
        <p:spPr>
          <a:xfrm>
            <a:off x="6708068" y="1738111"/>
            <a:ext cx="2819198" cy="2239301"/>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箱庭コマンド</a:t>
            </a:r>
            <a:endParaRPr kumimoji="1" lang="en-US" altLang="ja-JP" dirty="0">
              <a:latin typeface="Meiryo UI" panose="020B0604030504040204" pitchFamily="34" charset="-128"/>
              <a:ea typeface="Meiryo UI" panose="020B0604030504040204" pitchFamily="34" charset="-128"/>
            </a:endParaRP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7"/>
              </a:rPr>
              <a:t>hako_cmd.cpp</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3466E8D8-85F1-AEC8-EBC3-78B9FEF46432}"/>
              </a:ext>
            </a:extLst>
          </p:cNvPr>
          <p:cNvSpPr/>
          <p:nvPr/>
        </p:nvSpPr>
        <p:spPr>
          <a:xfrm>
            <a:off x="1286670" y="1604673"/>
            <a:ext cx="2541078" cy="84893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a:t>
            </a:r>
            <a:r>
              <a:rPr lang="ja-JP" altLang="en-US">
                <a:latin typeface="Meiryo UI" panose="020B0604030504040204" pitchFamily="34" charset="-128"/>
                <a:ea typeface="Meiryo UI" panose="020B0604030504040204" pitchFamily="34" charset="-128"/>
              </a:rPr>
              <a:t>コンダクタ</a:t>
            </a:r>
            <a:endParaRPr kumimoji="1" lang="ja-JP" altLang="en-US">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DBE6A137-7C00-87FF-D581-A95C9A19DDE2}"/>
              </a:ext>
            </a:extLst>
          </p:cNvPr>
          <p:cNvSpPr/>
          <p:nvPr/>
        </p:nvSpPr>
        <p:spPr>
          <a:xfrm>
            <a:off x="3892944" y="1586689"/>
            <a:ext cx="2497898" cy="84893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a:t>
            </a:r>
            <a:r>
              <a:rPr lang="ja-JP" altLang="en-US">
                <a:latin typeface="Meiryo UI" panose="020B0604030504040204" pitchFamily="34" charset="-128"/>
                <a:ea typeface="Meiryo UI" panose="020B0604030504040204" pitchFamily="34" charset="-128"/>
              </a:rPr>
              <a:t>アセット</a:t>
            </a:r>
            <a:endParaRPr kumimoji="1" lang="ja-JP" altLang="en-US">
              <a:latin typeface="Meiryo UI" panose="020B0604030504040204" pitchFamily="34" charset="-128"/>
              <a:ea typeface="Meiryo UI" panose="020B0604030504040204" pitchFamily="34" charset="-128"/>
            </a:endParaRPr>
          </a:p>
        </p:txBody>
      </p:sp>
      <p:grpSp>
        <p:nvGrpSpPr>
          <p:cNvPr id="15" name="グループ化 14">
            <a:extLst>
              <a:ext uri="{FF2B5EF4-FFF2-40B4-BE49-F238E27FC236}">
                <a16:creationId xmlns:a16="http://schemas.microsoft.com/office/drawing/2014/main" id="{56F4E63E-B93E-4AEA-DCC4-75C4AF7FB5E7}"/>
              </a:ext>
            </a:extLst>
          </p:cNvPr>
          <p:cNvGrpSpPr/>
          <p:nvPr/>
        </p:nvGrpSpPr>
        <p:grpSpPr>
          <a:xfrm>
            <a:off x="5051884" y="5456915"/>
            <a:ext cx="4176464" cy="576065"/>
            <a:chOff x="1523493" y="5411108"/>
            <a:chExt cx="4932547" cy="610181"/>
          </a:xfrm>
        </p:grpSpPr>
        <p:sp>
          <p:nvSpPr>
            <p:cNvPr id="16" name="正方形/長方形 15">
              <a:extLst>
                <a:ext uri="{FF2B5EF4-FFF2-40B4-BE49-F238E27FC236}">
                  <a16:creationId xmlns:a16="http://schemas.microsoft.com/office/drawing/2014/main" id="{08FAF2B7-61B0-93EA-CF84-742A4A7824B7}"/>
                </a:ext>
              </a:extLst>
            </p:cNvPr>
            <p:cNvSpPr/>
            <p:nvPr/>
          </p:nvSpPr>
          <p:spPr>
            <a:xfrm>
              <a:off x="1523493" y="5411109"/>
              <a:ext cx="1548172" cy="61018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アクター</a:t>
              </a:r>
              <a:endParaRPr kumimoji="1" lang="ja-JP" altLang="en-US" sz="120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75AA48FB-AF75-8C9B-4C71-DB84C7C77FEA}"/>
                </a:ext>
              </a:extLst>
            </p:cNvPr>
            <p:cNvSpPr/>
            <p:nvPr/>
          </p:nvSpPr>
          <p:spPr>
            <a:xfrm>
              <a:off x="3215680" y="5411109"/>
              <a:ext cx="1548172" cy="610180"/>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箱庭</a:t>
              </a:r>
              <a:r>
                <a:rPr lang="en-US" altLang="ja-JP" sz="1200" dirty="0">
                  <a:latin typeface="Meiryo UI" panose="020B0604030504040204" pitchFamily="34" charset="-128"/>
                  <a:ea typeface="Meiryo UI" panose="020B0604030504040204" pitchFamily="34" charset="-128"/>
                </a:rPr>
                <a:t>API</a:t>
              </a:r>
              <a:endParaRPr kumimoji="1" lang="ja-JP" altLang="en-US" sz="12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253B51D3-34EF-5DAB-467B-AAA008671408}"/>
                </a:ext>
              </a:extLst>
            </p:cNvPr>
            <p:cNvSpPr/>
            <p:nvPr/>
          </p:nvSpPr>
          <p:spPr>
            <a:xfrm>
              <a:off x="4907867" y="5411108"/>
              <a:ext cx="1548173" cy="610181"/>
            </a:xfrm>
            <a:prstGeom prst="rect">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u="sng">
                  <a:solidFill>
                    <a:schemeClr val="accent2"/>
                  </a:solidFill>
                  <a:latin typeface="Meiryo UI" panose="020B0604030504040204" pitchFamily="34" charset="-128"/>
                  <a:ea typeface="Meiryo UI" panose="020B0604030504040204" pitchFamily="34" charset="-128"/>
                </a:rPr>
                <a:t>管理リポジトリ名</a:t>
              </a:r>
            </a:p>
          </p:txBody>
        </p:sp>
      </p:grpSp>
      <p:sp>
        <p:nvSpPr>
          <p:cNvPr id="19" name="正方形/長方形 18">
            <a:extLst>
              <a:ext uri="{FF2B5EF4-FFF2-40B4-BE49-F238E27FC236}">
                <a16:creationId xmlns:a16="http://schemas.microsoft.com/office/drawing/2014/main" id="{86FAC093-7464-AE16-06CB-D1571F886FD3}"/>
              </a:ext>
            </a:extLst>
          </p:cNvPr>
          <p:cNvSpPr/>
          <p:nvPr/>
        </p:nvSpPr>
        <p:spPr>
          <a:xfrm>
            <a:off x="4223792" y="5240892"/>
            <a:ext cx="5508612" cy="936104"/>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r>
              <a:rPr kumimoji="1"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凡例</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pic>
        <p:nvPicPr>
          <p:cNvPr id="20" name="コンテンツ プレースホルダー 7" descr="時計">
            <a:extLst>
              <a:ext uri="{FF2B5EF4-FFF2-40B4-BE49-F238E27FC236}">
                <a16:creationId xmlns:a16="http://schemas.microsoft.com/office/drawing/2014/main" id="{29753790-B56E-0BF4-668D-C5AE94907B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4768150" y="4095875"/>
            <a:ext cx="1080120" cy="1080120"/>
          </a:xfrm>
          <a:prstGeom prst="rect">
            <a:avLst/>
          </a:prstGeom>
          <a:noFill/>
          <a:ln w="9525">
            <a:noFill/>
            <a:miter lim="800000"/>
            <a:headEnd/>
            <a:tailEnd/>
          </a:ln>
        </p:spPr>
      </p:pic>
      <p:pic>
        <p:nvPicPr>
          <p:cNvPr id="21" name="コンテンツ プレースホルダー 7" descr="時計">
            <a:extLst>
              <a:ext uri="{FF2B5EF4-FFF2-40B4-BE49-F238E27FC236}">
                <a16:creationId xmlns:a16="http://schemas.microsoft.com/office/drawing/2014/main" id="{B52040C8-A669-0F68-4605-2CBD6BF39D1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bwMode="auto">
          <a:xfrm>
            <a:off x="3892945" y="1603229"/>
            <a:ext cx="601972" cy="601972"/>
          </a:xfrm>
          <a:prstGeom prst="rect">
            <a:avLst/>
          </a:prstGeom>
          <a:noFill/>
          <a:ln w="9525">
            <a:noFill/>
            <a:miter lim="800000"/>
            <a:headEnd/>
            <a:tailEnd/>
          </a:ln>
        </p:spPr>
      </p:pic>
    </p:spTree>
    <p:extLst>
      <p:ext uri="{BB962C8B-B14F-4D97-AF65-F5344CB8AC3E}">
        <p14:creationId xmlns:p14="http://schemas.microsoft.com/office/powerpoint/2010/main" val="301633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a:extLst>
              <a:ext uri="{FF2B5EF4-FFF2-40B4-BE49-F238E27FC236}">
                <a16:creationId xmlns:a16="http://schemas.microsoft.com/office/drawing/2014/main" id="{F45B0E03-E619-C7FD-1738-8BAF0B578AF0}"/>
              </a:ext>
            </a:extLst>
          </p:cNvPr>
          <p:cNvSpPr/>
          <p:nvPr/>
        </p:nvSpPr>
        <p:spPr>
          <a:xfrm>
            <a:off x="4354400" y="3323320"/>
            <a:ext cx="3541795" cy="268754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a:latin typeface="Meiryo UI" panose="020B0604030504040204" pitchFamily="34" charset="-128"/>
                <a:ea typeface="Meiryo UI" panose="020B0604030504040204" pitchFamily="34" charset="-128"/>
              </a:rPr>
              <a:t>共有メモリ</a:t>
            </a:r>
          </a:p>
        </p:txBody>
      </p:sp>
      <p:cxnSp>
        <p:nvCxnSpPr>
          <p:cNvPr id="63" name="直線矢印コネクタ 62">
            <a:extLst>
              <a:ext uri="{FF2B5EF4-FFF2-40B4-BE49-F238E27FC236}">
                <a16:creationId xmlns:a16="http://schemas.microsoft.com/office/drawing/2014/main" id="{3358D411-38DE-3AB9-0C36-F243C56BEADC}"/>
              </a:ext>
            </a:extLst>
          </p:cNvPr>
          <p:cNvCxnSpPr>
            <a:cxnSpLocks/>
            <a:stCxn id="52" idx="3"/>
            <a:endCxn id="56" idx="1"/>
          </p:cNvCxnSpPr>
          <p:nvPr/>
        </p:nvCxnSpPr>
        <p:spPr>
          <a:xfrm flipV="1">
            <a:off x="7290152" y="5212458"/>
            <a:ext cx="1432959" cy="38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直線矢印コネクタ 66">
            <a:extLst>
              <a:ext uri="{FF2B5EF4-FFF2-40B4-BE49-F238E27FC236}">
                <a16:creationId xmlns:a16="http://schemas.microsoft.com/office/drawing/2014/main" id="{86DE0030-FBD0-F709-8A17-90633D81C716}"/>
              </a:ext>
            </a:extLst>
          </p:cNvPr>
          <p:cNvCxnSpPr>
            <a:cxnSpLocks/>
            <a:stCxn id="8" idx="3"/>
            <a:endCxn id="56" idx="1"/>
          </p:cNvCxnSpPr>
          <p:nvPr/>
        </p:nvCxnSpPr>
        <p:spPr>
          <a:xfrm>
            <a:off x="7159353" y="5072299"/>
            <a:ext cx="1563758" cy="140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タイトル 1">
            <a:extLst>
              <a:ext uri="{FF2B5EF4-FFF2-40B4-BE49-F238E27FC236}">
                <a16:creationId xmlns:a16="http://schemas.microsoft.com/office/drawing/2014/main" id="{DEF1A960-2450-D8EB-D7DC-0783410EC3CE}"/>
              </a:ext>
            </a:extLst>
          </p:cNvPr>
          <p:cNvSpPr>
            <a:spLocks noGrp="1"/>
          </p:cNvSpPr>
          <p:nvPr>
            <p:ph type="title"/>
          </p:nvPr>
        </p:nvSpPr>
        <p:spPr>
          <a:xfrm>
            <a:off x="-4433" y="0"/>
            <a:ext cx="10972800" cy="746548"/>
          </a:xfrm>
        </p:spPr>
        <p:txBody>
          <a:bodyPr/>
          <a:lstStyle/>
          <a:p>
            <a:r>
              <a:rPr kumimoji="1" lang="ja-JP" altLang="en-US"/>
              <a:t>箱庭コア機能の時刻同期設計</a:t>
            </a:r>
          </a:p>
        </p:txBody>
      </p:sp>
      <p:sp>
        <p:nvSpPr>
          <p:cNvPr id="3" name="コンテンツ プレースホルダー 2">
            <a:extLst>
              <a:ext uri="{FF2B5EF4-FFF2-40B4-BE49-F238E27FC236}">
                <a16:creationId xmlns:a16="http://schemas.microsoft.com/office/drawing/2014/main" id="{3A8C0628-3621-1505-16C0-378A1FF19090}"/>
              </a:ext>
            </a:extLst>
          </p:cNvPr>
          <p:cNvSpPr>
            <a:spLocks noGrp="1"/>
          </p:cNvSpPr>
          <p:nvPr>
            <p:ph idx="1"/>
          </p:nvPr>
        </p:nvSpPr>
        <p:spPr>
          <a:xfrm>
            <a:off x="609600" y="769127"/>
            <a:ext cx="10972800" cy="859673"/>
          </a:xfrm>
        </p:spPr>
        <p:txBody>
          <a:bodyPr/>
          <a:lstStyle/>
          <a:p>
            <a:r>
              <a:rPr kumimoji="1" lang="ja-JP" altLang="en-US"/>
              <a:t>共有メモリを介して、箱庭時刻とアセット時刻をそれぞれ参照・更新する</a:t>
            </a:r>
          </a:p>
        </p:txBody>
      </p:sp>
      <p:sp>
        <p:nvSpPr>
          <p:cNvPr id="4" name="スライド番号プレースホルダー 3">
            <a:extLst>
              <a:ext uri="{FF2B5EF4-FFF2-40B4-BE49-F238E27FC236}">
                <a16:creationId xmlns:a16="http://schemas.microsoft.com/office/drawing/2014/main" id="{4A92AE29-0D32-61CD-9ADB-535A99A32DE0}"/>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7</a:t>
            </a:fld>
            <a:endParaRPr lang="ja-JP" altLang="en-US" sz="2800" dirty="0">
              <a:latin typeface="Meiryo UI" panose="020B0604030504040204" pitchFamily="34" charset="-128"/>
              <a:ea typeface="Meiryo UI" panose="020B0604030504040204" pitchFamily="34" charset="-128"/>
            </a:endParaRPr>
          </a:p>
        </p:txBody>
      </p:sp>
      <p:sp>
        <p:nvSpPr>
          <p:cNvPr id="5" name="正方形/長方形 4">
            <a:extLst>
              <a:ext uri="{FF2B5EF4-FFF2-40B4-BE49-F238E27FC236}">
                <a16:creationId xmlns:a16="http://schemas.microsoft.com/office/drawing/2014/main" id="{83368946-5C9E-507B-1ECB-6363E99ABB39}"/>
              </a:ext>
            </a:extLst>
          </p:cNvPr>
          <p:cNvSpPr/>
          <p:nvPr/>
        </p:nvSpPr>
        <p:spPr>
          <a:xfrm>
            <a:off x="4943872" y="4070628"/>
            <a:ext cx="2477081"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箱庭時間</a:t>
            </a:r>
          </a:p>
        </p:txBody>
      </p:sp>
      <p:sp>
        <p:nvSpPr>
          <p:cNvPr id="8" name="正方形/長方形 7">
            <a:extLst>
              <a:ext uri="{FF2B5EF4-FFF2-40B4-BE49-F238E27FC236}">
                <a16:creationId xmlns:a16="http://schemas.microsoft.com/office/drawing/2014/main" id="{A8E20BFD-1515-C6D7-7AEF-8E4B8FED35AF}"/>
              </a:ext>
            </a:extLst>
          </p:cNvPr>
          <p:cNvSpPr/>
          <p:nvPr/>
        </p:nvSpPr>
        <p:spPr>
          <a:xfrm>
            <a:off x="4943873" y="4784267"/>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sp>
        <p:nvSpPr>
          <p:cNvPr id="9" name="角丸四角形 8">
            <a:extLst>
              <a:ext uri="{FF2B5EF4-FFF2-40B4-BE49-F238E27FC236}">
                <a16:creationId xmlns:a16="http://schemas.microsoft.com/office/drawing/2014/main" id="{3774AEAA-FED8-A38B-E563-9D9569D2997E}"/>
              </a:ext>
            </a:extLst>
          </p:cNvPr>
          <p:cNvSpPr/>
          <p:nvPr/>
        </p:nvSpPr>
        <p:spPr>
          <a:xfrm>
            <a:off x="1055440" y="2817199"/>
            <a:ext cx="2361204" cy="576064"/>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endParaRPr kumimoji="1" lang="ja-JP" altLang="en-US">
              <a:latin typeface="Meiryo UI" panose="020B0604030504040204" pitchFamily="34" charset="-128"/>
              <a:ea typeface="Meiryo UI" panose="020B0604030504040204" pitchFamily="34" charset="-128"/>
            </a:endParaRPr>
          </a:p>
        </p:txBody>
      </p:sp>
      <p:cxnSp>
        <p:nvCxnSpPr>
          <p:cNvPr id="12" name="直線矢印コネクタ 11">
            <a:extLst>
              <a:ext uri="{FF2B5EF4-FFF2-40B4-BE49-F238E27FC236}">
                <a16:creationId xmlns:a16="http://schemas.microsoft.com/office/drawing/2014/main" id="{C5A60420-2C1E-04AF-811F-48BA74124AD9}"/>
              </a:ext>
            </a:extLst>
          </p:cNvPr>
          <p:cNvCxnSpPr>
            <a:cxnSpLocks/>
            <a:stCxn id="40" idx="2"/>
            <a:endCxn id="9" idx="0"/>
          </p:cNvCxnSpPr>
          <p:nvPr/>
        </p:nvCxnSpPr>
        <p:spPr>
          <a:xfrm>
            <a:off x="2236042" y="2348880"/>
            <a:ext cx="0" cy="468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直線矢印コネクタ 12">
            <a:extLst>
              <a:ext uri="{FF2B5EF4-FFF2-40B4-BE49-F238E27FC236}">
                <a16:creationId xmlns:a16="http://schemas.microsoft.com/office/drawing/2014/main" id="{D8E104F0-D8F1-C5DE-72C4-C0C9AD18C179}"/>
              </a:ext>
            </a:extLst>
          </p:cNvPr>
          <p:cNvCxnSpPr>
            <a:cxnSpLocks/>
            <a:stCxn id="26" idx="3"/>
            <a:endCxn id="8" idx="1"/>
          </p:cNvCxnSpPr>
          <p:nvPr/>
        </p:nvCxnSpPr>
        <p:spPr>
          <a:xfrm>
            <a:off x="3503712" y="5072299"/>
            <a:ext cx="14401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角丸四角形 15">
            <a:extLst>
              <a:ext uri="{FF2B5EF4-FFF2-40B4-BE49-F238E27FC236}">
                <a16:creationId xmlns:a16="http://schemas.microsoft.com/office/drawing/2014/main" id="{BE40CD7D-0F50-4458-3CA2-32AD4C8563BE}"/>
              </a:ext>
            </a:extLst>
          </p:cNvPr>
          <p:cNvSpPr/>
          <p:nvPr/>
        </p:nvSpPr>
        <p:spPr>
          <a:xfrm>
            <a:off x="1055440" y="3789039"/>
            <a:ext cx="2361204" cy="2088230"/>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p>
          <a:p>
            <a:pPr algn="ctr"/>
            <a:r>
              <a:rPr kumimoji="1" lang="ja-JP" altLang="en-US">
                <a:latin typeface="Meiryo UI" panose="020B0604030504040204" pitchFamily="34" charset="-128"/>
                <a:ea typeface="Meiryo UI" panose="020B0604030504040204" pitchFamily="34" charset="-128"/>
              </a:rPr>
              <a:t>実現処理</a:t>
            </a:r>
            <a:endParaRPr kumimoji="1" lang="en-US" altLang="ja-JP" dirty="0">
              <a:latin typeface="Meiryo UI" panose="020B0604030504040204" pitchFamily="34" charset="-128"/>
              <a:ea typeface="Meiryo UI" panose="020B0604030504040204" pitchFamily="34" charset="-128"/>
            </a:endParaRPr>
          </a:p>
        </p:txBody>
      </p:sp>
      <p:cxnSp>
        <p:nvCxnSpPr>
          <p:cNvPr id="17" name="直線矢印コネクタ 16">
            <a:extLst>
              <a:ext uri="{FF2B5EF4-FFF2-40B4-BE49-F238E27FC236}">
                <a16:creationId xmlns:a16="http://schemas.microsoft.com/office/drawing/2014/main" id="{EFD24C86-FA3A-88BB-20B3-C7E51A8B11C4}"/>
              </a:ext>
            </a:extLst>
          </p:cNvPr>
          <p:cNvCxnSpPr>
            <a:cxnSpLocks/>
            <a:stCxn id="9" idx="2"/>
            <a:endCxn id="16" idx="0"/>
          </p:cNvCxnSpPr>
          <p:nvPr/>
        </p:nvCxnSpPr>
        <p:spPr>
          <a:xfrm>
            <a:off x="2236042" y="3393263"/>
            <a:ext cx="0" cy="3957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正方形/長方形 24">
            <a:extLst>
              <a:ext uri="{FF2B5EF4-FFF2-40B4-BE49-F238E27FC236}">
                <a16:creationId xmlns:a16="http://schemas.microsoft.com/office/drawing/2014/main" id="{89076326-A5FC-85A3-55C9-AD81701F081D}"/>
              </a:ext>
            </a:extLst>
          </p:cNvPr>
          <p:cNvSpPr/>
          <p:nvPr/>
        </p:nvSpPr>
        <p:spPr>
          <a:xfrm>
            <a:off x="3359696" y="4242517"/>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FE8BBAA7-8DB9-C16F-E1CA-C9AFCFDE9009}"/>
              </a:ext>
            </a:extLst>
          </p:cNvPr>
          <p:cNvSpPr/>
          <p:nvPr/>
        </p:nvSpPr>
        <p:spPr>
          <a:xfrm>
            <a:off x="3359696" y="4956156"/>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FC3371F9-A06D-5BCA-7457-76ADA6F17844}"/>
              </a:ext>
            </a:extLst>
          </p:cNvPr>
          <p:cNvCxnSpPr>
            <a:cxnSpLocks/>
            <a:stCxn id="5" idx="1"/>
            <a:endCxn id="25" idx="3"/>
          </p:cNvCxnSpPr>
          <p:nvPr/>
        </p:nvCxnSpPr>
        <p:spPr>
          <a:xfrm flipH="1">
            <a:off x="3503712" y="4358660"/>
            <a:ext cx="14401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正方形/長方形 39">
            <a:extLst>
              <a:ext uri="{FF2B5EF4-FFF2-40B4-BE49-F238E27FC236}">
                <a16:creationId xmlns:a16="http://schemas.microsoft.com/office/drawing/2014/main" id="{6336CE0E-1563-BABA-3D80-5B75C75E497E}"/>
              </a:ext>
            </a:extLst>
          </p:cNvPr>
          <p:cNvSpPr/>
          <p:nvPr/>
        </p:nvSpPr>
        <p:spPr>
          <a:xfrm>
            <a:off x="1055440" y="1772816"/>
            <a:ext cx="2361204" cy="576064"/>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p>
        </p:txBody>
      </p:sp>
      <p:sp>
        <p:nvSpPr>
          <p:cNvPr id="42" name="正方形/長方形 41">
            <a:extLst>
              <a:ext uri="{FF2B5EF4-FFF2-40B4-BE49-F238E27FC236}">
                <a16:creationId xmlns:a16="http://schemas.microsoft.com/office/drawing/2014/main" id="{FE99A1C0-C473-776A-046F-1A9A25E2CC21}"/>
              </a:ext>
            </a:extLst>
          </p:cNvPr>
          <p:cNvSpPr/>
          <p:nvPr/>
        </p:nvSpPr>
        <p:spPr>
          <a:xfrm>
            <a:off x="8775356" y="1823446"/>
            <a:ext cx="2361204" cy="576064"/>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p>
        </p:txBody>
      </p:sp>
      <p:sp>
        <p:nvSpPr>
          <p:cNvPr id="43" name="角丸四角形 42">
            <a:extLst>
              <a:ext uri="{FF2B5EF4-FFF2-40B4-BE49-F238E27FC236}">
                <a16:creationId xmlns:a16="http://schemas.microsoft.com/office/drawing/2014/main" id="{C0C69ABD-E81F-2ACA-E148-C55BD0AB539B}"/>
              </a:ext>
            </a:extLst>
          </p:cNvPr>
          <p:cNvSpPr/>
          <p:nvPr/>
        </p:nvSpPr>
        <p:spPr>
          <a:xfrm>
            <a:off x="8775356" y="2816471"/>
            <a:ext cx="2361204" cy="57606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endParaRPr kumimoji="1" lang="ja-JP" altLang="en-US">
              <a:latin typeface="Meiryo UI" panose="020B0604030504040204" pitchFamily="34" charset="-128"/>
              <a:ea typeface="Meiryo UI" panose="020B0604030504040204" pitchFamily="34" charset="-128"/>
            </a:endParaRPr>
          </a:p>
        </p:txBody>
      </p:sp>
      <p:cxnSp>
        <p:nvCxnSpPr>
          <p:cNvPr id="44" name="直線矢印コネクタ 43">
            <a:extLst>
              <a:ext uri="{FF2B5EF4-FFF2-40B4-BE49-F238E27FC236}">
                <a16:creationId xmlns:a16="http://schemas.microsoft.com/office/drawing/2014/main" id="{94E8069F-11C8-187C-E6E3-C72D04011557}"/>
              </a:ext>
            </a:extLst>
          </p:cNvPr>
          <p:cNvCxnSpPr>
            <a:cxnSpLocks/>
            <a:stCxn id="42" idx="2"/>
            <a:endCxn id="43" idx="0"/>
          </p:cNvCxnSpPr>
          <p:nvPr/>
        </p:nvCxnSpPr>
        <p:spPr>
          <a:xfrm>
            <a:off x="9955958" y="2399510"/>
            <a:ext cx="0" cy="4169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角丸四角形 46">
            <a:extLst>
              <a:ext uri="{FF2B5EF4-FFF2-40B4-BE49-F238E27FC236}">
                <a16:creationId xmlns:a16="http://schemas.microsoft.com/office/drawing/2014/main" id="{0D3CA22D-7D6D-002F-06AF-02371D58C074}"/>
              </a:ext>
            </a:extLst>
          </p:cNvPr>
          <p:cNvSpPr/>
          <p:nvPr/>
        </p:nvSpPr>
        <p:spPr>
          <a:xfrm>
            <a:off x="8775356" y="3806812"/>
            <a:ext cx="2361204" cy="208823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p>
          <a:p>
            <a:pPr algn="ctr"/>
            <a:r>
              <a:rPr kumimoji="1" lang="ja-JP" altLang="en-US">
                <a:latin typeface="Meiryo UI" panose="020B0604030504040204" pitchFamily="34" charset="-128"/>
                <a:ea typeface="Meiryo UI" panose="020B0604030504040204" pitchFamily="34" charset="-128"/>
              </a:rPr>
              <a:t>実現処理</a:t>
            </a:r>
            <a:endParaRPr kumimoji="1" lang="en-US" altLang="ja-JP" dirty="0">
              <a:latin typeface="Meiryo UI" panose="020B0604030504040204" pitchFamily="34" charset="-128"/>
              <a:ea typeface="Meiryo UI" panose="020B0604030504040204" pitchFamily="34" charset="-128"/>
            </a:endParaRPr>
          </a:p>
        </p:txBody>
      </p:sp>
      <p:cxnSp>
        <p:nvCxnSpPr>
          <p:cNvPr id="48" name="直線矢印コネクタ 47">
            <a:extLst>
              <a:ext uri="{FF2B5EF4-FFF2-40B4-BE49-F238E27FC236}">
                <a16:creationId xmlns:a16="http://schemas.microsoft.com/office/drawing/2014/main" id="{0F45A7AC-F3AC-5A9C-7FBF-27988F4298D2}"/>
              </a:ext>
            </a:extLst>
          </p:cNvPr>
          <p:cNvCxnSpPr>
            <a:cxnSpLocks/>
            <a:stCxn id="43" idx="2"/>
            <a:endCxn id="47" idx="0"/>
          </p:cNvCxnSpPr>
          <p:nvPr/>
        </p:nvCxnSpPr>
        <p:spPr>
          <a:xfrm>
            <a:off x="9955958" y="3392535"/>
            <a:ext cx="0" cy="4142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正方形/長方形 51">
            <a:extLst>
              <a:ext uri="{FF2B5EF4-FFF2-40B4-BE49-F238E27FC236}">
                <a16:creationId xmlns:a16="http://schemas.microsoft.com/office/drawing/2014/main" id="{BDB3ACC1-1754-7593-0571-BBF2B01B5CE4}"/>
              </a:ext>
            </a:extLst>
          </p:cNvPr>
          <p:cNvSpPr/>
          <p:nvPr/>
        </p:nvSpPr>
        <p:spPr>
          <a:xfrm>
            <a:off x="5074672" y="4963412"/>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sp>
        <p:nvSpPr>
          <p:cNvPr id="53" name="正方形/長方形 52">
            <a:extLst>
              <a:ext uri="{FF2B5EF4-FFF2-40B4-BE49-F238E27FC236}">
                <a16:creationId xmlns:a16="http://schemas.microsoft.com/office/drawing/2014/main" id="{7B914D21-CDD6-9C02-585A-53F8438D3A83}"/>
              </a:ext>
            </a:extLst>
          </p:cNvPr>
          <p:cNvSpPr/>
          <p:nvPr/>
        </p:nvSpPr>
        <p:spPr>
          <a:xfrm>
            <a:off x="5200016" y="5151281"/>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cxnSp>
        <p:nvCxnSpPr>
          <p:cNvPr id="55" name="直線矢印コネクタ 54">
            <a:extLst>
              <a:ext uri="{FF2B5EF4-FFF2-40B4-BE49-F238E27FC236}">
                <a16:creationId xmlns:a16="http://schemas.microsoft.com/office/drawing/2014/main" id="{53C721B3-0286-5D39-53A9-28DA9000BF28}"/>
              </a:ext>
            </a:extLst>
          </p:cNvPr>
          <p:cNvCxnSpPr>
            <a:cxnSpLocks/>
            <a:stCxn id="53" idx="3"/>
            <a:endCxn id="56" idx="1"/>
          </p:cNvCxnSpPr>
          <p:nvPr/>
        </p:nvCxnSpPr>
        <p:spPr>
          <a:xfrm flipV="1">
            <a:off x="7415496" y="5212458"/>
            <a:ext cx="1307615" cy="2268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正方形/長方形 55">
            <a:extLst>
              <a:ext uri="{FF2B5EF4-FFF2-40B4-BE49-F238E27FC236}">
                <a16:creationId xmlns:a16="http://schemas.microsoft.com/office/drawing/2014/main" id="{26718D11-16B3-2633-386C-C49C12C5B0F6}"/>
              </a:ext>
            </a:extLst>
          </p:cNvPr>
          <p:cNvSpPr/>
          <p:nvPr/>
        </p:nvSpPr>
        <p:spPr>
          <a:xfrm>
            <a:off x="8723111" y="5096315"/>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84A5E311-C1E3-2EB7-54A4-CAF00ECC0885}"/>
              </a:ext>
            </a:extLst>
          </p:cNvPr>
          <p:cNvSpPr/>
          <p:nvPr/>
        </p:nvSpPr>
        <p:spPr>
          <a:xfrm>
            <a:off x="8703351" y="4242516"/>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CB0F8B1F-69AB-E767-BE8C-7B85C325A308}"/>
              </a:ext>
            </a:extLst>
          </p:cNvPr>
          <p:cNvCxnSpPr>
            <a:cxnSpLocks/>
            <a:stCxn id="58" idx="1"/>
            <a:endCxn id="5" idx="3"/>
          </p:cNvCxnSpPr>
          <p:nvPr/>
        </p:nvCxnSpPr>
        <p:spPr>
          <a:xfrm flipH="1">
            <a:off x="7420953" y="4358659"/>
            <a:ext cx="128239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98370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a:extLst>
              <a:ext uri="{FF2B5EF4-FFF2-40B4-BE49-F238E27FC236}">
                <a16:creationId xmlns:a16="http://schemas.microsoft.com/office/drawing/2014/main" id="{94ABED77-FFBD-5077-B13E-DBDA8A094492}"/>
              </a:ext>
            </a:extLst>
          </p:cNvPr>
          <p:cNvSpPr>
            <a:spLocks noGrp="1"/>
          </p:cNvSpPr>
          <p:nvPr>
            <p:ph type="title"/>
          </p:nvPr>
        </p:nvSpPr>
        <p:spPr/>
        <p:txBody>
          <a:bodyPr/>
          <a:lstStyle/>
          <a:p>
            <a:r>
              <a:rPr lang="ja-JP" altLang="en-US"/>
              <a:t>カウントアップの動作</a:t>
            </a:r>
            <a:r>
              <a:rPr lang="en-US" altLang="ja-JP"/>
              <a:t>(</a:t>
            </a:r>
            <a:r>
              <a:rPr lang="ja-JP" altLang="en-US"/>
              <a:t>共通</a:t>
            </a:r>
            <a:r>
              <a:rPr lang="en-US" altLang="ja-JP"/>
              <a:t>)</a:t>
            </a:r>
            <a:endParaRPr lang="ja-JP" altLang="en-US"/>
          </a:p>
        </p:txBody>
      </p:sp>
      <p:sp>
        <p:nvSpPr>
          <p:cNvPr id="2" name="スライド番号プレースホルダー 1">
            <a:extLst>
              <a:ext uri="{FF2B5EF4-FFF2-40B4-BE49-F238E27FC236}">
                <a16:creationId xmlns:a16="http://schemas.microsoft.com/office/drawing/2014/main" id="{8F08D305-A7E7-0B19-B0E0-C9D3CCF04A6C}"/>
              </a:ext>
            </a:extLst>
          </p:cNvPr>
          <p:cNvSpPr>
            <a:spLocks noGrp="1"/>
          </p:cNvSpPr>
          <p:nvPr>
            <p:ph type="sldNum" sz="quarter" idx="4"/>
          </p:nvPr>
        </p:nvSpPr>
        <p:spPr/>
        <p:txBody>
          <a:bodyPr/>
          <a:lstStyle/>
          <a:p>
            <a:pPr algn="r">
              <a:defRPr/>
            </a:pPr>
            <a:fld id="{E17FD244-5B26-4792-B537-EF0BE56E30E9}" type="slidenum">
              <a:rPr lang="ja-JP" altLang="en-US" smtClean="0"/>
              <a:pPr algn="r">
                <a:defRPr/>
              </a:pPr>
              <a:t>8</a:t>
            </a:fld>
            <a:endParaRPr lang="ja-JP" altLang="en-US" dirty="0"/>
          </a:p>
        </p:txBody>
      </p:sp>
      <p:grpSp>
        <p:nvGrpSpPr>
          <p:cNvPr id="17" name="グループ化 16">
            <a:extLst>
              <a:ext uri="{FF2B5EF4-FFF2-40B4-BE49-F238E27FC236}">
                <a16:creationId xmlns:a16="http://schemas.microsoft.com/office/drawing/2014/main" id="{103F2501-E41B-CC26-6335-25AB54D37DF9}"/>
              </a:ext>
            </a:extLst>
          </p:cNvPr>
          <p:cNvGrpSpPr/>
          <p:nvPr/>
        </p:nvGrpSpPr>
        <p:grpSpPr>
          <a:xfrm>
            <a:off x="2999656" y="1700808"/>
            <a:ext cx="5807642" cy="4172962"/>
            <a:chOff x="3359696" y="251356"/>
            <a:chExt cx="3871761" cy="2881583"/>
          </a:xfrm>
        </p:grpSpPr>
        <p:sp>
          <p:nvSpPr>
            <p:cNvPr id="40" name="正方形/長方形 39">
              <a:extLst>
                <a:ext uri="{FF2B5EF4-FFF2-40B4-BE49-F238E27FC236}">
                  <a16:creationId xmlns:a16="http://schemas.microsoft.com/office/drawing/2014/main" id="{3AE42F29-BBB6-BA11-3658-901C7ED93559}"/>
                </a:ext>
              </a:extLst>
            </p:cNvPr>
            <p:cNvSpPr/>
            <p:nvPr/>
          </p:nvSpPr>
          <p:spPr>
            <a:xfrm>
              <a:off x="4241523" y="722313"/>
              <a:ext cx="552555" cy="2144733"/>
            </a:xfrm>
            <a:prstGeom prst="rect">
              <a:avLst/>
            </a:prstGeom>
            <a:solidFill>
              <a:schemeClr val="bg1">
                <a:lumMod val="95000"/>
              </a:schemeClr>
            </a:solidFill>
            <a:ln w="158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cxnSp>
          <p:nvCxnSpPr>
            <p:cNvPr id="4" name="直線矢印コネクタ 3">
              <a:extLst>
                <a:ext uri="{FF2B5EF4-FFF2-40B4-BE49-F238E27FC236}">
                  <a16:creationId xmlns:a16="http://schemas.microsoft.com/office/drawing/2014/main" id="{37C9E248-762A-14F8-7777-8CA74C7CC98E}"/>
                </a:ext>
              </a:extLst>
            </p:cNvPr>
            <p:cNvCxnSpPr>
              <a:cxnSpLocks/>
            </p:cNvCxnSpPr>
            <p:nvPr/>
          </p:nvCxnSpPr>
          <p:spPr>
            <a:xfrm>
              <a:off x="3503712" y="2492896"/>
              <a:ext cx="3384376" cy="3928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F1FB19EE-8541-6D1F-727A-0FB834B8945F}"/>
                </a:ext>
              </a:extLst>
            </p:cNvPr>
            <p:cNvCxnSpPr>
              <a:cxnSpLocks/>
            </p:cNvCxnSpPr>
            <p:nvPr/>
          </p:nvCxnSpPr>
          <p:spPr>
            <a:xfrm flipV="1">
              <a:off x="3359696" y="396280"/>
              <a:ext cx="0" cy="195260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D55ECDD-3E53-D119-A7CA-027FC98611D4}"/>
                </a:ext>
              </a:extLst>
            </p:cNvPr>
            <p:cNvSpPr txBox="1"/>
            <p:nvPr/>
          </p:nvSpPr>
          <p:spPr>
            <a:xfrm>
              <a:off x="5806708" y="2537146"/>
              <a:ext cx="1424749"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a:t>
              </a:r>
              <a:r>
                <a:rPr kumimoji="1" lang="en-US" altLang="ja-JP" sz="2800">
                  <a:latin typeface="Times New Roman" panose="02020603050405020304" pitchFamily="18" charset="0"/>
                  <a:cs typeface="Times New Roman" panose="02020603050405020304" pitchFamily="18" charset="0"/>
                </a:rPr>
                <a:t>(wall time)  </a:t>
              </a:r>
              <a:endParaRPr kumimoji="1" lang="ja-JP" altLang="en-US" sz="280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135C5411-AE8F-BA98-C8E1-DA22D88D33B9}"/>
                </a:ext>
              </a:extLst>
            </p:cNvPr>
            <p:cNvSpPr txBox="1"/>
            <p:nvPr/>
          </p:nvSpPr>
          <p:spPr>
            <a:xfrm>
              <a:off x="3379200" y="251356"/>
              <a:ext cx="2068728" cy="361303"/>
            </a:xfrm>
            <a:prstGeom prst="rect">
              <a:avLst/>
            </a:prstGeom>
            <a:noFill/>
          </p:spPr>
          <p:txBody>
            <a:bodyPr wrap="square" rtlCol="0">
              <a:spAutoFit/>
            </a:bodyPr>
            <a:lstStyle/>
            <a:p>
              <a:r>
                <a:rPr kumimoji="1" lang="en-US" altLang="ja-JP" sz="2800" b="1" i="1">
                  <a:latin typeface="Times New Roman" panose="02020603050405020304" pitchFamily="18" charset="0"/>
                  <a:cs typeface="Times New Roman" panose="02020603050405020304" pitchFamily="18" charset="0"/>
                </a:rPr>
                <a:t>T </a:t>
              </a:r>
              <a:r>
                <a:rPr kumimoji="1" lang="en-US" altLang="ja-JP" sz="2800">
                  <a:latin typeface="Times New Roman" panose="02020603050405020304" pitchFamily="18" charset="0"/>
                  <a:cs typeface="Times New Roman" panose="02020603050405020304" pitchFamily="18" charset="0"/>
                </a:rPr>
                <a:t>(simulation </a:t>
              </a:r>
              <a:r>
                <a:rPr lang="en-US" altLang="ja-JP" sz="2800">
                  <a:latin typeface="Times New Roman" panose="02020603050405020304" pitchFamily="18" charset="0"/>
                  <a:cs typeface="Times New Roman" panose="02020603050405020304" pitchFamily="18" charset="0"/>
                </a:rPr>
                <a:t>time</a:t>
              </a:r>
              <a:r>
                <a:rPr kumimoji="1" lang="en-US" altLang="ja-JP" sz="2800">
                  <a:latin typeface="Times New Roman" panose="02020603050405020304" pitchFamily="18" charset="0"/>
                  <a:cs typeface="Times New Roman" panose="02020603050405020304" pitchFamily="18" charset="0"/>
                </a:rPr>
                <a:t>)  </a:t>
              </a:r>
              <a:endParaRPr kumimoji="1" lang="ja-JP" altLang="en-US" sz="2800">
                <a:latin typeface="Times New Roman" panose="02020603050405020304" pitchFamily="18" charset="0"/>
                <a:cs typeface="Times New Roman" panose="02020603050405020304" pitchFamily="18" charset="0"/>
              </a:endParaRPr>
            </a:p>
          </p:txBody>
        </p:sp>
        <p:grpSp>
          <p:nvGrpSpPr>
            <p:cNvPr id="13" name="グループ化 12">
              <a:extLst>
                <a:ext uri="{FF2B5EF4-FFF2-40B4-BE49-F238E27FC236}">
                  <a16:creationId xmlns:a16="http://schemas.microsoft.com/office/drawing/2014/main" id="{A2680315-CCA8-1F65-5B3A-14AF7F0A62C1}"/>
                </a:ext>
              </a:extLst>
            </p:cNvPr>
            <p:cNvGrpSpPr/>
            <p:nvPr/>
          </p:nvGrpSpPr>
          <p:grpSpPr>
            <a:xfrm>
              <a:off x="3503712" y="1556792"/>
              <a:ext cx="1686007" cy="566008"/>
              <a:chOff x="3728120" y="1206808"/>
              <a:chExt cx="2238663" cy="566008"/>
            </a:xfrm>
          </p:grpSpPr>
          <p:cxnSp>
            <p:nvCxnSpPr>
              <p:cNvPr id="10" name="直線コネクタ 9">
                <a:extLst>
                  <a:ext uri="{FF2B5EF4-FFF2-40B4-BE49-F238E27FC236}">
                    <a16:creationId xmlns:a16="http://schemas.microsoft.com/office/drawing/2014/main" id="{5059924B-7D18-018B-6E3F-3AEB42E7D011}"/>
                  </a:ext>
                </a:extLst>
              </p:cNvPr>
              <p:cNvCxnSpPr>
                <a:cxnSpLocks/>
                <a:endCxn id="22" idx="6"/>
              </p:cNvCxnSpPr>
              <p:nvPr/>
            </p:nvCxnSpPr>
            <p:spPr>
              <a:xfrm>
                <a:off x="4295801" y="1772816"/>
                <a:ext cx="8664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D6D774F-73EC-1DE3-BFD4-9A6C0A5A9BFF}"/>
                  </a:ext>
                </a:extLst>
              </p:cNvPr>
              <p:cNvCxnSpPr>
                <a:cxnSpLocks/>
              </p:cNvCxnSpPr>
              <p:nvPr/>
            </p:nvCxnSpPr>
            <p:spPr>
              <a:xfrm>
                <a:off x="3728120" y="1772816"/>
                <a:ext cx="56768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4C87BB-157C-CA6A-0611-166C7828F376}"/>
                  </a:ext>
                </a:extLst>
              </p:cNvPr>
              <p:cNvCxnSpPr>
                <a:cxnSpLocks/>
              </p:cNvCxnSpPr>
              <p:nvPr/>
            </p:nvCxnSpPr>
            <p:spPr>
              <a:xfrm>
                <a:off x="5100291" y="1206808"/>
                <a:ext cx="8268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31DF5C6-D2F1-EB46-C694-E189D3D6F03D}"/>
                  </a:ext>
                </a:extLst>
              </p:cNvPr>
              <p:cNvCxnSpPr>
                <a:cxnSpLocks/>
              </p:cNvCxnSpPr>
              <p:nvPr/>
            </p:nvCxnSpPr>
            <p:spPr>
              <a:xfrm>
                <a:off x="5100291" y="1755256"/>
                <a:ext cx="866492"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id="{F1F3A38C-6BEE-420C-445F-ACA67EE654CE}"/>
                </a:ext>
              </a:extLst>
            </p:cNvPr>
            <p:cNvSpPr txBox="1"/>
            <p:nvPr/>
          </p:nvSpPr>
          <p:spPr>
            <a:xfrm>
              <a:off x="3575720" y="2532180"/>
              <a:ext cx="545235"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-Δt</a:t>
              </a:r>
              <a:endParaRPr kumimoji="1" lang="ja-JP" altLang="en-US" sz="280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585E3B51-3365-57E3-156E-779B01A2FEA1}"/>
                </a:ext>
              </a:extLst>
            </p:cNvPr>
            <p:cNvSpPr txBox="1"/>
            <p:nvPr/>
          </p:nvSpPr>
          <p:spPr>
            <a:xfrm>
              <a:off x="4367808" y="2537146"/>
              <a:ext cx="189368"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a:t>
              </a:r>
              <a:endParaRPr kumimoji="1" lang="ja-JP" altLang="en-US" sz="2800">
                <a:latin typeface="Times New Roman" panose="02020603050405020304" pitchFamily="18" charset="0"/>
                <a:cs typeface="Times New Roman" panose="02020603050405020304" pitchFamily="18" charset="0"/>
              </a:endParaRPr>
            </a:p>
          </p:txBody>
        </p:sp>
        <p:cxnSp>
          <p:nvCxnSpPr>
            <p:cNvPr id="16" name="直線矢印コネクタ 15">
              <a:extLst>
                <a:ext uri="{FF2B5EF4-FFF2-40B4-BE49-F238E27FC236}">
                  <a16:creationId xmlns:a16="http://schemas.microsoft.com/office/drawing/2014/main" id="{313BD7AF-62E2-CE01-3C55-66D0880F49AC}"/>
                </a:ext>
              </a:extLst>
            </p:cNvPr>
            <p:cNvCxnSpPr>
              <a:cxnSpLocks/>
            </p:cNvCxnSpPr>
            <p:nvPr/>
          </p:nvCxnSpPr>
          <p:spPr>
            <a:xfrm flipV="1">
              <a:off x="3863752" y="2412504"/>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3F10DBA-BBAF-35BD-FD5D-882956C892B3}"/>
                </a:ext>
              </a:extLst>
            </p:cNvPr>
            <p:cNvCxnSpPr>
              <a:cxnSpLocks/>
            </p:cNvCxnSpPr>
            <p:nvPr/>
          </p:nvCxnSpPr>
          <p:spPr>
            <a:xfrm flipV="1">
              <a:off x="4511824" y="2412504"/>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9AD2EEB-1565-28E5-0E9A-4D0B014EDC1F}"/>
                </a:ext>
              </a:extLst>
            </p:cNvPr>
            <p:cNvSpPr txBox="1"/>
            <p:nvPr/>
          </p:nvSpPr>
          <p:spPr>
            <a:xfrm>
              <a:off x="4871864" y="2540564"/>
              <a:ext cx="601874"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+Δt</a:t>
              </a:r>
              <a:endParaRPr kumimoji="1" lang="ja-JP" altLang="en-US" sz="2800">
                <a:latin typeface="Times New Roman" panose="02020603050405020304" pitchFamily="18" charset="0"/>
                <a:cs typeface="Times New Roman" panose="02020603050405020304" pitchFamily="18" charset="0"/>
              </a:endParaRPr>
            </a:p>
          </p:txBody>
        </p:sp>
        <p:cxnSp>
          <p:nvCxnSpPr>
            <p:cNvPr id="20" name="直線矢印コネクタ 19">
              <a:extLst>
                <a:ext uri="{FF2B5EF4-FFF2-40B4-BE49-F238E27FC236}">
                  <a16:creationId xmlns:a16="http://schemas.microsoft.com/office/drawing/2014/main" id="{44FC6D5D-15EE-F4C3-6197-5D4C91A3B380}"/>
                </a:ext>
              </a:extLst>
            </p:cNvPr>
            <p:cNvCxnSpPr>
              <a:cxnSpLocks/>
            </p:cNvCxnSpPr>
            <p:nvPr/>
          </p:nvCxnSpPr>
          <p:spPr>
            <a:xfrm flipV="1">
              <a:off x="5159896" y="2420888"/>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1" name="円/楕円 20">
              <a:extLst>
                <a:ext uri="{FF2B5EF4-FFF2-40B4-BE49-F238E27FC236}">
                  <a16:creationId xmlns:a16="http://schemas.microsoft.com/office/drawing/2014/main" id="{5260F02B-B803-2DBA-96B4-C0D07FFC49C9}"/>
                </a:ext>
              </a:extLst>
            </p:cNvPr>
            <p:cNvSpPr/>
            <p:nvPr/>
          </p:nvSpPr>
          <p:spPr>
            <a:xfrm>
              <a:off x="4439816" y="1484784"/>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22" name="円/楕円 21">
              <a:extLst>
                <a:ext uri="{FF2B5EF4-FFF2-40B4-BE49-F238E27FC236}">
                  <a16:creationId xmlns:a16="http://schemas.microsoft.com/office/drawing/2014/main" id="{F48BB17D-F140-8B01-DFBD-1A249AC9C9B0}"/>
                </a:ext>
              </a:extLst>
            </p:cNvPr>
            <p:cNvSpPr/>
            <p:nvPr/>
          </p:nvSpPr>
          <p:spPr>
            <a:xfrm>
              <a:off x="4439815" y="2033232"/>
              <a:ext cx="144017" cy="144016"/>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25" name="円/楕円 24">
              <a:extLst>
                <a:ext uri="{FF2B5EF4-FFF2-40B4-BE49-F238E27FC236}">
                  <a16:creationId xmlns:a16="http://schemas.microsoft.com/office/drawing/2014/main" id="{28E8C358-7E71-FA2A-1DB2-C7BDB52FA872}"/>
                </a:ext>
              </a:extLst>
            </p:cNvPr>
            <p:cNvSpPr/>
            <p:nvPr/>
          </p:nvSpPr>
          <p:spPr>
            <a:xfrm>
              <a:off x="4463162" y="2051685"/>
              <a:ext cx="97321" cy="107110"/>
            </a:xfrm>
            <a:prstGeom prst="ellipse">
              <a:avLst/>
            </a:prstGeom>
            <a:solidFill>
              <a:schemeClr val="bg2">
                <a:lumMod val="5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30" name="テキスト ボックス 29">
              <a:extLst>
                <a:ext uri="{FF2B5EF4-FFF2-40B4-BE49-F238E27FC236}">
                  <a16:creationId xmlns:a16="http://schemas.microsoft.com/office/drawing/2014/main" id="{104581DD-F74E-ED0C-B348-8CD666959858}"/>
                </a:ext>
              </a:extLst>
            </p:cNvPr>
            <p:cNvSpPr txBox="1"/>
            <p:nvPr/>
          </p:nvSpPr>
          <p:spPr>
            <a:xfrm>
              <a:off x="4463162" y="1801463"/>
              <a:ext cx="1097737" cy="255037"/>
            </a:xfrm>
            <a:prstGeom prst="rect">
              <a:avLst/>
            </a:prstGeom>
            <a:noFill/>
          </p:spPr>
          <p:txBody>
            <a:bodyPr wrap="none" rtlCol="0">
              <a:spAutoFit/>
            </a:bodyPr>
            <a:lstStyle/>
            <a:p>
              <a:r>
                <a:rPr lang="en-US" altLang="ja-JP">
                  <a:solidFill>
                    <a:schemeClr val="bg2">
                      <a:lumMod val="50000"/>
                    </a:schemeClr>
                  </a:solidFill>
                  <a:latin typeface="Times New Roman" panose="02020603050405020304" pitchFamily="18" charset="0"/>
                  <a:cs typeface="Times New Roman" panose="02020603050405020304" pitchFamily="18" charset="0"/>
                </a:rPr>
                <a:t>Option 2: retain</a:t>
              </a:r>
              <a:endParaRPr kumimoji="1" lang="ja-JP" altLang="en-US">
                <a:solidFill>
                  <a:schemeClr val="bg2">
                    <a:lumMod val="50000"/>
                  </a:schemeClr>
                </a:solidFill>
                <a:latin typeface="Times New Roman" panose="02020603050405020304" pitchFamily="18" charset="0"/>
                <a:cs typeface="Times New Roman" panose="02020603050405020304" pitchFamily="18" charset="0"/>
              </a:endParaRPr>
            </a:p>
          </p:txBody>
        </p:sp>
        <p:sp>
          <p:nvSpPr>
            <p:cNvPr id="31" name="テキスト ボックス 30">
              <a:extLst>
                <a:ext uri="{FF2B5EF4-FFF2-40B4-BE49-F238E27FC236}">
                  <a16:creationId xmlns:a16="http://schemas.microsoft.com/office/drawing/2014/main" id="{B1A3C5E4-0C69-2F7B-5B16-6F841EC55E66}"/>
                </a:ext>
              </a:extLst>
            </p:cNvPr>
            <p:cNvSpPr txBox="1"/>
            <p:nvPr/>
          </p:nvSpPr>
          <p:spPr>
            <a:xfrm>
              <a:off x="4405146" y="1207785"/>
              <a:ext cx="1268723" cy="255037"/>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Option 1: progress</a:t>
              </a:r>
              <a:endParaRPr kumimoji="1" lang="ja-JP" altLang="en-US">
                <a:latin typeface="Times New Roman" panose="02020603050405020304" pitchFamily="18" charset="0"/>
                <a:cs typeface="Times New Roman" panose="02020603050405020304" pitchFamily="18" charset="0"/>
              </a:endParaRPr>
            </a:p>
          </p:txBody>
        </p:sp>
        <p:cxnSp>
          <p:nvCxnSpPr>
            <p:cNvPr id="33" name="曲線コネクタ 32">
              <a:extLst>
                <a:ext uri="{FF2B5EF4-FFF2-40B4-BE49-F238E27FC236}">
                  <a16:creationId xmlns:a16="http://schemas.microsoft.com/office/drawing/2014/main" id="{290CBC0C-B2E6-571D-677B-23FEFC0A7485}"/>
                </a:ext>
              </a:extLst>
            </p:cNvPr>
            <p:cNvCxnSpPr>
              <a:cxnSpLocks/>
              <a:endCxn id="30" idx="1"/>
            </p:cNvCxnSpPr>
            <p:nvPr/>
          </p:nvCxnSpPr>
          <p:spPr>
            <a:xfrm rot="5400000" flipH="1" flipV="1">
              <a:off x="4324596" y="1972192"/>
              <a:ext cx="181776" cy="9535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線コネクタ 36">
              <a:extLst>
                <a:ext uri="{FF2B5EF4-FFF2-40B4-BE49-F238E27FC236}">
                  <a16:creationId xmlns:a16="http://schemas.microsoft.com/office/drawing/2014/main" id="{91A2E489-E59C-116E-6B0C-4C4FD895C8CB}"/>
                </a:ext>
              </a:extLst>
            </p:cNvPr>
            <p:cNvCxnSpPr>
              <a:cxnSpLocks/>
              <a:endCxn id="21" idx="2"/>
            </p:cNvCxnSpPr>
            <p:nvPr/>
          </p:nvCxnSpPr>
          <p:spPr>
            <a:xfrm rot="5400000" flipH="1" flipV="1">
              <a:off x="4120775" y="1780477"/>
              <a:ext cx="542725" cy="9535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9EFAB4AF-C4B9-E58F-F259-AE9834D07E8D}"/>
                </a:ext>
              </a:extLst>
            </p:cNvPr>
            <p:cNvSpPr txBox="1"/>
            <p:nvPr/>
          </p:nvSpPr>
          <p:spPr>
            <a:xfrm>
              <a:off x="4193614" y="696567"/>
              <a:ext cx="524930" cy="191278"/>
            </a:xfrm>
            <a:prstGeom prst="rect">
              <a:avLst/>
            </a:prstGeom>
            <a:noFill/>
          </p:spPr>
          <p:txBody>
            <a:bodyPr wrap="none" rtlCol="0">
              <a:spAutoFit/>
            </a:bodyPr>
            <a:lstStyle/>
            <a:p>
              <a:r>
                <a:rPr kumimoji="1" lang="en-US" altLang="ja-JP" sz="1200">
                  <a:latin typeface="Times New Roman" panose="02020603050405020304" pitchFamily="18" charset="0"/>
                  <a:cs typeface="Times New Roman" panose="02020603050405020304" pitchFamily="18" charset="0"/>
                </a:rPr>
                <a:t>Count Up</a:t>
              </a:r>
              <a:endParaRPr kumimoji="1" lang="ja-JP" altLang="en-US" sz="1200">
                <a:latin typeface="Times New Roman" panose="02020603050405020304" pitchFamily="18" charset="0"/>
                <a:cs typeface="Times New Roman" panose="02020603050405020304" pitchFamily="18" charset="0"/>
              </a:endParaRPr>
            </a:p>
          </p:txBody>
        </p:sp>
        <p:sp>
          <p:nvSpPr>
            <p:cNvPr id="42" name="テキスト ボックス 41">
              <a:extLst>
                <a:ext uri="{FF2B5EF4-FFF2-40B4-BE49-F238E27FC236}">
                  <a16:creationId xmlns:a16="http://schemas.microsoft.com/office/drawing/2014/main" id="{D8FA72B0-554B-0F09-D14A-13108270552E}"/>
                </a:ext>
              </a:extLst>
            </p:cNvPr>
            <p:cNvSpPr txBox="1"/>
            <p:nvPr/>
          </p:nvSpPr>
          <p:spPr>
            <a:xfrm>
              <a:off x="3647728" y="1628800"/>
              <a:ext cx="419132"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ΔT</a:t>
              </a:r>
              <a:endParaRPr kumimoji="1" lang="ja-JP" altLang="en-US" sz="2800">
                <a:latin typeface="Times New Roman" panose="02020603050405020304" pitchFamily="18" charset="0"/>
                <a:cs typeface="Times New Roman" panose="02020603050405020304" pitchFamily="18" charset="0"/>
              </a:endParaRPr>
            </a:p>
          </p:txBody>
        </p:sp>
        <p:cxnSp>
          <p:nvCxnSpPr>
            <p:cNvPr id="44" name="直線矢印コネクタ 43">
              <a:extLst>
                <a:ext uri="{FF2B5EF4-FFF2-40B4-BE49-F238E27FC236}">
                  <a16:creationId xmlns:a16="http://schemas.microsoft.com/office/drawing/2014/main" id="{4729AC19-99AB-A96B-FC75-3C3D629EA9A5}"/>
                </a:ext>
              </a:extLst>
            </p:cNvPr>
            <p:cNvCxnSpPr/>
            <p:nvPr/>
          </p:nvCxnSpPr>
          <p:spPr>
            <a:xfrm>
              <a:off x="3717481" y="1556792"/>
              <a:ext cx="0" cy="566008"/>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D5B7A775-34A7-D799-445C-E1ADBAFB06F0}"/>
                </a:ext>
              </a:extLst>
            </p:cNvPr>
            <p:cNvGrpSpPr/>
            <p:nvPr/>
          </p:nvGrpSpPr>
          <p:grpSpPr>
            <a:xfrm>
              <a:off x="3852469" y="2771636"/>
              <a:ext cx="648070" cy="361303"/>
              <a:chOff x="3853960" y="3052650"/>
              <a:chExt cx="648070" cy="361303"/>
            </a:xfrm>
          </p:grpSpPr>
          <p:cxnSp>
            <p:nvCxnSpPr>
              <p:cNvPr id="45" name="直線矢印コネクタ 44">
                <a:extLst>
                  <a:ext uri="{FF2B5EF4-FFF2-40B4-BE49-F238E27FC236}">
                    <a16:creationId xmlns:a16="http://schemas.microsoft.com/office/drawing/2014/main" id="{5C8E2139-E28B-6072-0D73-1B03CE9D4CF9}"/>
                  </a:ext>
                </a:extLst>
              </p:cNvPr>
              <p:cNvCxnSpPr>
                <a:cxnSpLocks/>
              </p:cNvCxnSpPr>
              <p:nvPr/>
            </p:nvCxnSpPr>
            <p:spPr>
              <a:xfrm flipH="1">
                <a:off x="3853960" y="3356992"/>
                <a:ext cx="648070"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5E0BABFF-6D8E-C043-4C3A-BAF15661DFE7}"/>
                  </a:ext>
                </a:extLst>
              </p:cNvPr>
              <p:cNvSpPr txBox="1"/>
              <p:nvPr/>
            </p:nvSpPr>
            <p:spPr>
              <a:xfrm>
                <a:off x="3979822" y="3052650"/>
                <a:ext cx="338982"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Δt</a:t>
                </a:r>
                <a:endParaRPr kumimoji="1" lang="ja-JP" altLang="en-US" sz="280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55876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直角三角形 59">
            <a:extLst>
              <a:ext uri="{FF2B5EF4-FFF2-40B4-BE49-F238E27FC236}">
                <a16:creationId xmlns:a16="http://schemas.microsoft.com/office/drawing/2014/main" id="{D3F9E77E-1F9B-5C68-3B90-A1C7F8034A33}"/>
              </a:ext>
            </a:extLst>
          </p:cNvPr>
          <p:cNvSpPr/>
          <p:nvPr/>
        </p:nvSpPr>
        <p:spPr>
          <a:xfrm rot="5400000">
            <a:off x="6329505" y="3195764"/>
            <a:ext cx="3202109" cy="3202109"/>
          </a:xfrm>
          <a:prstGeom prst="rtTriangl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a:extLst>
              <a:ext uri="{FF2B5EF4-FFF2-40B4-BE49-F238E27FC236}">
                <a16:creationId xmlns:a16="http://schemas.microsoft.com/office/drawing/2014/main" id="{3E9A3F99-3250-5182-3E7B-31AD09C3799B}"/>
              </a:ext>
            </a:extLst>
          </p:cNvPr>
          <p:cNvSpPr/>
          <p:nvPr/>
        </p:nvSpPr>
        <p:spPr>
          <a:xfrm rot="16200000">
            <a:off x="1703511" y="3284997"/>
            <a:ext cx="3240349" cy="3240349"/>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角三角形 12">
            <a:extLst>
              <a:ext uri="{FF2B5EF4-FFF2-40B4-BE49-F238E27FC236}">
                <a16:creationId xmlns:a16="http://schemas.microsoft.com/office/drawing/2014/main" id="{CF266C7D-B8EC-5DCF-2895-BD22AE63EB0E}"/>
              </a:ext>
            </a:extLst>
          </p:cNvPr>
          <p:cNvSpPr/>
          <p:nvPr/>
        </p:nvSpPr>
        <p:spPr>
          <a:xfrm rot="5400000">
            <a:off x="1703510" y="3284997"/>
            <a:ext cx="3240349" cy="3240349"/>
          </a:xfrm>
          <a:prstGeom prst="rtTriangl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A3DB98E-0B10-4FA6-B60C-E492E6DEC452}"/>
              </a:ext>
            </a:extLst>
          </p:cNvPr>
          <p:cNvSpPr>
            <a:spLocks noGrp="1"/>
          </p:cNvSpPr>
          <p:nvPr>
            <p:ph type="title"/>
          </p:nvPr>
        </p:nvSpPr>
        <p:spPr>
          <a:xfrm>
            <a:off x="0" y="9681"/>
            <a:ext cx="10972800" cy="746548"/>
          </a:xfrm>
        </p:spPr>
        <p:txBody>
          <a:bodyPr/>
          <a:lstStyle/>
          <a:p>
            <a:r>
              <a:rPr kumimoji="1" lang="ja-JP" altLang="en-US"/>
              <a:t>箱庭時刻とアセット時刻の同期</a:t>
            </a:r>
          </a:p>
        </p:txBody>
      </p:sp>
      <p:sp>
        <p:nvSpPr>
          <p:cNvPr id="3" name="コンテンツ プレースホルダー 2">
            <a:extLst>
              <a:ext uri="{FF2B5EF4-FFF2-40B4-BE49-F238E27FC236}">
                <a16:creationId xmlns:a16="http://schemas.microsoft.com/office/drawing/2014/main" id="{04414AB7-FA3E-9C66-1A3D-76A572BE1575}"/>
              </a:ext>
            </a:extLst>
          </p:cNvPr>
          <p:cNvSpPr>
            <a:spLocks noGrp="1"/>
          </p:cNvSpPr>
          <p:nvPr>
            <p:ph idx="1"/>
          </p:nvPr>
        </p:nvSpPr>
        <p:spPr>
          <a:xfrm>
            <a:off x="197704" y="658963"/>
            <a:ext cx="5106201" cy="2053887"/>
          </a:xfrm>
          <a:solidFill>
            <a:schemeClr val="accent5">
              <a:lumMod val="20000"/>
              <a:lumOff val="80000"/>
            </a:schemeClr>
          </a:solidFill>
        </p:spPr>
        <p:txBody>
          <a:bodyPr/>
          <a:lstStyle/>
          <a:p>
            <a:pPr marL="0" indent="0" algn="ctr">
              <a:buNone/>
            </a:pPr>
            <a:r>
              <a:rPr kumimoji="1" lang="ja-JP" altLang="en-US" sz="1600" b="1" u="sng">
                <a:latin typeface="Meiryo UI" panose="020B0604030504040204" pitchFamily="34" charset="-128"/>
                <a:ea typeface="Meiryo UI" panose="020B0604030504040204" pitchFamily="34" charset="-128"/>
              </a:rPr>
              <a:t>箱庭アセットのカウントアップ</a:t>
            </a:r>
            <a:endParaRPr kumimoji="1" lang="en-US" altLang="ja-JP" sz="1600" baseline="-25000"/>
          </a:p>
          <a:p>
            <a:r>
              <a:rPr lang="ja-JP" altLang="en-US" sz="1600"/>
              <a:t>アセット時刻</a:t>
            </a:r>
            <a:r>
              <a:rPr lang="en-US" altLang="ja-JP" sz="1600"/>
              <a:t>T(t)</a:t>
            </a:r>
            <a:r>
              <a:rPr lang="ja-JP" altLang="en-US" sz="1600"/>
              <a:t>を</a:t>
            </a:r>
            <a:r>
              <a:rPr kumimoji="1" lang="ja-JP" altLang="en-US" sz="1600"/>
              <a:t>以下の手順で決定する。</a:t>
            </a:r>
            <a:endParaRPr kumimoji="1" lang="en-US" altLang="ja-JP" sz="1600"/>
          </a:p>
          <a:p>
            <a:pPr lvl="1"/>
            <a:r>
              <a:rPr kumimoji="1" lang="ja-JP" altLang="en-US" sz="1200"/>
              <a:t>想定新時刻 </a:t>
            </a:r>
            <a:r>
              <a:rPr lang="en-US" altLang="ja-JP" sz="1200"/>
              <a:t>T' </a:t>
            </a:r>
            <a:r>
              <a:rPr lang="ja-JP" altLang="en-US" sz="1200"/>
              <a:t>を求める（このまま進めた場合</a:t>
            </a:r>
            <a:r>
              <a:rPr lang="en-US" altLang="ja-JP" sz="1200"/>
              <a:t>) T' = T(t-Δt) + ΔT</a:t>
            </a:r>
            <a:r>
              <a:rPr lang="ja-JP" altLang="en-US" sz="1200"/>
              <a:t> 。</a:t>
            </a:r>
            <a:endParaRPr lang="en-US" altLang="ja-JP" sz="1200"/>
          </a:p>
          <a:p>
            <a:pPr lvl="1"/>
            <a:r>
              <a:rPr kumimoji="1" lang="ja-JP" altLang="en-US" sz="1200"/>
              <a:t>コアの時刻</a:t>
            </a:r>
            <a:r>
              <a:rPr kumimoji="1" lang="en-US" altLang="ja-JP" sz="1200"/>
              <a:t> Tc </a:t>
            </a:r>
            <a:r>
              <a:rPr kumimoji="1" lang="ja-JP" altLang="en-US" sz="1200"/>
              <a:t>を取得する。</a:t>
            </a:r>
            <a:endParaRPr kumimoji="1" lang="en-US" altLang="ja-JP" sz="1200"/>
          </a:p>
          <a:p>
            <a:pPr lvl="1"/>
            <a:r>
              <a:rPr lang="en-US" altLang="ja-JP" sz="1200"/>
              <a:t>T' </a:t>
            </a:r>
            <a:r>
              <a:rPr lang="ja-JP" altLang="en-US" sz="1200"/>
              <a:t>≦</a:t>
            </a:r>
            <a:r>
              <a:rPr lang="en-US" altLang="ja-JP" sz="1200"/>
              <a:t> Tc</a:t>
            </a:r>
            <a:r>
              <a:rPr lang="ja-JP" altLang="en-US" sz="1200"/>
              <a:t> であれば、</a:t>
            </a:r>
            <a:r>
              <a:rPr lang="en-US" altLang="ja-JP" sz="1200"/>
              <a:t>T(t) = T'</a:t>
            </a:r>
            <a:r>
              <a:rPr lang="ja-JP" altLang="en-US" sz="1200"/>
              <a:t> 想定</a:t>
            </a:r>
            <a:r>
              <a:rPr kumimoji="1" lang="ja-JP" altLang="en-US" sz="1200"/>
              <a:t>新時刻</a:t>
            </a:r>
            <a:r>
              <a:rPr lang="ja-JP" altLang="en-US" sz="1200"/>
              <a:t>とする。（進行）</a:t>
            </a:r>
            <a:endParaRPr lang="en-US" altLang="ja-JP" sz="1200"/>
          </a:p>
          <a:p>
            <a:pPr lvl="1"/>
            <a:r>
              <a:rPr kumimoji="1" lang="en-US" altLang="ja-JP" sz="1200"/>
              <a:t>Tc &lt; T' </a:t>
            </a:r>
            <a:r>
              <a:rPr kumimoji="1" lang="ja-JP" altLang="en-US" sz="1200"/>
              <a:t>であれば、</a:t>
            </a:r>
            <a:r>
              <a:rPr kumimoji="1" lang="en-US" altLang="ja-JP" sz="1200"/>
              <a:t>T(t) = </a:t>
            </a:r>
            <a:r>
              <a:rPr lang="en-US" altLang="ja-JP" sz="1200"/>
              <a:t>T(t-Δt) </a:t>
            </a:r>
            <a:r>
              <a:rPr lang="ja-JP" altLang="en-US" sz="1200"/>
              <a:t>前回値とする。（停留）</a:t>
            </a:r>
            <a:endParaRPr lang="en-US" altLang="ja-JP" sz="1200"/>
          </a:p>
          <a:p>
            <a:r>
              <a:rPr lang="ja-JP" altLang="en-US" sz="1600"/>
              <a:t>その結果、アセット時刻と箱庭時刻には、常に以下の関係。</a:t>
            </a:r>
            <a:endParaRPr lang="en-US" altLang="ja-JP" sz="1600"/>
          </a:p>
          <a:p>
            <a:pPr lvl="1"/>
            <a:r>
              <a:rPr lang="en-US" altLang="ja-JP" sz="1200"/>
              <a:t>T(t) </a:t>
            </a:r>
            <a:r>
              <a:rPr lang="ja-JP" altLang="en-US" sz="1200"/>
              <a:t>≦ </a:t>
            </a:r>
            <a:r>
              <a:rPr lang="en-US" altLang="ja-JP" sz="1200"/>
              <a:t>Tc(t) ... </a:t>
            </a:r>
            <a:r>
              <a:rPr lang="ja-JP" altLang="en-US" sz="1200"/>
              <a:t>いつでも</a:t>
            </a:r>
            <a:r>
              <a:rPr lang="en-US" altLang="ja-JP" sz="1200"/>
              <a:t> Tc </a:t>
            </a:r>
            <a:r>
              <a:rPr lang="ja-JP" altLang="en-US" sz="1200"/>
              <a:t>が進んでいる。</a:t>
            </a:r>
            <a:endParaRPr lang="en-US" altLang="ja-JP" sz="1200"/>
          </a:p>
        </p:txBody>
      </p:sp>
      <p:sp>
        <p:nvSpPr>
          <p:cNvPr id="4" name="スライド番号プレースホルダー 3">
            <a:extLst>
              <a:ext uri="{FF2B5EF4-FFF2-40B4-BE49-F238E27FC236}">
                <a16:creationId xmlns:a16="http://schemas.microsoft.com/office/drawing/2014/main" id="{A9CF9E19-65B7-71FA-04F8-DBB9153FAB08}"/>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9</a:t>
            </a:fld>
            <a:endParaRPr lang="ja-JP" altLang="en-US" sz="2800" dirty="0">
              <a:latin typeface="Meiryo UI" panose="020B0604030504040204" pitchFamily="34" charset="-128"/>
              <a:ea typeface="Meiryo UI" panose="020B0604030504040204" pitchFamily="34" charset="-128"/>
            </a:endParaRPr>
          </a:p>
        </p:txBody>
      </p:sp>
      <p:cxnSp>
        <p:nvCxnSpPr>
          <p:cNvPr id="6" name="直線矢印コネクタ 5">
            <a:extLst>
              <a:ext uri="{FF2B5EF4-FFF2-40B4-BE49-F238E27FC236}">
                <a16:creationId xmlns:a16="http://schemas.microsoft.com/office/drawing/2014/main" id="{FAA8697B-2FA3-4CA2-4B00-7C692D143D90}"/>
              </a:ext>
            </a:extLst>
          </p:cNvPr>
          <p:cNvCxnSpPr>
            <a:cxnSpLocks/>
          </p:cNvCxnSpPr>
          <p:nvPr/>
        </p:nvCxnSpPr>
        <p:spPr>
          <a:xfrm>
            <a:off x="1703512" y="6525358"/>
            <a:ext cx="352839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直線矢印コネクタ 6">
            <a:extLst>
              <a:ext uri="{FF2B5EF4-FFF2-40B4-BE49-F238E27FC236}">
                <a16:creationId xmlns:a16="http://schemas.microsoft.com/office/drawing/2014/main" id="{1D7A4BFD-347D-27FA-7D35-5A6B3C2A0D90}"/>
              </a:ext>
            </a:extLst>
          </p:cNvPr>
          <p:cNvCxnSpPr>
            <a:cxnSpLocks/>
          </p:cNvCxnSpPr>
          <p:nvPr/>
        </p:nvCxnSpPr>
        <p:spPr>
          <a:xfrm flipV="1">
            <a:off x="1703512" y="3068960"/>
            <a:ext cx="0" cy="35283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直線コネクタ 10">
            <a:extLst>
              <a:ext uri="{FF2B5EF4-FFF2-40B4-BE49-F238E27FC236}">
                <a16:creationId xmlns:a16="http://schemas.microsoft.com/office/drawing/2014/main" id="{C74A00BC-213A-597F-709D-6257FC5474F5}"/>
              </a:ext>
            </a:extLst>
          </p:cNvPr>
          <p:cNvCxnSpPr>
            <a:cxnSpLocks/>
          </p:cNvCxnSpPr>
          <p:nvPr/>
        </p:nvCxnSpPr>
        <p:spPr>
          <a:xfrm flipV="1">
            <a:off x="1703512" y="3284984"/>
            <a:ext cx="3240348" cy="3240374"/>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18" name="テキスト ボックス 17">
            <a:extLst>
              <a:ext uri="{FF2B5EF4-FFF2-40B4-BE49-F238E27FC236}">
                <a16:creationId xmlns:a16="http://schemas.microsoft.com/office/drawing/2014/main" id="{FA9C02DE-0480-F952-B043-77313C52C740}"/>
              </a:ext>
            </a:extLst>
          </p:cNvPr>
          <p:cNvSpPr txBox="1"/>
          <p:nvPr/>
        </p:nvSpPr>
        <p:spPr>
          <a:xfrm rot="16200000">
            <a:off x="885350" y="3536144"/>
            <a:ext cx="1329680"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コア時刻</a:t>
            </a:r>
          </a:p>
        </p:txBody>
      </p:sp>
      <p:sp>
        <p:nvSpPr>
          <p:cNvPr id="19" name="テキスト ボックス 18">
            <a:extLst>
              <a:ext uri="{FF2B5EF4-FFF2-40B4-BE49-F238E27FC236}">
                <a16:creationId xmlns:a16="http://schemas.microsoft.com/office/drawing/2014/main" id="{80F89C01-C6CB-DFEF-1B80-735D5C08671C}"/>
              </a:ext>
            </a:extLst>
          </p:cNvPr>
          <p:cNvSpPr txBox="1"/>
          <p:nvPr/>
        </p:nvSpPr>
        <p:spPr>
          <a:xfrm>
            <a:off x="3396627" y="6516052"/>
            <a:ext cx="192498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sp>
        <p:nvSpPr>
          <p:cNvPr id="20" name="テキスト ボックス 19">
            <a:extLst>
              <a:ext uri="{FF2B5EF4-FFF2-40B4-BE49-F238E27FC236}">
                <a16:creationId xmlns:a16="http://schemas.microsoft.com/office/drawing/2014/main" id="{AD015E6E-4CF8-C6BE-DDD8-9CCD0FA5CF6B}"/>
              </a:ext>
            </a:extLst>
          </p:cNvPr>
          <p:cNvSpPr txBox="1"/>
          <p:nvPr/>
        </p:nvSpPr>
        <p:spPr>
          <a:xfrm>
            <a:off x="1605602" y="3337043"/>
            <a:ext cx="3034930" cy="338554"/>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アセット時刻が遅れている</a:t>
            </a:r>
          </a:p>
        </p:txBody>
      </p:sp>
      <p:sp>
        <p:nvSpPr>
          <p:cNvPr id="21" name="テキスト ボックス 20">
            <a:extLst>
              <a:ext uri="{FF2B5EF4-FFF2-40B4-BE49-F238E27FC236}">
                <a16:creationId xmlns:a16="http://schemas.microsoft.com/office/drawing/2014/main" id="{A67FC8B4-C7DE-8F1A-E82D-8694CB31A5E9}"/>
              </a:ext>
            </a:extLst>
          </p:cNvPr>
          <p:cNvSpPr txBox="1"/>
          <p:nvPr/>
        </p:nvSpPr>
        <p:spPr>
          <a:xfrm>
            <a:off x="2291125" y="5661262"/>
            <a:ext cx="3034930" cy="830997"/>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アセット時間が進んでいる</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
        <p:nvSpPr>
          <p:cNvPr id="28" name="テキスト ボックス 27">
            <a:extLst>
              <a:ext uri="{FF2B5EF4-FFF2-40B4-BE49-F238E27FC236}">
                <a16:creationId xmlns:a16="http://schemas.microsoft.com/office/drawing/2014/main" id="{9D2832C6-94CC-742F-BF4E-FDCBCFC0E25F}"/>
              </a:ext>
            </a:extLst>
          </p:cNvPr>
          <p:cNvSpPr txBox="1"/>
          <p:nvPr/>
        </p:nvSpPr>
        <p:spPr>
          <a:xfrm>
            <a:off x="2142847" y="4104424"/>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時間を進める</a:t>
            </a:r>
          </a:p>
        </p:txBody>
      </p:sp>
      <p:sp>
        <p:nvSpPr>
          <p:cNvPr id="35" name="テキスト ボックス 34">
            <a:extLst>
              <a:ext uri="{FF2B5EF4-FFF2-40B4-BE49-F238E27FC236}">
                <a16:creationId xmlns:a16="http://schemas.microsoft.com/office/drawing/2014/main" id="{820E622E-461F-3891-82AC-7D8A7A42D5D4}"/>
              </a:ext>
            </a:extLst>
          </p:cNvPr>
          <p:cNvSpPr txBox="1"/>
          <p:nvPr/>
        </p:nvSpPr>
        <p:spPr>
          <a:xfrm>
            <a:off x="1534631" y="5219922"/>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時間を止める</a:t>
            </a:r>
          </a:p>
        </p:txBody>
      </p:sp>
      <p:sp>
        <p:nvSpPr>
          <p:cNvPr id="40" name="直角三角形 39">
            <a:extLst>
              <a:ext uri="{FF2B5EF4-FFF2-40B4-BE49-F238E27FC236}">
                <a16:creationId xmlns:a16="http://schemas.microsoft.com/office/drawing/2014/main" id="{6BCE6189-8830-0879-46D8-02089D7DA226}"/>
              </a:ext>
            </a:extLst>
          </p:cNvPr>
          <p:cNvSpPr/>
          <p:nvPr/>
        </p:nvSpPr>
        <p:spPr>
          <a:xfrm rot="16200000">
            <a:off x="6291273" y="3212975"/>
            <a:ext cx="3240349" cy="3240349"/>
          </a:xfrm>
          <a:prstGeom prst="rtTriangl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直角三角形 40">
            <a:extLst>
              <a:ext uri="{FF2B5EF4-FFF2-40B4-BE49-F238E27FC236}">
                <a16:creationId xmlns:a16="http://schemas.microsoft.com/office/drawing/2014/main" id="{D728A77B-3B48-17E2-4C78-A7BF9889BF33}"/>
              </a:ext>
            </a:extLst>
          </p:cNvPr>
          <p:cNvSpPr/>
          <p:nvPr/>
        </p:nvSpPr>
        <p:spPr>
          <a:xfrm rot="5400000">
            <a:off x="6291272" y="3212976"/>
            <a:ext cx="2332466" cy="2332466"/>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7DE47A8B-8897-E7A5-EE21-2810B1D948BB}"/>
              </a:ext>
            </a:extLst>
          </p:cNvPr>
          <p:cNvCxnSpPr>
            <a:cxnSpLocks/>
          </p:cNvCxnSpPr>
          <p:nvPr/>
        </p:nvCxnSpPr>
        <p:spPr>
          <a:xfrm>
            <a:off x="6291274" y="6453336"/>
            <a:ext cx="352839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直線矢印コネクタ 42">
            <a:extLst>
              <a:ext uri="{FF2B5EF4-FFF2-40B4-BE49-F238E27FC236}">
                <a16:creationId xmlns:a16="http://schemas.microsoft.com/office/drawing/2014/main" id="{13F0A345-FA56-B32F-62E4-6E6D506621F1}"/>
              </a:ext>
            </a:extLst>
          </p:cNvPr>
          <p:cNvCxnSpPr>
            <a:cxnSpLocks/>
          </p:cNvCxnSpPr>
          <p:nvPr/>
        </p:nvCxnSpPr>
        <p:spPr>
          <a:xfrm flipH="1" flipV="1">
            <a:off x="6285639" y="3029026"/>
            <a:ext cx="5635" cy="34243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直線コネクタ 43">
            <a:extLst>
              <a:ext uri="{FF2B5EF4-FFF2-40B4-BE49-F238E27FC236}">
                <a16:creationId xmlns:a16="http://schemas.microsoft.com/office/drawing/2014/main" id="{26B6432B-A548-8291-B342-CC611537C5E7}"/>
              </a:ext>
            </a:extLst>
          </p:cNvPr>
          <p:cNvCxnSpPr>
            <a:cxnSpLocks/>
          </p:cNvCxnSpPr>
          <p:nvPr/>
        </p:nvCxnSpPr>
        <p:spPr>
          <a:xfrm flipV="1">
            <a:off x="6291274" y="3212962"/>
            <a:ext cx="3240348" cy="3240374"/>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0023B724-DF2C-2268-A043-5C9BE4BBDF6E}"/>
              </a:ext>
            </a:extLst>
          </p:cNvPr>
          <p:cNvSpPr txBox="1"/>
          <p:nvPr/>
        </p:nvSpPr>
        <p:spPr>
          <a:xfrm rot="16200000">
            <a:off x="5357056" y="3509201"/>
            <a:ext cx="1329680"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コア時刻</a:t>
            </a:r>
            <a:endParaRPr kumimoji="1" lang="ja-JP" altLang="en-US">
              <a:latin typeface="Meiryo UI" panose="020B0604030504040204" pitchFamily="34" charset="-128"/>
              <a:ea typeface="Meiryo UI" panose="020B0604030504040204" pitchFamily="34" charset="-128"/>
            </a:endParaRPr>
          </a:p>
        </p:txBody>
      </p:sp>
      <p:sp>
        <p:nvSpPr>
          <p:cNvPr id="46" name="テキスト ボックス 45">
            <a:extLst>
              <a:ext uri="{FF2B5EF4-FFF2-40B4-BE49-F238E27FC236}">
                <a16:creationId xmlns:a16="http://schemas.microsoft.com/office/drawing/2014/main" id="{63C287D0-720B-4228-408E-C75CD86D057A}"/>
              </a:ext>
            </a:extLst>
          </p:cNvPr>
          <p:cNvSpPr txBox="1"/>
          <p:nvPr/>
        </p:nvSpPr>
        <p:spPr>
          <a:xfrm>
            <a:off x="8091474" y="6500224"/>
            <a:ext cx="192498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sp>
        <p:nvSpPr>
          <p:cNvPr id="47" name="テキスト ボックス 46">
            <a:extLst>
              <a:ext uri="{FF2B5EF4-FFF2-40B4-BE49-F238E27FC236}">
                <a16:creationId xmlns:a16="http://schemas.microsoft.com/office/drawing/2014/main" id="{4E8E2C49-2FF5-D0FB-F111-B9B39C3CDFC9}"/>
              </a:ext>
            </a:extLst>
          </p:cNvPr>
          <p:cNvSpPr txBox="1"/>
          <p:nvPr/>
        </p:nvSpPr>
        <p:spPr>
          <a:xfrm>
            <a:off x="5663952" y="3150328"/>
            <a:ext cx="3034930" cy="1077218"/>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箱庭時刻が許容を</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超えて進んでいる</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en-US" altLang="ja-JP" sz="1600" dirty="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
        <p:nvSpPr>
          <p:cNvPr id="48" name="テキスト ボックス 47">
            <a:extLst>
              <a:ext uri="{FF2B5EF4-FFF2-40B4-BE49-F238E27FC236}">
                <a16:creationId xmlns:a16="http://schemas.microsoft.com/office/drawing/2014/main" id="{24660F6A-CACD-7410-AB50-0B6A5CA245AC}"/>
              </a:ext>
            </a:extLst>
          </p:cNvPr>
          <p:cNvSpPr txBox="1"/>
          <p:nvPr/>
        </p:nvSpPr>
        <p:spPr>
          <a:xfrm>
            <a:off x="7412066" y="5790553"/>
            <a:ext cx="2187032" cy="584775"/>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箱庭時刻が</a:t>
            </a:r>
            <a:endParaRPr kumimoji="1" lang="en-US" altLang="ja-JP" sz="160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遅れている</a:t>
            </a:r>
          </a:p>
        </p:txBody>
      </p:sp>
      <p:cxnSp>
        <p:nvCxnSpPr>
          <p:cNvPr id="58" name="直線コネクタ 57">
            <a:extLst>
              <a:ext uri="{FF2B5EF4-FFF2-40B4-BE49-F238E27FC236}">
                <a16:creationId xmlns:a16="http://schemas.microsoft.com/office/drawing/2014/main" id="{10872A1C-02EA-3621-BED4-45F0DA7F9AE7}"/>
              </a:ext>
            </a:extLst>
          </p:cNvPr>
          <p:cNvCxnSpPr>
            <a:cxnSpLocks/>
          </p:cNvCxnSpPr>
          <p:nvPr/>
        </p:nvCxnSpPr>
        <p:spPr>
          <a:xfrm flipV="1">
            <a:off x="6322964" y="3264625"/>
            <a:ext cx="2263588" cy="2263606"/>
          </a:xfrm>
          <a:prstGeom prst="line">
            <a:avLst/>
          </a:prstGeom>
          <a:ln>
            <a:solidFill>
              <a:srgbClr val="FF6600"/>
            </a:solidFill>
            <a:prstDash val="dash"/>
          </a:ln>
        </p:spPr>
        <p:style>
          <a:lnRef idx="2">
            <a:schemeClr val="dk1"/>
          </a:lnRef>
          <a:fillRef idx="0">
            <a:schemeClr val="dk1"/>
          </a:fillRef>
          <a:effectRef idx="1">
            <a:schemeClr val="dk1"/>
          </a:effectRef>
          <a:fontRef idx="minor">
            <a:schemeClr val="tx1"/>
          </a:fontRef>
        </p:style>
      </p:cxnSp>
      <p:sp>
        <p:nvSpPr>
          <p:cNvPr id="61" name="円/楕円 60">
            <a:extLst>
              <a:ext uri="{FF2B5EF4-FFF2-40B4-BE49-F238E27FC236}">
                <a16:creationId xmlns:a16="http://schemas.microsoft.com/office/drawing/2014/main" id="{D525A8AA-CE9D-D6A8-57EB-1C5117FC987E}"/>
              </a:ext>
            </a:extLst>
          </p:cNvPr>
          <p:cNvSpPr/>
          <p:nvPr/>
        </p:nvSpPr>
        <p:spPr>
          <a:xfrm>
            <a:off x="7754715" y="3879071"/>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62" name="直線矢印コネクタ 61">
            <a:extLst>
              <a:ext uri="{FF2B5EF4-FFF2-40B4-BE49-F238E27FC236}">
                <a16:creationId xmlns:a16="http://schemas.microsoft.com/office/drawing/2014/main" id="{10D10EB2-C4F1-00CC-89FC-CBDCEC8116D4}"/>
              </a:ext>
            </a:extLst>
          </p:cNvPr>
          <p:cNvCxnSpPr>
            <a:cxnSpLocks/>
            <a:stCxn id="63" idx="0"/>
            <a:endCxn id="61" idx="4"/>
          </p:cNvCxnSpPr>
          <p:nvPr/>
        </p:nvCxnSpPr>
        <p:spPr>
          <a:xfrm flipV="1">
            <a:off x="7908648" y="4203107"/>
            <a:ext cx="8085" cy="362201"/>
          </a:xfrm>
          <a:prstGeom prst="straightConnector1">
            <a:avLst/>
          </a:prstGeom>
          <a:ln>
            <a:solidFill>
              <a:schemeClr val="accent2"/>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3" name="円/楕円 62">
            <a:extLst>
              <a:ext uri="{FF2B5EF4-FFF2-40B4-BE49-F238E27FC236}">
                <a16:creationId xmlns:a16="http://schemas.microsoft.com/office/drawing/2014/main" id="{87C9FAE1-9425-7F3A-059F-F4CD1BB4C608}"/>
              </a:ext>
            </a:extLst>
          </p:cNvPr>
          <p:cNvSpPr/>
          <p:nvPr/>
        </p:nvSpPr>
        <p:spPr>
          <a:xfrm>
            <a:off x="7746630" y="4565308"/>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C1466760-DECE-DE0C-086B-E851FD3FA57F}"/>
              </a:ext>
            </a:extLst>
          </p:cNvPr>
          <p:cNvSpPr txBox="1"/>
          <p:nvPr/>
        </p:nvSpPr>
        <p:spPr>
          <a:xfrm>
            <a:off x="6285639" y="4267081"/>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時間を進める</a:t>
            </a:r>
          </a:p>
        </p:txBody>
      </p:sp>
      <p:sp>
        <p:nvSpPr>
          <p:cNvPr id="77" name="円/楕円 76">
            <a:extLst>
              <a:ext uri="{FF2B5EF4-FFF2-40B4-BE49-F238E27FC236}">
                <a16:creationId xmlns:a16="http://schemas.microsoft.com/office/drawing/2014/main" id="{44FC7424-9CE9-AB92-76E3-6936806D7E8B}"/>
              </a:ext>
            </a:extLst>
          </p:cNvPr>
          <p:cNvSpPr/>
          <p:nvPr/>
        </p:nvSpPr>
        <p:spPr>
          <a:xfrm>
            <a:off x="3391040" y="4351467"/>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8" name="直線矢印コネクタ 77">
            <a:extLst>
              <a:ext uri="{FF2B5EF4-FFF2-40B4-BE49-F238E27FC236}">
                <a16:creationId xmlns:a16="http://schemas.microsoft.com/office/drawing/2014/main" id="{3E0127EF-D92F-8822-2A5D-2900FAEBE65E}"/>
              </a:ext>
            </a:extLst>
          </p:cNvPr>
          <p:cNvCxnSpPr>
            <a:cxnSpLocks/>
            <a:stCxn id="79" idx="6"/>
          </p:cNvCxnSpPr>
          <p:nvPr/>
        </p:nvCxnSpPr>
        <p:spPr>
          <a:xfrm>
            <a:off x="2250953" y="4504724"/>
            <a:ext cx="1145417" cy="8760"/>
          </a:xfrm>
          <a:prstGeom prst="straightConnector1">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9" name="円/楕円 78">
            <a:extLst>
              <a:ext uri="{FF2B5EF4-FFF2-40B4-BE49-F238E27FC236}">
                <a16:creationId xmlns:a16="http://schemas.microsoft.com/office/drawing/2014/main" id="{C7C8A37D-E009-5F31-A8AF-7E27540E6BA4}"/>
              </a:ext>
            </a:extLst>
          </p:cNvPr>
          <p:cNvSpPr/>
          <p:nvPr/>
        </p:nvSpPr>
        <p:spPr>
          <a:xfrm>
            <a:off x="1926917" y="4342706"/>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1" name="コンテンツ プレースホルダー 2">
            <a:extLst>
              <a:ext uri="{FF2B5EF4-FFF2-40B4-BE49-F238E27FC236}">
                <a16:creationId xmlns:a16="http://schemas.microsoft.com/office/drawing/2014/main" id="{334735A1-5D67-C5E9-D96E-5625590EF076}"/>
              </a:ext>
            </a:extLst>
          </p:cNvPr>
          <p:cNvSpPr txBox="1">
            <a:spLocks/>
          </p:cNvSpPr>
          <p:nvPr/>
        </p:nvSpPr>
        <p:spPr bwMode="auto">
          <a:xfrm>
            <a:off x="5411995" y="645698"/>
            <a:ext cx="6264696" cy="2018788"/>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lgn="ctr">
              <a:buFont typeface="Arial" charset="0"/>
              <a:buNone/>
            </a:pPr>
            <a:r>
              <a:rPr lang="ja-JP" altLang="en-US" sz="1400" b="1" u="sng">
                <a:latin typeface="Meiryo UI" panose="020B0604030504040204" pitchFamily="34" charset="-128"/>
                <a:ea typeface="Meiryo UI" panose="020B0604030504040204" pitchFamily="34" charset="-128"/>
              </a:rPr>
              <a:t>箱庭コアのカウントアップ</a:t>
            </a:r>
            <a:endParaRPr lang="en-US" altLang="ja-JP" sz="1400" b="1" u="sng" dirty="0"/>
          </a:p>
          <a:p>
            <a:r>
              <a:rPr lang="ja-JP" altLang="en-US" sz="1600" dirty="0"/>
              <a:t>コア時刻</a:t>
            </a:r>
            <a:r>
              <a:rPr lang="en-US" altLang="ja-JP" sz="1600" dirty="0"/>
              <a:t> Tc(t) </a:t>
            </a:r>
            <a:r>
              <a:rPr lang="ja-JP" altLang="en-US" sz="1600" dirty="0"/>
              <a:t>を以下の手順で決定する。</a:t>
            </a:r>
            <a:endParaRPr lang="en-US" altLang="ja-JP" sz="1600" dirty="0"/>
          </a:p>
          <a:p>
            <a:pPr lvl="1"/>
            <a:r>
              <a:rPr lang="ja-JP" altLang="en-US" sz="1200" dirty="0"/>
              <a:t>想定新時刻</a:t>
            </a:r>
            <a:r>
              <a:rPr lang="en-US" altLang="ja-JP" sz="1200" dirty="0"/>
              <a:t>T'c</a:t>
            </a:r>
            <a:r>
              <a:rPr lang="ja-JP" altLang="en-US" sz="1200" dirty="0"/>
              <a:t>を求める（このまま進めた場合）</a:t>
            </a:r>
            <a:r>
              <a:rPr lang="en-US" altLang="ja-JP" sz="1200" dirty="0"/>
              <a:t> T'c </a:t>
            </a:r>
            <a:r>
              <a:rPr lang="en-US" altLang="ja-JP" sz="1200"/>
              <a:t>=Tc(t-Δt) + ΔTc</a:t>
            </a:r>
            <a:r>
              <a:rPr lang="ja-JP" altLang="en-US" sz="1200"/>
              <a:t> 。</a:t>
            </a:r>
            <a:endParaRPr lang="en-US" altLang="ja-JP" sz="1200"/>
          </a:p>
          <a:p>
            <a:pPr lvl="1"/>
            <a:r>
              <a:rPr lang="ja-JP" altLang="en-US" sz="1200"/>
              <a:t>アセットの時刻</a:t>
            </a:r>
            <a:r>
              <a:rPr lang="en-US" altLang="ja-JP" sz="1200"/>
              <a:t> T </a:t>
            </a:r>
            <a:r>
              <a:rPr lang="ja-JP" altLang="en-US" sz="1200"/>
              <a:t>を取得する。</a:t>
            </a:r>
            <a:r>
              <a:rPr lang="en-US" altLang="ja-JP" sz="1200" dirty="0"/>
              <a:t> </a:t>
            </a:r>
          </a:p>
          <a:p>
            <a:pPr lvl="1"/>
            <a:r>
              <a:rPr lang="en-US" altLang="ja-JP" sz="1200" dirty="0"/>
              <a:t>(T'c - T) </a:t>
            </a:r>
            <a:r>
              <a:rPr lang="ja-JP" altLang="en-US" sz="1200"/>
              <a:t>≧　最大許容遅延時間であれば</a:t>
            </a:r>
            <a:r>
              <a:rPr lang="en-US" altLang="ja-JP" sz="1200"/>
              <a:t> </a:t>
            </a:r>
            <a:r>
              <a:rPr lang="en-US" altLang="ja-JP" sz="1200" dirty="0"/>
              <a:t>Tc(t) </a:t>
            </a:r>
            <a:r>
              <a:rPr lang="en-US" altLang="ja-JP" sz="1200"/>
              <a:t>= Tc(t-Δt) </a:t>
            </a:r>
            <a:r>
              <a:rPr lang="ja-JP" altLang="en-US" sz="1200"/>
              <a:t>前回値とする。</a:t>
            </a:r>
            <a:r>
              <a:rPr lang="en-US" altLang="ja-JP" sz="1200" dirty="0"/>
              <a:t> </a:t>
            </a:r>
            <a:r>
              <a:rPr lang="ja-JP" altLang="en-US" sz="1200" dirty="0"/>
              <a:t>（停留）</a:t>
            </a:r>
            <a:endParaRPr lang="en-US" altLang="ja-JP" sz="1200" dirty="0"/>
          </a:p>
          <a:p>
            <a:pPr lvl="1"/>
            <a:r>
              <a:rPr lang="en-US" altLang="ja-JP" sz="1200" dirty="0"/>
              <a:t>(T'c - T)</a:t>
            </a:r>
            <a:r>
              <a:rPr lang="ja-JP" altLang="en-US" sz="1200"/>
              <a:t> </a:t>
            </a:r>
            <a:r>
              <a:rPr lang="en-US" altLang="ja-JP" sz="1200" dirty="0"/>
              <a:t>&lt;</a:t>
            </a:r>
            <a:r>
              <a:rPr lang="ja-JP" altLang="en-US" sz="1200"/>
              <a:t>　最大許容遅延時間であれば、</a:t>
            </a:r>
            <a:r>
              <a:rPr lang="en-US" altLang="ja-JP" sz="1200"/>
              <a:t>Tc(t) = T'c </a:t>
            </a:r>
            <a:r>
              <a:rPr lang="ja-JP" altLang="en-US" sz="1200"/>
              <a:t>想定新時刻とする。（進行）</a:t>
            </a:r>
            <a:endParaRPr lang="en-US" altLang="ja-JP" sz="1200"/>
          </a:p>
          <a:p>
            <a:r>
              <a:rPr lang="ja-JP" altLang="en-US" sz="1600" dirty="0"/>
              <a:t>その結果、</a:t>
            </a:r>
            <a:r>
              <a:rPr lang="ja-JP" altLang="en-US" sz="1600"/>
              <a:t>アセット時刻と箱庭時刻には、常に以下の関係</a:t>
            </a:r>
            <a:endParaRPr lang="en-US" altLang="ja-JP" sz="1600"/>
          </a:p>
          <a:p>
            <a:pPr lvl="1"/>
            <a:r>
              <a:rPr lang="en-US" altLang="ja-JP" sz="1200"/>
              <a:t>Tc(t) </a:t>
            </a:r>
            <a:r>
              <a:rPr lang="ja-JP" altLang="en-US" sz="1200"/>
              <a:t>≦ </a:t>
            </a:r>
            <a:r>
              <a:rPr lang="en-US" altLang="ja-JP" sz="1200"/>
              <a:t> T(t) +</a:t>
            </a:r>
            <a:r>
              <a:rPr lang="ja-JP" altLang="en-US" sz="1200"/>
              <a:t>最大許容遅延時間</a:t>
            </a:r>
            <a:r>
              <a:rPr lang="en-US" altLang="ja-JP" sz="1200"/>
              <a:t> ... </a:t>
            </a:r>
            <a:r>
              <a:rPr lang="ja-JP" altLang="en-US" sz="1200"/>
              <a:t>いつでも</a:t>
            </a:r>
            <a:r>
              <a:rPr lang="en-US" altLang="ja-JP" sz="1200"/>
              <a:t> Tc </a:t>
            </a:r>
            <a:r>
              <a:rPr lang="ja-JP" altLang="en-US" sz="1200"/>
              <a:t>の進みは一定以内。</a:t>
            </a:r>
            <a:endParaRPr lang="en-US" altLang="ja-JP" sz="1200" dirty="0"/>
          </a:p>
        </p:txBody>
      </p:sp>
      <p:cxnSp>
        <p:nvCxnSpPr>
          <p:cNvPr id="83" name="直線矢印コネクタ 82">
            <a:extLst>
              <a:ext uri="{FF2B5EF4-FFF2-40B4-BE49-F238E27FC236}">
                <a16:creationId xmlns:a16="http://schemas.microsoft.com/office/drawing/2014/main" id="{10735CD3-AA6C-6715-A7A9-EFEBD7CD0549}"/>
              </a:ext>
            </a:extLst>
          </p:cNvPr>
          <p:cNvCxnSpPr/>
          <p:nvPr/>
        </p:nvCxnSpPr>
        <p:spPr>
          <a:xfrm>
            <a:off x="6469060" y="5353980"/>
            <a:ext cx="0" cy="885774"/>
          </a:xfrm>
          <a:prstGeom prst="straightConnector1">
            <a:avLst/>
          </a:prstGeom>
          <a:ln>
            <a:solidFill>
              <a:srgbClr val="FF66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5" name="テキスト ボックス 84">
            <a:extLst>
              <a:ext uri="{FF2B5EF4-FFF2-40B4-BE49-F238E27FC236}">
                <a16:creationId xmlns:a16="http://schemas.microsoft.com/office/drawing/2014/main" id="{B7FEE7B9-B96E-A4CA-CC4A-3737E4F4CD30}"/>
              </a:ext>
            </a:extLst>
          </p:cNvPr>
          <p:cNvSpPr txBox="1"/>
          <p:nvPr/>
        </p:nvSpPr>
        <p:spPr>
          <a:xfrm rot="18900000">
            <a:off x="6180020" y="5282665"/>
            <a:ext cx="1882807" cy="338554"/>
          </a:xfrm>
          <a:prstGeom prst="rect">
            <a:avLst/>
          </a:prstGeom>
          <a:noFill/>
        </p:spPr>
        <p:txBody>
          <a:bodyPr wrap="square">
            <a:spAutoFit/>
          </a:bodyPr>
          <a:lstStyle/>
          <a:p>
            <a:r>
              <a:rPr lang="ja-JP" altLang="en-US" sz="1600">
                <a:latin typeface="Meiryo UI" panose="020B0604030504040204" pitchFamily="34" charset="-128"/>
                <a:ea typeface="Meiryo UI" panose="020B0604030504040204" pitchFamily="34" charset="-128"/>
              </a:rPr>
              <a:t>最大許容遅延時間</a:t>
            </a:r>
          </a:p>
        </p:txBody>
      </p:sp>
      <p:sp>
        <p:nvSpPr>
          <p:cNvPr id="67" name="円/楕円 66">
            <a:extLst>
              <a:ext uri="{FF2B5EF4-FFF2-40B4-BE49-F238E27FC236}">
                <a16:creationId xmlns:a16="http://schemas.microsoft.com/office/drawing/2014/main" id="{B7405714-C614-7897-63E5-6EB4A54CDDB9}"/>
              </a:ext>
            </a:extLst>
          </p:cNvPr>
          <p:cNvSpPr/>
          <p:nvPr/>
        </p:nvSpPr>
        <p:spPr>
          <a:xfrm>
            <a:off x="8154309" y="3944239"/>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C938A656-FB25-E8CE-BA87-B00FD2E06382}"/>
              </a:ext>
            </a:extLst>
          </p:cNvPr>
          <p:cNvSpPr/>
          <p:nvPr/>
        </p:nvSpPr>
        <p:spPr>
          <a:xfrm>
            <a:off x="2490940" y="4869174"/>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F1435F42-5396-068D-619F-E550E74E12DB}"/>
              </a:ext>
            </a:extLst>
          </p:cNvPr>
          <p:cNvSpPr/>
          <p:nvPr/>
        </p:nvSpPr>
        <p:spPr>
          <a:xfrm>
            <a:off x="3931100" y="4869174"/>
            <a:ext cx="324036" cy="324036"/>
          </a:xfrm>
          <a:prstGeom prst="ellipse">
            <a:avLst/>
          </a:prstGeom>
          <a:solidFill>
            <a:srgbClr val="000000">
              <a:alpha val="38824"/>
            </a:srgb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C845569F-8AAB-72A8-B69B-2577353753F9}"/>
              </a:ext>
            </a:extLst>
          </p:cNvPr>
          <p:cNvCxnSpPr>
            <a:cxnSpLocks/>
          </p:cNvCxnSpPr>
          <p:nvPr/>
        </p:nvCxnSpPr>
        <p:spPr>
          <a:xfrm>
            <a:off x="2821687" y="5013190"/>
            <a:ext cx="1145417" cy="8760"/>
          </a:xfrm>
          <a:prstGeom prst="straightConnector1">
            <a:avLst/>
          </a:prstGeom>
          <a:ln>
            <a:solidFill>
              <a:srgbClr val="31B6FD">
                <a:alpha val="50980"/>
              </a:srgbClr>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十字形 32">
            <a:extLst>
              <a:ext uri="{FF2B5EF4-FFF2-40B4-BE49-F238E27FC236}">
                <a16:creationId xmlns:a16="http://schemas.microsoft.com/office/drawing/2014/main" id="{DC761FBB-F043-524F-486B-4CBEAD3C7FC0}"/>
              </a:ext>
            </a:extLst>
          </p:cNvPr>
          <p:cNvSpPr/>
          <p:nvPr/>
        </p:nvSpPr>
        <p:spPr>
          <a:xfrm rot="2672213">
            <a:off x="3396800" y="4807842"/>
            <a:ext cx="535400" cy="502397"/>
          </a:xfrm>
          <a:prstGeom prst="plus">
            <a:avLst>
              <a:gd name="adj" fmla="val 3444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弧 33">
            <a:extLst>
              <a:ext uri="{FF2B5EF4-FFF2-40B4-BE49-F238E27FC236}">
                <a16:creationId xmlns:a16="http://schemas.microsoft.com/office/drawing/2014/main" id="{AD2B1A2D-8940-A0EA-D701-B3F26A2E0653}"/>
              </a:ext>
            </a:extLst>
          </p:cNvPr>
          <p:cNvSpPr/>
          <p:nvPr/>
        </p:nvSpPr>
        <p:spPr>
          <a:xfrm rot="19208716">
            <a:off x="2039966" y="4741678"/>
            <a:ext cx="434140" cy="435418"/>
          </a:xfrm>
          <a:prstGeom prst="arc">
            <a:avLst>
              <a:gd name="adj1" fmla="val 5124828"/>
              <a:gd name="adj2" fmla="val 1910799"/>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9DB8D04D-B5D1-80F4-8D79-5EEE376E7F0D}"/>
              </a:ext>
            </a:extLst>
          </p:cNvPr>
          <p:cNvSpPr/>
          <p:nvPr/>
        </p:nvSpPr>
        <p:spPr>
          <a:xfrm>
            <a:off x="2585212" y="4929136"/>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弧 58">
            <a:extLst>
              <a:ext uri="{FF2B5EF4-FFF2-40B4-BE49-F238E27FC236}">
                <a16:creationId xmlns:a16="http://schemas.microsoft.com/office/drawing/2014/main" id="{EC4E7B98-047A-7AB4-2723-1B682A0606F5}"/>
              </a:ext>
            </a:extLst>
          </p:cNvPr>
          <p:cNvSpPr/>
          <p:nvPr/>
        </p:nvSpPr>
        <p:spPr>
          <a:xfrm rot="9906620">
            <a:off x="8505506" y="4142167"/>
            <a:ext cx="434140" cy="435418"/>
          </a:xfrm>
          <a:prstGeom prst="arc">
            <a:avLst>
              <a:gd name="adj1" fmla="val 5124828"/>
              <a:gd name="adj2" fmla="val 1910799"/>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68" name="円/楕円 67">
            <a:extLst>
              <a:ext uri="{FF2B5EF4-FFF2-40B4-BE49-F238E27FC236}">
                <a16:creationId xmlns:a16="http://schemas.microsoft.com/office/drawing/2014/main" id="{3FB29D80-A5CA-8440-B4EC-9B559BFC95FB}"/>
              </a:ext>
            </a:extLst>
          </p:cNvPr>
          <p:cNvSpPr/>
          <p:nvPr/>
        </p:nvSpPr>
        <p:spPr>
          <a:xfrm>
            <a:off x="8263573" y="3949665"/>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7FD33CC3-05F6-54FD-B25E-3CA97D03D867}"/>
              </a:ext>
            </a:extLst>
          </p:cNvPr>
          <p:cNvSpPr txBox="1"/>
          <p:nvPr/>
        </p:nvSpPr>
        <p:spPr>
          <a:xfrm>
            <a:off x="8147769" y="4616269"/>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時間を止める</a:t>
            </a:r>
          </a:p>
        </p:txBody>
      </p:sp>
      <p:sp>
        <p:nvSpPr>
          <p:cNvPr id="75" name="円/楕円 74">
            <a:extLst>
              <a:ext uri="{FF2B5EF4-FFF2-40B4-BE49-F238E27FC236}">
                <a16:creationId xmlns:a16="http://schemas.microsoft.com/office/drawing/2014/main" id="{DE3AD743-7182-6214-5C8E-C4DBE1630DDE}"/>
              </a:ext>
            </a:extLst>
          </p:cNvPr>
          <p:cNvSpPr/>
          <p:nvPr/>
        </p:nvSpPr>
        <p:spPr>
          <a:xfrm>
            <a:off x="8158279" y="3176972"/>
            <a:ext cx="324036" cy="324036"/>
          </a:xfrm>
          <a:prstGeom prst="ellipse">
            <a:avLst/>
          </a:prstGeom>
          <a:solidFill>
            <a:srgbClr val="000000">
              <a:alpha val="38824"/>
            </a:srgb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6" name="直線矢印コネクタ 75">
            <a:extLst>
              <a:ext uri="{FF2B5EF4-FFF2-40B4-BE49-F238E27FC236}">
                <a16:creationId xmlns:a16="http://schemas.microsoft.com/office/drawing/2014/main" id="{3E35B28B-A84F-3750-0A1E-8D3E82BCE31D}"/>
              </a:ext>
            </a:extLst>
          </p:cNvPr>
          <p:cNvCxnSpPr>
            <a:cxnSpLocks/>
            <a:stCxn id="67" idx="0"/>
            <a:endCxn id="75" idx="4"/>
          </p:cNvCxnSpPr>
          <p:nvPr/>
        </p:nvCxnSpPr>
        <p:spPr>
          <a:xfrm flipV="1">
            <a:off x="8316327" y="3501008"/>
            <a:ext cx="3970" cy="443231"/>
          </a:xfrm>
          <a:prstGeom prst="straightConnector1">
            <a:avLst/>
          </a:prstGeom>
          <a:ln>
            <a:solidFill>
              <a:srgbClr val="31B6FD">
                <a:alpha val="50980"/>
              </a:srgbClr>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1" name="十字形 70">
            <a:extLst>
              <a:ext uri="{FF2B5EF4-FFF2-40B4-BE49-F238E27FC236}">
                <a16:creationId xmlns:a16="http://schemas.microsoft.com/office/drawing/2014/main" id="{E54C914F-2721-CAB4-71D6-6459FC860DA2}"/>
              </a:ext>
            </a:extLst>
          </p:cNvPr>
          <p:cNvSpPr/>
          <p:nvPr/>
        </p:nvSpPr>
        <p:spPr>
          <a:xfrm rot="2672213">
            <a:off x="8363574" y="3293780"/>
            <a:ext cx="535400" cy="502397"/>
          </a:xfrm>
          <a:prstGeom prst="plus">
            <a:avLst>
              <a:gd name="adj" fmla="val 3444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629715-C53F-6AD1-E0BB-758881F602D7}"/>
              </a:ext>
            </a:extLst>
          </p:cNvPr>
          <p:cNvSpPr txBox="1"/>
          <p:nvPr/>
        </p:nvSpPr>
        <p:spPr>
          <a:xfrm>
            <a:off x="2063552" y="2852936"/>
            <a:ext cx="2682976"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アセット時刻のカウントアップ</a:t>
            </a:r>
          </a:p>
        </p:txBody>
      </p:sp>
      <p:sp>
        <p:nvSpPr>
          <p:cNvPr id="9" name="テキスト ボックス 8">
            <a:extLst>
              <a:ext uri="{FF2B5EF4-FFF2-40B4-BE49-F238E27FC236}">
                <a16:creationId xmlns:a16="http://schemas.microsoft.com/office/drawing/2014/main" id="{B74FC615-2EAC-8D17-91E3-F6FD9D815977}"/>
              </a:ext>
            </a:extLst>
          </p:cNvPr>
          <p:cNvSpPr txBox="1"/>
          <p:nvPr/>
        </p:nvSpPr>
        <p:spPr>
          <a:xfrm>
            <a:off x="730477" y="-810180"/>
            <a:ext cx="2682976"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アセット時刻のカウントアップ</a:t>
            </a:r>
          </a:p>
        </p:txBody>
      </p:sp>
      <p:sp>
        <p:nvSpPr>
          <p:cNvPr id="10" name="テキスト ボックス 9">
            <a:extLst>
              <a:ext uri="{FF2B5EF4-FFF2-40B4-BE49-F238E27FC236}">
                <a16:creationId xmlns:a16="http://schemas.microsoft.com/office/drawing/2014/main" id="{DA35F1CB-77AE-7AD9-E259-642E1499D116}"/>
              </a:ext>
            </a:extLst>
          </p:cNvPr>
          <p:cNvSpPr txBox="1"/>
          <p:nvPr/>
        </p:nvSpPr>
        <p:spPr>
          <a:xfrm>
            <a:off x="6592772" y="2771636"/>
            <a:ext cx="2682976"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a:t>
            </a:r>
            <a:r>
              <a:rPr kumimoji="1" lang="ja-JP" altLang="en-US">
                <a:latin typeface="Meiryo UI" panose="020B0604030504040204" pitchFamily="34" charset="-128"/>
                <a:ea typeface="Meiryo UI" panose="020B0604030504040204" pitchFamily="34" charset="-128"/>
              </a:rPr>
              <a:t>時刻のカウントアップ</a:t>
            </a:r>
          </a:p>
        </p:txBody>
      </p:sp>
    </p:spTree>
    <p:extLst>
      <p:ext uri="{BB962C8B-B14F-4D97-AF65-F5344CB8AC3E}">
        <p14:creationId xmlns:p14="http://schemas.microsoft.com/office/powerpoint/2010/main" val="264048820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20130806_SPF技術検討資料(SCTC) ">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otalTime>9361</TotalTime>
  <Words>1294</Words>
  <Application>Microsoft Macintosh PowerPoint</Application>
  <PresentationFormat>ワイド画面</PresentationFormat>
  <Paragraphs>234</Paragraphs>
  <Slides>15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15</vt:i4>
      </vt:variant>
    </vt:vector>
  </HeadingPairs>
  <TitlesOfParts>
    <vt:vector size="22" baseType="lpstr">
      <vt:lpstr>Meiryo UI</vt:lpstr>
      <vt:lpstr>メイリオ</vt:lpstr>
      <vt:lpstr>Arial</vt:lpstr>
      <vt:lpstr>Calibri</vt:lpstr>
      <vt:lpstr>Times New Roman</vt:lpstr>
      <vt:lpstr>デザインの設定</vt:lpstr>
      <vt:lpstr>1_20130806_SPF技術検討資料(SCTC) </vt:lpstr>
      <vt:lpstr>PowerPoint プレゼンテーション</vt:lpstr>
      <vt:lpstr>シミュレーション時刻と時刻同期の背景</vt:lpstr>
      <vt:lpstr>シミュレーション時刻と時刻同期の背景</vt:lpstr>
      <vt:lpstr>既存の時間同期方式</vt:lpstr>
      <vt:lpstr>箱庭の時刻同期方式</vt:lpstr>
      <vt:lpstr>箱庭コア機能の時刻同期設計</vt:lpstr>
      <vt:lpstr>箱庭コア機能の時刻同期設計</vt:lpstr>
      <vt:lpstr>カウントアップの動作(共通)</vt:lpstr>
      <vt:lpstr>箱庭時刻とアセット時刻の同期</vt:lpstr>
      <vt:lpstr>厳密な定義と証明</vt:lpstr>
      <vt:lpstr>導出される結論</vt:lpstr>
      <vt:lpstr>シミュレーション時刻の分布</vt:lpstr>
      <vt:lpstr>最大許容遅延時間の考察</vt:lpstr>
      <vt:lpstr>シミュレーション結果</vt:lpstr>
      <vt:lpstr>シミュレーション結果(詳しく)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崇 森</dc:creator>
  <cp:lastModifiedBy>健児 平鍋</cp:lastModifiedBy>
  <cp:revision>453</cp:revision>
  <dcterms:created xsi:type="dcterms:W3CDTF">2020-10-01T03:54:33Z</dcterms:created>
  <dcterms:modified xsi:type="dcterms:W3CDTF">2025-01-11T00:39:55Z</dcterms:modified>
</cp:coreProperties>
</file>