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10287000" cy="18288000"/>
  <p:embeddedFontLst>
    <p:embeddedFont>
      <p:font typeface="Fredoka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g/vWpsL9YsOK5w9F0/ild3A6D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FredokaOn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ae64d6bc19_2_15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ae64d6bc19_2_156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ae64d6bc19_3_7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ae64d6bc19_3_76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ae64d6bc19_2_19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ae64d6bc19_2_190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ae64d6bc19_3_5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ae64d6bc19_3_55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ae64d6bc19_2_22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ae64d6bc19_2_224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ae64d6bc19_0_8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ae64d6bc19_0_85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e64d6bc19_2_26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ae64d6bc19_2_263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e64d6bc19_0_6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ae64d6bc19_0_65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e64d6bc19_2_17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ae64d6bc19_2_173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e64d6bc19_3_10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ae64d6bc19_3_103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e64d6bc19_2_10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ae64d6bc19_2_105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e64d6bc19_2_20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ae64d6bc19_2_207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e64d6bc19_2_12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ae64d6bc19_2_122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e64d6bc19_2_13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ae64d6bc19_2_139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1" Type="http://schemas.openxmlformats.org/officeDocument/2006/relationships/image" Target="../media/image20.png"/><Relationship Id="rId10" Type="http://schemas.openxmlformats.org/officeDocument/2006/relationships/image" Target="../media/image11.png"/><Relationship Id="rId12" Type="http://schemas.openxmlformats.org/officeDocument/2006/relationships/image" Target="../media/image19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1" Type="http://schemas.openxmlformats.org/officeDocument/2006/relationships/image" Target="../media/image39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1" Type="http://schemas.openxmlformats.org/officeDocument/2006/relationships/image" Target="../media/image26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1" Type="http://schemas.openxmlformats.org/officeDocument/2006/relationships/image" Target="../media/image32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10" Type="http://schemas.openxmlformats.org/officeDocument/2006/relationships/image" Target="../media/image38.png"/><Relationship Id="rId9" Type="http://schemas.openxmlformats.org/officeDocument/2006/relationships/image" Target="../media/image29.png"/><Relationship Id="rId5" Type="http://schemas.openxmlformats.org/officeDocument/2006/relationships/image" Target="../media/image18.png"/><Relationship Id="rId6" Type="http://schemas.openxmlformats.org/officeDocument/2006/relationships/image" Target="../media/image37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1" Type="http://schemas.openxmlformats.org/officeDocument/2006/relationships/image" Target="../media/image28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1" Type="http://schemas.openxmlformats.org/officeDocument/2006/relationships/image" Target="../media/image23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1" Type="http://schemas.openxmlformats.org/officeDocument/2006/relationships/image" Target="../media/image33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1" Type="http://schemas.openxmlformats.org/officeDocument/2006/relationships/image" Target="../media/image24.png"/><Relationship Id="rId10" Type="http://schemas.openxmlformats.org/officeDocument/2006/relationships/image" Target="../media/image11.png"/><Relationship Id="rId12" Type="http://schemas.openxmlformats.org/officeDocument/2006/relationships/image" Target="../media/image21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1" Type="http://schemas.openxmlformats.org/officeDocument/2006/relationships/image" Target="../media/image22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81" y="380952"/>
            <a:ext cx="17580953" cy="95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313" y="8368095"/>
            <a:ext cx="17161089" cy="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963150" y="8718375"/>
            <a:ext cx="9159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팀명: </a:t>
            </a:r>
            <a:r>
              <a:rPr b="1" lang="en-US" sz="4400"/>
              <a:t>데스파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030035" y="3918284"/>
            <a:ext cx="14634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800"/>
              <a:t>DB 쿼리 발표</a:t>
            </a:r>
            <a:endParaRPr b="1" sz="10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030035" y="2300980"/>
            <a:ext cx="14634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800">
                <a:latin typeface="Fredoka One"/>
                <a:ea typeface="Fredoka One"/>
                <a:cs typeface="Fredoka One"/>
                <a:sym typeface="Fredoka One"/>
              </a:rPr>
              <a:t>한양여자대학교</a:t>
            </a:r>
            <a:endParaRPr b="1" sz="10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592857" y="569048"/>
            <a:ext cx="9440933" cy="817857"/>
            <a:chOff x="592857" y="569048"/>
            <a:chExt cx="9440933" cy="817857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1610990" y="684395"/>
              <a:ext cx="84228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00"/>
                <a:t>데이터베이스 실습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2857" y="569048"/>
              <a:ext cx="817857" cy="8178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1"/>
          <p:cNvGrpSpPr/>
          <p:nvPr/>
        </p:nvGrpSpPr>
        <p:grpSpPr>
          <a:xfrm>
            <a:off x="10437761" y="2592403"/>
            <a:ext cx="8025864" cy="7012634"/>
            <a:chOff x="10437761" y="2592403"/>
            <a:chExt cx="8025864" cy="7012634"/>
          </a:xfrm>
        </p:grpSpPr>
        <p:pic>
          <p:nvPicPr>
            <p:cNvPr id="93" name="Google Shape;93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437761" y="3014561"/>
              <a:ext cx="8025864" cy="6590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505718" y="2592403"/>
              <a:ext cx="1940550" cy="15038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858255" y="5737988"/>
              <a:ext cx="3339852" cy="156890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6" name="Google Shape;9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33799" y="2068794"/>
            <a:ext cx="574747" cy="6294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1131625" y="6528575"/>
            <a:ext cx="7587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2104637 박희선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2104649 양지연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2104689 전수진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2104714 황다은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1ae64d6bc19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1ae64d6bc19_2_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075" y="120650"/>
            <a:ext cx="18692199" cy="107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ae64d6bc19_2_1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075" y="-95250"/>
            <a:ext cx="18692202" cy="13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ae64d6bc19_2_1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571" y="188095"/>
            <a:ext cx="817857" cy="81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g1ae64d6bc19_2_156"/>
          <p:cNvGrpSpPr/>
          <p:nvPr/>
        </p:nvGrpSpPr>
        <p:grpSpPr>
          <a:xfrm>
            <a:off x="15795291" y="303337"/>
            <a:ext cx="2595505" cy="1001602"/>
            <a:chOff x="12895852" y="2102281"/>
            <a:chExt cx="4236867" cy="1635001"/>
          </a:xfrm>
        </p:grpSpPr>
        <p:pic>
          <p:nvPicPr>
            <p:cNvPr id="258" name="Google Shape;258;g1ae64d6bc19_2_15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234739" y="2262983"/>
              <a:ext cx="1280645" cy="1337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g1ae64d6bc19_2_15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95852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g1ae64d6bc19_2_15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224076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g1ae64d6bc19_2_15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989293" y="2102281"/>
              <a:ext cx="1949850" cy="1635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g1ae64d6bc19_2_15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795717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g1ae64d6bc19_2_15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510639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" name="Google Shape;264;g1ae64d6bc19_2_156"/>
          <p:cNvSpPr txBox="1"/>
          <p:nvPr/>
        </p:nvSpPr>
        <p:spPr>
          <a:xfrm>
            <a:off x="1431315" y="259357"/>
            <a:ext cx="842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데스파 쿼리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ae64d6bc19_2_156"/>
          <p:cNvSpPr txBox="1"/>
          <p:nvPr/>
        </p:nvSpPr>
        <p:spPr>
          <a:xfrm>
            <a:off x="378563" y="1470288"/>
            <a:ext cx="16371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월요일 2교시에 하는 과목명과 이 과목을 수강하는 학생명을 보이시오</a:t>
            </a:r>
            <a:endParaRPr sz="3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g1ae64d6bc19_2_156"/>
          <p:cNvSpPr txBox="1"/>
          <p:nvPr/>
        </p:nvSpPr>
        <p:spPr>
          <a:xfrm>
            <a:off x="1196425" y="3451838"/>
            <a:ext cx="16222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CREATE VIEW vw_LectureTest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AS SELECT cname, sname, Course.cnum, Student.snum, Lecture.time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	FROM Course, Student, Lecture, Enrol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WHERE Course.cnum = Enrol.cnum AND Enrol.snum = Student.snum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640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AND Course.cnum = Lecture.cnum;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SELECT cname AS 과목명, sname AS 학생명, time AS 강의시간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vw_LectureTest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time = 12;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1ae64d6bc19_3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ae64d6bc19_3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075" y="120650"/>
            <a:ext cx="18692199" cy="107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ae64d6bc19_3_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075" y="-95250"/>
            <a:ext cx="18692202" cy="13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ae64d6bc19_3_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571" y="188095"/>
            <a:ext cx="817857" cy="81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g1ae64d6bc19_3_76"/>
          <p:cNvGrpSpPr/>
          <p:nvPr/>
        </p:nvGrpSpPr>
        <p:grpSpPr>
          <a:xfrm>
            <a:off x="15795291" y="303337"/>
            <a:ext cx="2595505" cy="1001602"/>
            <a:chOff x="12895852" y="2102281"/>
            <a:chExt cx="4236867" cy="1635001"/>
          </a:xfrm>
        </p:grpSpPr>
        <p:pic>
          <p:nvPicPr>
            <p:cNvPr id="276" name="Google Shape;276;g1ae64d6bc19_3_7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234739" y="2262983"/>
              <a:ext cx="1280645" cy="1337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g1ae64d6bc19_3_7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95852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g1ae64d6bc19_3_7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224076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g1ae64d6bc19_3_7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989293" y="2102281"/>
              <a:ext cx="1949850" cy="1635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g1ae64d6bc19_3_7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795717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g1ae64d6bc19_3_7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510639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2" name="Google Shape;282;g1ae64d6bc19_3_76"/>
          <p:cNvSpPr txBox="1"/>
          <p:nvPr/>
        </p:nvSpPr>
        <p:spPr>
          <a:xfrm>
            <a:off x="1431315" y="259357"/>
            <a:ext cx="842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데스파 쿼리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ae64d6bc19_3_76"/>
          <p:cNvSpPr txBox="1"/>
          <p:nvPr/>
        </p:nvSpPr>
        <p:spPr>
          <a:xfrm>
            <a:off x="378563" y="1470288"/>
            <a:ext cx="16371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월요일 2교시에 하는 과목명과 이 과목을 수강하는 학생명을 보이시오</a:t>
            </a:r>
            <a:endParaRPr sz="3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4" name="Google Shape;284;g1ae64d6bc19_3_7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93800" y="4203679"/>
            <a:ext cx="4891650" cy="49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ae64d6bc19_3_7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005629" y="4785925"/>
            <a:ext cx="5007625" cy="37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ae64d6bc19_3_76"/>
          <p:cNvSpPr txBox="1"/>
          <p:nvPr/>
        </p:nvSpPr>
        <p:spPr>
          <a:xfrm rot="-5400000">
            <a:off x="8448262" y="6252853"/>
            <a:ext cx="43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1ae64d6bc19_2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ae64d6bc19_2_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075" y="120650"/>
            <a:ext cx="18692199" cy="107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ae64d6bc19_2_1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075" y="-95250"/>
            <a:ext cx="18692202" cy="13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1ae64d6bc19_2_1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571" y="188095"/>
            <a:ext cx="817857" cy="81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g1ae64d6bc19_2_190"/>
          <p:cNvGrpSpPr/>
          <p:nvPr/>
        </p:nvGrpSpPr>
        <p:grpSpPr>
          <a:xfrm>
            <a:off x="15795291" y="303337"/>
            <a:ext cx="2595505" cy="1001602"/>
            <a:chOff x="12895852" y="2102281"/>
            <a:chExt cx="4236867" cy="1635001"/>
          </a:xfrm>
        </p:grpSpPr>
        <p:pic>
          <p:nvPicPr>
            <p:cNvPr id="296" name="Google Shape;296;g1ae64d6bc19_2_1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234739" y="2262983"/>
              <a:ext cx="1280645" cy="1337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g1ae64d6bc19_2_19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95852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g1ae64d6bc19_2_19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224076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g1ae64d6bc19_2_19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989293" y="2102281"/>
              <a:ext cx="1949850" cy="1635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g1ae64d6bc19_2_19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795717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g1ae64d6bc19_2_19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510639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" name="Google Shape;302;g1ae64d6bc19_2_190"/>
          <p:cNvSpPr txBox="1"/>
          <p:nvPr/>
        </p:nvSpPr>
        <p:spPr>
          <a:xfrm>
            <a:off x="1431315" y="259357"/>
            <a:ext cx="842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데스파 쿼리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1ae64d6bc19_2_190"/>
          <p:cNvSpPr txBox="1"/>
          <p:nvPr/>
        </p:nvSpPr>
        <p:spPr>
          <a:xfrm>
            <a:off x="378563" y="1567925"/>
            <a:ext cx="16371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실영과 직급이 부교수인 교수명과 강의시간, 강의 수강 학생명을 보이시오 </a:t>
            </a:r>
            <a:endParaRPr sz="3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1ae64d6bc19_2_190"/>
          <p:cNvSpPr txBox="1"/>
          <p:nvPr/>
        </p:nvSpPr>
        <p:spPr>
          <a:xfrm>
            <a:off x="1196425" y="3429000"/>
            <a:ext cx="16919400" cy="59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CREATE VIEW pposc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AS SELECT distinct dname AS 학과명, pname AS 교수명, 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course.cnum AS 과목명, time AS 강의시간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Department, Professor, Lecture, Course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Department.dnum = Professor.belong AND Professor.pnum = Lecture.pnum  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AND Course.cnum = Lecture.cnum AND dname = '실영과' AND ppos LIKE '2%';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SELECT 학과명, 교수명, sname AS 수강생, 강의시간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pposc, Student, Enrol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Student.snum = Enrol.snum AND Enrol.cnum = pposc.과목명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ORDER BY 강의시간;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g1ae64d6bc19_3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1ae64d6bc19_3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075" y="0"/>
            <a:ext cx="18692199" cy="107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1ae64d6bc19_3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075" y="-95250"/>
            <a:ext cx="18692202" cy="13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1ae64d6bc19_3_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571" y="188095"/>
            <a:ext cx="817857" cy="81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g1ae64d6bc19_3_55"/>
          <p:cNvGrpSpPr/>
          <p:nvPr/>
        </p:nvGrpSpPr>
        <p:grpSpPr>
          <a:xfrm>
            <a:off x="15795291" y="303337"/>
            <a:ext cx="2595505" cy="1001602"/>
            <a:chOff x="12895852" y="2102281"/>
            <a:chExt cx="4236867" cy="1635001"/>
          </a:xfrm>
        </p:grpSpPr>
        <p:pic>
          <p:nvPicPr>
            <p:cNvPr id="314" name="Google Shape;314;g1ae64d6bc19_3_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234739" y="2262983"/>
              <a:ext cx="1280645" cy="1337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g1ae64d6bc19_3_5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95852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g1ae64d6bc19_3_5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224076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g1ae64d6bc19_3_5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989293" y="2102281"/>
              <a:ext cx="1949850" cy="1635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g1ae64d6bc19_3_5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795717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g1ae64d6bc19_3_5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510639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0" name="Google Shape;320;g1ae64d6bc19_3_55"/>
          <p:cNvSpPr txBox="1"/>
          <p:nvPr/>
        </p:nvSpPr>
        <p:spPr>
          <a:xfrm>
            <a:off x="1431315" y="259357"/>
            <a:ext cx="842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데스파 쿼리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1ae64d6bc19_3_55"/>
          <p:cNvSpPr txBox="1"/>
          <p:nvPr/>
        </p:nvSpPr>
        <p:spPr>
          <a:xfrm>
            <a:off x="378563" y="1567925"/>
            <a:ext cx="16371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실영과 직급이 부교수인 교수명과 강의시간, 강의 수강 학생명을 보이시오 </a:t>
            </a:r>
            <a:endParaRPr sz="3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2" name="Google Shape;322;g1ae64d6bc19_3_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96434" y="3737775"/>
            <a:ext cx="7842697" cy="65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1ae64d6bc19_2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ae64d6bc19_2_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8575" y="0"/>
            <a:ext cx="18692199" cy="108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1ae64d6bc19_2_2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075" y="-95250"/>
            <a:ext cx="18692202" cy="13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ae64d6bc19_2_2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571" y="188095"/>
            <a:ext cx="817857" cy="81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g1ae64d6bc19_2_224"/>
          <p:cNvGrpSpPr/>
          <p:nvPr/>
        </p:nvGrpSpPr>
        <p:grpSpPr>
          <a:xfrm>
            <a:off x="15795291" y="303337"/>
            <a:ext cx="2595505" cy="1001602"/>
            <a:chOff x="12895852" y="2102281"/>
            <a:chExt cx="4236867" cy="1635001"/>
          </a:xfrm>
        </p:grpSpPr>
        <p:pic>
          <p:nvPicPr>
            <p:cNvPr id="332" name="Google Shape;332;g1ae64d6bc19_2_2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234739" y="2262983"/>
              <a:ext cx="1280645" cy="1337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g1ae64d6bc19_2_2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95852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g1ae64d6bc19_2_2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224076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g1ae64d6bc19_2_2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989293" y="2102281"/>
              <a:ext cx="1949850" cy="1635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g1ae64d6bc19_2_2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795717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g1ae64d6bc19_2_2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510639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g1ae64d6bc19_2_224"/>
          <p:cNvSpPr txBox="1"/>
          <p:nvPr/>
        </p:nvSpPr>
        <p:spPr>
          <a:xfrm>
            <a:off x="1431315" y="259357"/>
            <a:ext cx="842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데스파 쿼리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1ae64d6bc19_2_224"/>
          <p:cNvSpPr txBox="1"/>
          <p:nvPr/>
        </p:nvSpPr>
        <p:spPr>
          <a:xfrm>
            <a:off x="378563" y="1466550"/>
            <a:ext cx="16371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9. 각 학과별로 성적이 가장 높은 학생명을 보이시오</a:t>
            </a:r>
            <a:endParaRPr sz="3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g1ae64d6bc19_2_224"/>
          <p:cNvSpPr txBox="1"/>
          <p:nvPr/>
        </p:nvSpPr>
        <p:spPr>
          <a:xfrm>
            <a:off x="1196425" y="2476248"/>
            <a:ext cx="16222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CREATE VIEW sqpa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AS SELECT major as 학과, max(qpa)as 점수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student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GROUP BY major;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g1ae64d6bc19_2_224"/>
          <p:cNvSpPr txBox="1"/>
          <p:nvPr/>
        </p:nvSpPr>
        <p:spPr>
          <a:xfrm>
            <a:off x="1196425" y="4775250"/>
            <a:ext cx="15097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Malgun Gothic"/>
                <a:ea typeface="Malgun Gothic"/>
                <a:cs typeface="Malgun Gothic"/>
                <a:sym typeface="Malgun Gothic"/>
              </a:rPr>
              <a:t>SELECT dnum as 학과번호, dname as 학과명, sname as 학생명, 점수 as 최고학점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Malgun Gothic"/>
                <a:ea typeface="Malgun Gothic"/>
                <a:cs typeface="Malgun Gothic"/>
                <a:sym typeface="Malgun Gothic"/>
              </a:rPr>
              <a:t>FROM Department, sqpa, Student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Malgun Gothic"/>
                <a:ea typeface="Malgun Gothic"/>
                <a:cs typeface="Malgun Gothic"/>
                <a:sym typeface="Malgun Gothic"/>
              </a:rPr>
              <a:t>WHERE Department.dnum = sqpa.학과 and sqpa.점수 = Student.qpa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Malgun Gothic"/>
                <a:ea typeface="Malgun Gothic"/>
                <a:cs typeface="Malgun Gothic"/>
                <a:sym typeface="Malgun Gothic"/>
              </a:rPr>
              <a:t>ORDER BY dnum;  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g1ae64d6bc19_2_2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96425" y="6863338"/>
            <a:ext cx="8422800" cy="334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g1ae64d6bc19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1ae64d6bc19_0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075" y="120650"/>
            <a:ext cx="18692199" cy="107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1ae64d6bc19_0_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075" y="-95250"/>
            <a:ext cx="18692202" cy="13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1ae64d6bc19_0_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571" y="188095"/>
            <a:ext cx="817857" cy="81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g1ae64d6bc19_0_85"/>
          <p:cNvGrpSpPr/>
          <p:nvPr/>
        </p:nvGrpSpPr>
        <p:grpSpPr>
          <a:xfrm>
            <a:off x="15795291" y="303337"/>
            <a:ext cx="2595505" cy="1001602"/>
            <a:chOff x="12895852" y="2102281"/>
            <a:chExt cx="4236867" cy="1635001"/>
          </a:xfrm>
        </p:grpSpPr>
        <p:pic>
          <p:nvPicPr>
            <p:cNvPr id="352" name="Google Shape;352;g1ae64d6bc19_0_8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234739" y="2262983"/>
              <a:ext cx="1280645" cy="1337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g1ae64d6bc19_0_8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95852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g1ae64d6bc19_0_8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224076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g1ae64d6bc19_0_8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989293" y="2102281"/>
              <a:ext cx="1949850" cy="1635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g1ae64d6bc19_0_8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795717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g1ae64d6bc19_0_8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510639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8" name="Google Shape;358;g1ae64d6bc19_0_85"/>
          <p:cNvSpPr txBox="1"/>
          <p:nvPr/>
        </p:nvSpPr>
        <p:spPr>
          <a:xfrm>
            <a:off x="1431315" y="259357"/>
            <a:ext cx="842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데스파 쿼리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ae64d6bc19_0_85"/>
          <p:cNvSpPr txBox="1"/>
          <p:nvPr/>
        </p:nvSpPr>
        <p:spPr>
          <a:xfrm>
            <a:off x="378563" y="1466550"/>
            <a:ext cx="16371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 각 요일별 총 강의수를 보이시오.</a:t>
            </a:r>
            <a:endParaRPr sz="3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g1ae64d6bc19_0_85"/>
          <p:cNvSpPr txBox="1"/>
          <p:nvPr/>
        </p:nvSpPr>
        <p:spPr>
          <a:xfrm>
            <a:off x="532750" y="2467050"/>
            <a:ext cx="4852200" cy="57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SELECT Count(cnum) AS 강의수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Lecture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time in (SELECT time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Lecture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time like '1%'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GROUP BY time)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UNION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SELECT Count(cnum) AS 강의수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Lecture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time IN (SELECT time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Lecture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time like '2%'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GROUP BY time)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UNION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61" name="Google Shape;361;g1ae64d6bc19_0_85"/>
          <p:cNvSpPr txBox="1"/>
          <p:nvPr/>
        </p:nvSpPr>
        <p:spPr>
          <a:xfrm>
            <a:off x="5384950" y="2467050"/>
            <a:ext cx="4297800" cy="7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SELECT C</a:t>
            </a: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ount(cnum) AS 강의수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Lecture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time IN (SELECT time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Lecture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time like '3%'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GROUP BY time)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UNION</a:t>
            </a:r>
            <a:endParaRPr b="1"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SELECT Count(cnum) AS 강의수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Lecture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time IN (SELECT time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Lecture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time like'4%'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GROUP BY time)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UNION</a:t>
            </a:r>
            <a:endParaRPr b="1"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SELECT Count(cnum) AS 강의수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Lecture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time IN (SELECT time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Lecture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time like'5%'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GROUP BY time);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g1ae64d6bc19_0_8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640730" y="4576400"/>
            <a:ext cx="5533100" cy="43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81" y="380952"/>
            <a:ext cx="17580952" cy="952381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1"/>
          <p:cNvSpPr txBox="1"/>
          <p:nvPr/>
        </p:nvSpPr>
        <p:spPr>
          <a:xfrm>
            <a:off x="1030038" y="2300981"/>
            <a:ext cx="14634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600">
                <a:solidFill>
                  <a:srgbClr val="000000"/>
                </a:solidFill>
              </a:rPr>
              <a:t>감사합니다</a:t>
            </a:r>
            <a:r>
              <a:rPr b="1" lang="en-US" sz="11600"/>
              <a:t>💖💘💖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857" y="569048"/>
            <a:ext cx="817857" cy="817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313" y="8368095"/>
            <a:ext cx="17161089" cy="714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Google Shape;371;p11"/>
          <p:cNvGrpSpPr/>
          <p:nvPr/>
        </p:nvGrpSpPr>
        <p:grpSpPr>
          <a:xfrm>
            <a:off x="7561905" y="5631590"/>
            <a:ext cx="4419048" cy="3177934"/>
            <a:chOff x="7561905" y="5631590"/>
            <a:chExt cx="4419048" cy="3177934"/>
          </a:xfrm>
        </p:grpSpPr>
        <p:pic>
          <p:nvPicPr>
            <p:cNvPr id="372" name="Google Shape;372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329762" y="5631590"/>
              <a:ext cx="2901719" cy="3030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561905" y="7695238"/>
              <a:ext cx="1409524" cy="111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571429" y="7695238"/>
              <a:ext cx="1409524" cy="11142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" name="Google Shape;375;p11"/>
          <p:cNvGrpSpPr/>
          <p:nvPr/>
        </p:nvGrpSpPr>
        <p:grpSpPr>
          <a:xfrm>
            <a:off x="11866667" y="5267468"/>
            <a:ext cx="5295238" cy="3704627"/>
            <a:chOff x="11866667" y="5267468"/>
            <a:chExt cx="5295238" cy="3704627"/>
          </a:xfrm>
        </p:grpSpPr>
        <p:pic>
          <p:nvPicPr>
            <p:cNvPr id="376" name="Google Shape;376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305276" y="5267468"/>
              <a:ext cx="4418018" cy="3704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1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866667" y="7695238"/>
              <a:ext cx="1409524" cy="1114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1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5752381" y="7695238"/>
              <a:ext cx="1409524" cy="11142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9" name="Google Shape;379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578803" y="4403238"/>
            <a:ext cx="1968371" cy="1525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1ae64d6bc19_2_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ae64d6bc19_2_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075" y="120650"/>
            <a:ext cx="18692199" cy="107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ae64d6bc19_2_2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075" y="-95250"/>
            <a:ext cx="18692202" cy="13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ae64d6bc19_2_2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571" y="188095"/>
            <a:ext cx="817857" cy="81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g1ae64d6bc19_2_263"/>
          <p:cNvGrpSpPr/>
          <p:nvPr/>
        </p:nvGrpSpPr>
        <p:grpSpPr>
          <a:xfrm>
            <a:off x="15795291" y="303337"/>
            <a:ext cx="2595505" cy="1001602"/>
            <a:chOff x="12895852" y="2102281"/>
            <a:chExt cx="4236867" cy="1635001"/>
          </a:xfrm>
        </p:grpSpPr>
        <p:pic>
          <p:nvPicPr>
            <p:cNvPr id="107" name="Google Shape;107;g1ae64d6bc19_2_26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234739" y="2262983"/>
              <a:ext cx="1280645" cy="1337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g1ae64d6bc19_2_26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95852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g1ae64d6bc19_2_26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224076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g1ae64d6bc19_2_26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989293" y="2102281"/>
              <a:ext cx="1949850" cy="1635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g1ae64d6bc19_2_26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795717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g1ae64d6bc19_2_26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510639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g1ae64d6bc19_2_263"/>
          <p:cNvSpPr txBox="1"/>
          <p:nvPr/>
        </p:nvSpPr>
        <p:spPr>
          <a:xfrm>
            <a:off x="1431315" y="259357"/>
            <a:ext cx="842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데스파 데이터베이스 소개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ae64d6bc19_2_263"/>
          <p:cNvSpPr txBox="1"/>
          <p:nvPr/>
        </p:nvSpPr>
        <p:spPr>
          <a:xfrm>
            <a:off x="378563" y="1706525"/>
            <a:ext cx="16371000" cy="8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[2년제 학과]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- 패션디자인과(패디과)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- 실무영어과(실영과) 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[3년제 학과]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유아교육과(유교과)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스마트it과(스아과)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치위생과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Department 5개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Course 3년제 x 과목6개 x 3학과 + 2년제 x 과목6개 x 2학과 = 78개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Professor 3 x 9 + 2 x 6 = 39명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Student 78명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Enrol 78 x 3 = 234개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Lecture 78개</a:t>
            </a:r>
            <a:endParaRPr sz="3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1ae64d6bc19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ae64d6bc19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075" y="-95250"/>
            <a:ext cx="18692199" cy="1095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ae64d6bc19_0_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075" y="-95250"/>
            <a:ext cx="18692202" cy="13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ae64d6bc19_0_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571" y="188095"/>
            <a:ext cx="817857" cy="81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g1ae64d6bc19_0_65"/>
          <p:cNvGrpSpPr/>
          <p:nvPr/>
        </p:nvGrpSpPr>
        <p:grpSpPr>
          <a:xfrm>
            <a:off x="15795291" y="303337"/>
            <a:ext cx="2595505" cy="1001602"/>
            <a:chOff x="12895852" y="2102281"/>
            <a:chExt cx="4236867" cy="1635001"/>
          </a:xfrm>
        </p:grpSpPr>
        <p:pic>
          <p:nvPicPr>
            <p:cNvPr id="124" name="Google Shape;124;g1ae64d6bc19_0_6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234739" y="2262983"/>
              <a:ext cx="1280645" cy="1337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g1ae64d6bc19_0_6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95852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g1ae64d6bc19_0_6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224076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g1ae64d6bc19_0_6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989293" y="2102281"/>
              <a:ext cx="1949850" cy="1635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g1ae64d6bc19_0_6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795717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g1ae64d6bc19_0_6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510639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g1ae64d6bc19_0_65"/>
          <p:cNvSpPr txBox="1"/>
          <p:nvPr/>
        </p:nvSpPr>
        <p:spPr>
          <a:xfrm>
            <a:off x="1431315" y="259357"/>
            <a:ext cx="842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데스파</a:t>
            </a:r>
            <a:r>
              <a:rPr b="1" lang="en-US" sz="3300"/>
              <a:t> 쿼리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ae64d6bc19_0_65"/>
          <p:cNvSpPr txBox="1"/>
          <p:nvPr/>
        </p:nvSpPr>
        <p:spPr>
          <a:xfrm>
            <a:off x="378563" y="1706525"/>
            <a:ext cx="163710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65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algun Gothic"/>
              <a:buAutoNum type="arabicPeriod"/>
            </a:pPr>
            <a:r>
              <a:rPr b="1" lang="en-US" sz="5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장학금을 받을 수 있는 학생명과 학과명, 점수를 보이시오. </a:t>
            </a:r>
            <a:r>
              <a:rPr b="1" 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(장학금 조건: 성적 4.25 이상)</a:t>
            </a:r>
            <a:r>
              <a:rPr b="1" lang="en-US" sz="5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1ae64d6bc19_0_65"/>
          <p:cNvSpPr txBox="1"/>
          <p:nvPr/>
        </p:nvSpPr>
        <p:spPr>
          <a:xfrm>
            <a:off x="1196425" y="3657788"/>
            <a:ext cx="16222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SELECT dname AS 학과명, sname AS 학생명, QPA AS 성적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Student, Department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Student.major = Department.dnum AND Student.QPA &gt;= 4.25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ORDER BY dname, QPA DESC;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3" name="Google Shape;133;g1ae64d6bc19_0_6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96423" y="6199335"/>
            <a:ext cx="4991675" cy="38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1ae64d6bc19_2_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ae64d6bc19_2_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075" y="120650"/>
            <a:ext cx="18692199" cy="107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ae64d6bc19_2_1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075" y="-95250"/>
            <a:ext cx="18692202" cy="13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ae64d6bc19_2_1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571" y="188095"/>
            <a:ext cx="817857" cy="81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g1ae64d6bc19_2_173"/>
          <p:cNvGrpSpPr/>
          <p:nvPr/>
        </p:nvGrpSpPr>
        <p:grpSpPr>
          <a:xfrm>
            <a:off x="15795291" y="303337"/>
            <a:ext cx="2595505" cy="1001602"/>
            <a:chOff x="12895852" y="2102281"/>
            <a:chExt cx="4236867" cy="1635001"/>
          </a:xfrm>
        </p:grpSpPr>
        <p:pic>
          <p:nvPicPr>
            <p:cNvPr id="143" name="Google Shape;143;g1ae64d6bc19_2_17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234739" y="2262983"/>
              <a:ext cx="1280645" cy="1337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g1ae64d6bc19_2_1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95852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g1ae64d6bc19_2_1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224076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g1ae64d6bc19_2_17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989293" y="2102281"/>
              <a:ext cx="1949850" cy="1635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g1ae64d6bc19_2_17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795717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g1ae64d6bc19_2_17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510639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g1ae64d6bc19_2_173"/>
          <p:cNvSpPr txBox="1"/>
          <p:nvPr/>
        </p:nvSpPr>
        <p:spPr>
          <a:xfrm>
            <a:off x="1431315" y="259357"/>
            <a:ext cx="842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데스파 쿼리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ae64d6bc19_2_173"/>
          <p:cNvSpPr txBox="1"/>
          <p:nvPr/>
        </p:nvSpPr>
        <p:spPr>
          <a:xfrm>
            <a:off x="378563" y="1559475"/>
            <a:ext cx="16371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스마트it학과의 각 학년별 평균 성적을 보이시오.</a:t>
            </a:r>
            <a:endParaRPr sz="3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1ae64d6bc19_2_173"/>
          <p:cNvSpPr txBox="1"/>
          <p:nvPr/>
        </p:nvSpPr>
        <p:spPr>
          <a:xfrm>
            <a:off x="1155925" y="2627201"/>
            <a:ext cx="16222200" cy="7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SELECT dname AS 학과명, ROUND(AVG(QPA), 2) AS 학년별평균성적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department, Student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Department.dnum = Student.major AND Student.year=1 AND Dname='스아과'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GROUP BY dname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UNION</a:t>
            </a:r>
            <a:endParaRPr b="1"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SELECT dname, ROUND(AVG(QPA), 2)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Department, Student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Department.dnum = Student.major AND Student.year=2 AND dname='스아과'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GROUP BY dname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UNION</a:t>
            </a:r>
            <a:endParaRPr b="1"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SELECT dname, ROUND(AVG(QPA), 2)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Department, Student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Department.dnum = Student.major AND Student.year=3 AND dname='스아과'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GROUP BY dname;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1ae64d6bc19_3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ae64d6bc19_3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075" y="120650"/>
            <a:ext cx="18692199" cy="107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ae64d6bc19_3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075" y="-95250"/>
            <a:ext cx="18692202" cy="13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ae64d6bc19_3_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571" y="188095"/>
            <a:ext cx="817857" cy="81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g1ae64d6bc19_3_103"/>
          <p:cNvGrpSpPr/>
          <p:nvPr/>
        </p:nvGrpSpPr>
        <p:grpSpPr>
          <a:xfrm>
            <a:off x="15795291" y="303337"/>
            <a:ext cx="2595505" cy="1001602"/>
            <a:chOff x="12895852" y="2102281"/>
            <a:chExt cx="4236867" cy="1635001"/>
          </a:xfrm>
        </p:grpSpPr>
        <p:pic>
          <p:nvPicPr>
            <p:cNvPr id="161" name="Google Shape;161;g1ae64d6bc19_3_10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234739" y="2262983"/>
              <a:ext cx="1280645" cy="1337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g1ae64d6bc19_3_10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95852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g1ae64d6bc19_3_10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224076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ae64d6bc19_3_10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989293" y="2102281"/>
              <a:ext cx="1949850" cy="1635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g1ae64d6bc19_3_10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795717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g1ae64d6bc19_3_10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510639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g1ae64d6bc19_3_103"/>
          <p:cNvSpPr txBox="1"/>
          <p:nvPr/>
        </p:nvSpPr>
        <p:spPr>
          <a:xfrm>
            <a:off x="1431315" y="259357"/>
            <a:ext cx="842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데스파 쿼리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ae64d6bc19_3_103"/>
          <p:cNvSpPr txBox="1"/>
          <p:nvPr/>
        </p:nvSpPr>
        <p:spPr>
          <a:xfrm>
            <a:off x="378563" y="1559475"/>
            <a:ext cx="16371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스마트it학과의 각 학년별 평균 성적을 보이시오.</a:t>
            </a:r>
            <a:endParaRPr sz="3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9" name="Google Shape;169;g1ae64d6bc19_3_10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61613" y="3259800"/>
            <a:ext cx="6420775" cy="23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1ae64d6bc19_2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ae64d6bc19_2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075" y="120650"/>
            <a:ext cx="18692199" cy="107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ae64d6bc19_2_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075" y="-95250"/>
            <a:ext cx="18692202" cy="13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ae64d6bc19_2_1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571" y="188095"/>
            <a:ext cx="817857" cy="81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g1ae64d6bc19_2_105"/>
          <p:cNvGrpSpPr/>
          <p:nvPr/>
        </p:nvGrpSpPr>
        <p:grpSpPr>
          <a:xfrm>
            <a:off x="15795291" y="303337"/>
            <a:ext cx="2595505" cy="1001602"/>
            <a:chOff x="12895852" y="2102281"/>
            <a:chExt cx="4236867" cy="1635001"/>
          </a:xfrm>
        </p:grpSpPr>
        <p:pic>
          <p:nvPicPr>
            <p:cNvPr id="179" name="Google Shape;179;g1ae64d6bc19_2_10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234739" y="2262983"/>
              <a:ext cx="1280645" cy="1337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g1ae64d6bc19_2_10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95852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g1ae64d6bc19_2_10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224076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1ae64d6bc19_2_10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989293" y="2102281"/>
              <a:ext cx="1949850" cy="1635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g1ae64d6bc19_2_10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795717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g1ae64d6bc19_2_10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510639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g1ae64d6bc19_2_105"/>
          <p:cNvSpPr txBox="1"/>
          <p:nvPr/>
        </p:nvSpPr>
        <p:spPr>
          <a:xfrm>
            <a:off x="1431315" y="259357"/>
            <a:ext cx="842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데스파 쿼리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ae64d6bc19_2_105"/>
          <p:cNvSpPr txBox="1"/>
          <p:nvPr/>
        </p:nvSpPr>
        <p:spPr>
          <a:xfrm>
            <a:off x="378563" y="1706525"/>
            <a:ext cx="16371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유아교육과의 1학년 A, B반의 평균 성적 차이를 보이시오</a:t>
            </a:r>
            <a:endParaRPr sz="3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1ae64d6bc19_2_105"/>
          <p:cNvSpPr txBox="1"/>
          <p:nvPr/>
        </p:nvSpPr>
        <p:spPr>
          <a:xfrm>
            <a:off x="1196425" y="3723650"/>
            <a:ext cx="8168400" cy="6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SELECT ROUND(avg(grade),1) AS 평균점수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Enrol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cnum in(SELECT cnum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Course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cnum like '331%1')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UNION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SELECT ROUND(avg(grade),1) AS 평균점수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Enrol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cnum in(select cnum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Course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cnum like '331%2');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g1ae64d6bc19_2_10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444810" y="5858960"/>
            <a:ext cx="4067775" cy="22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1ae64d6bc19_2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ae64d6bc19_2_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075" y="120650"/>
            <a:ext cx="18692199" cy="107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ae64d6bc19_2_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075" y="-95250"/>
            <a:ext cx="18692202" cy="13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ae64d6bc19_2_2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571" y="188095"/>
            <a:ext cx="817857" cy="81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g1ae64d6bc19_2_207"/>
          <p:cNvGrpSpPr/>
          <p:nvPr/>
        </p:nvGrpSpPr>
        <p:grpSpPr>
          <a:xfrm>
            <a:off x="15795291" y="303337"/>
            <a:ext cx="2595505" cy="1001602"/>
            <a:chOff x="12895852" y="2102281"/>
            <a:chExt cx="4236867" cy="1635001"/>
          </a:xfrm>
        </p:grpSpPr>
        <p:pic>
          <p:nvPicPr>
            <p:cNvPr id="198" name="Google Shape;198;g1ae64d6bc19_2_20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234739" y="2262983"/>
              <a:ext cx="1280645" cy="1337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g1ae64d6bc19_2_20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95852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g1ae64d6bc19_2_20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224076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g1ae64d6bc19_2_20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989293" y="2102281"/>
              <a:ext cx="1949850" cy="1635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g1ae64d6bc19_2_20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795717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g1ae64d6bc19_2_20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510639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4" name="Google Shape;204;g1ae64d6bc19_2_207"/>
          <p:cNvSpPr txBox="1"/>
          <p:nvPr/>
        </p:nvSpPr>
        <p:spPr>
          <a:xfrm>
            <a:off x="1431315" y="259357"/>
            <a:ext cx="842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데스파 쿼리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ae64d6bc19_2_207"/>
          <p:cNvSpPr txBox="1"/>
          <p:nvPr/>
        </p:nvSpPr>
        <p:spPr>
          <a:xfrm>
            <a:off x="378563" y="1596650"/>
            <a:ext cx="16371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모든 과목 중 평균 점수가 가장 높은 과목과 가장 낮은 과목의 과목명과 점수를 보이시오.</a:t>
            </a:r>
            <a:endParaRPr sz="3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1ae64d6bc19_2_207"/>
          <p:cNvSpPr txBox="1"/>
          <p:nvPr/>
        </p:nvSpPr>
        <p:spPr>
          <a:xfrm>
            <a:off x="716275" y="3657600"/>
            <a:ext cx="101052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CREATE VIEW Average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AS SELECT Course.cname AS 과목명,	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			 ROUND(AVG(grade), 2) AS 평균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FROM Course, Enrol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WHERE Course.cnum = Enrol.cnum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GROUP BY Course.cname;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1ae64d6bc19_2_207"/>
          <p:cNvSpPr txBox="1"/>
          <p:nvPr/>
        </p:nvSpPr>
        <p:spPr>
          <a:xfrm>
            <a:off x="11018100" y="3657600"/>
            <a:ext cx="7372800" cy="6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SELECT 과목명, 평균 AS 점수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Department, Average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평균 = (SELECT </a:t>
            </a:r>
            <a:r>
              <a:rPr b="1"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max</a:t>
            </a: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(평균)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        			FROM Average)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GROUP BY 과목명, 평균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UNION</a:t>
            </a:r>
            <a:endParaRPr b="1"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SELECT 과목명, 평균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Average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평균 = (SELECT </a:t>
            </a:r>
            <a:r>
              <a:rPr b="1"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min</a:t>
            </a: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(평균)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        			FROM Average)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GROUP BY 과목명, 평균;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g1ae64d6bc19_2_20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96437" y="7550625"/>
            <a:ext cx="6427958" cy="22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1ae64d6bc19_2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ae64d6bc19_2_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075" y="120650"/>
            <a:ext cx="18692199" cy="107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ae64d6bc19_2_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075" y="-95250"/>
            <a:ext cx="18692202" cy="13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ae64d6bc19_2_1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571" y="188095"/>
            <a:ext cx="817857" cy="81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g1ae64d6bc19_2_122"/>
          <p:cNvGrpSpPr/>
          <p:nvPr/>
        </p:nvGrpSpPr>
        <p:grpSpPr>
          <a:xfrm>
            <a:off x="15795291" y="303337"/>
            <a:ext cx="2595505" cy="1001602"/>
            <a:chOff x="12895852" y="2102281"/>
            <a:chExt cx="4236867" cy="1635001"/>
          </a:xfrm>
        </p:grpSpPr>
        <p:pic>
          <p:nvPicPr>
            <p:cNvPr id="218" name="Google Shape;218;g1ae64d6bc19_2_1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234739" y="2262983"/>
              <a:ext cx="1280645" cy="1337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g1ae64d6bc19_2_1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95852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g1ae64d6bc19_2_1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224076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g1ae64d6bc19_2_12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989293" y="2102281"/>
              <a:ext cx="1949850" cy="1635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g1ae64d6bc19_2_1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795717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g1ae64d6bc19_2_1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510639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" name="Google Shape;224;g1ae64d6bc19_2_122"/>
          <p:cNvSpPr txBox="1"/>
          <p:nvPr/>
        </p:nvSpPr>
        <p:spPr>
          <a:xfrm>
            <a:off x="1431315" y="259357"/>
            <a:ext cx="842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데스파 쿼리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ae64d6bc19_2_122"/>
          <p:cNvSpPr txBox="1"/>
          <p:nvPr/>
        </p:nvSpPr>
        <p:spPr>
          <a:xfrm>
            <a:off x="378563" y="1536375"/>
            <a:ext cx="16371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치위생과 모든 학생의 담당 지도교수명과 교수의 전화번호를 보이시오</a:t>
            </a:r>
            <a:endParaRPr sz="3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g1ae64d6bc19_2_122"/>
          <p:cNvSpPr txBox="1"/>
          <p:nvPr/>
        </p:nvSpPr>
        <p:spPr>
          <a:xfrm>
            <a:off x="1155925" y="3259838"/>
            <a:ext cx="16222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SELECT sname AS 학생명, pname AS 지도교수명, pphone AS 전화번호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Professor, Student, Department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Professor.pnum = Student.advise AND Department.dnum = Professor.belong AND     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Department.dname = '치위생과’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ORDER BY sname;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7" name="Google Shape;227;g1ae64d6bc19_2_1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81000" y="6229525"/>
            <a:ext cx="4406159" cy="37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ae64d6bc19_2_1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954492" y="6680482"/>
            <a:ext cx="4176558" cy="281710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ae64d6bc19_2_122"/>
          <p:cNvSpPr txBox="1"/>
          <p:nvPr/>
        </p:nvSpPr>
        <p:spPr>
          <a:xfrm rot="-5400000">
            <a:off x="8314918" y="7673377"/>
            <a:ext cx="51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1ae64d6bc19_2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ae64d6bc19_2_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075" y="120650"/>
            <a:ext cx="18692199" cy="107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ae64d6bc19_2_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075" y="-95250"/>
            <a:ext cx="18692202" cy="13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ae64d6bc19_2_1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571" y="188095"/>
            <a:ext cx="817857" cy="817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g1ae64d6bc19_2_139"/>
          <p:cNvGrpSpPr/>
          <p:nvPr/>
        </p:nvGrpSpPr>
        <p:grpSpPr>
          <a:xfrm>
            <a:off x="15795291" y="303337"/>
            <a:ext cx="2595505" cy="1001602"/>
            <a:chOff x="12895852" y="2102281"/>
            <a:chExt cx="4236867" cy="1635001"/>
          </a:xfrm>
        </p:grpSpPr>
        <p:pic>
          <p:nvPicPr>
            <p:cNvPr id="239" name="Google Shape;239;g1ae64d6bc19_2_1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234739" y="2262983"/>
              <a:ext cx="1280645" cy="1337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g1ae64d6bc19_2_13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95852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g1ae64d6bc19_2_13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224076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g1ae64d6bc19_2_13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989293" y="2102281"/>
              <a:ext cx="1949850" cy="1635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g1ae64d6bc19_2_13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795717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g1ae64d6bc19_2_13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510639" y="3173754"/>
              <a:ext cx="622080" cy="4917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g1ae64d6bc19_2_139"/>
          <p:cNvSpPr txBox="1"/>
          <p:nvPr/>
        </p:nvSpPr>
        <p:spPr>
          <a:xfrm>
            <a:off x="1431315" y="259357"/>
            <a:ext cx="842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데스파 쿼리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ae64d6bc19_2_139"/>
          <p:cNvSpPr txBox="1"/>
          <p:nvPr/>
        </p:nvSpPr>
        <p:spPr>
          <a:xfrm>
            <a:off x="378563" y="1580813"/>
            <a:ext cx="16371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직급이 명예교수인 교수가 속한 학과명과 교수의 이름을 보이시오</a:t>
            </a:r>
            <a:endParaRPr sz="3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1ae64d6bc19_2_139"/>
          <p:cNvSpPr txBox="1"/>
          <p:nvPr/>
        </p:nvSpPr>
        <p:spPr>
          <a:xfrm>
            <a:off x="1196425" y="3672888"/>
            <a:ext cx="162222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SELECT dname AS 학과명, pname AS 교수명, ppos AS 직급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FROM Professor, Department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WHERE Department.dnum = Professor.belong AND ppos like '5_'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ORDER BY dname;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8" name="Google Shape;248;g1ae64d6bc19_2_1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96425" y="6063600"/>
            <a:ext cx="5116825" cy="38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2022-12-04T23:40:12Z</dcterms:created>
  <dc:creator>officegen</dc:creator>
</cp:coreProperties>
</file>